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8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330" r:id="rId17"/>
    <p:sldId id="274" r:id="rId18"/>
    <p:sldId id="275" r:id="rId19"/>
    <p:sldId id="268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296" r:id="rId58"/>
    <p:sldId id="315" r:id="rId59"/>
    <p:sldId id="331" r:id="rId60"/>
    <p:sldId id="316" r:id="rId61"/>
    <p:sldId id="336" r:id="rId62"/>
    <p:sldId id="337" r:id="rId63"/>
    <p:sldId id="332" r:id="rId64"/>
    <p:sldId id="319" r:id="rId65"/>
    <p:sldId id="333" r:id="rId66"/>
    <p:sldId id="334" r:id="rId67"/>
    <p:sldId id="335" r:id="rId68"/>
    <p:sldId id="297" r:id="rId69"/>
    <p:sldId id="320" r:id="rId70"/>
    <p:sldId id="321" r:id="rId71"/>
    <p:sldId id="322" r:id="rId72"/>
    <p:sldId id="323" r:id="rId73"/>
    <p:sldId id="324" r:id="rId74"/>
    <p:sldId id="325" r:id="rId75"/>
    <p:sldId id="327" r:id="rId76"/>
    <p:sldId id="328" r:id="rId77"/>
    <p:sldId id="329" r:id="rId78"/>
    <p:sldId id="326" r:id="rId79"/>
    <p:sldId id="338" r:id="rId80"/>
    <p:sldId id="339" r:id="rId81"/>
    <p:sldId id="258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1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37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B406-1E88-492A-A8A4-D94C05F6CFE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3B2E-9DA6-46E8-8FB8-48D7FBA6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B02F-541F-41D9-A8E8-47431B23113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Вектора, массивы, списки и деки в стандартной библиотеке, а также их адапторы и контейнеро-подобные классы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vector&lt;T</a:t>
            </a:r>
            <a:r>
              <a:rPr lang="fr-FR" dirty="0">
                <a:latin typeface="Consolas" panose="020B0609020204030204" pitchFamily="49" charset="0"/>
              </a:rPr>
              <a:t>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smtClean="0">
                <a:latin typeface="Consolas" panose="020B0609020204030204" pitchFamily="49" charset="0"/>
              </a:rPr>
              <a:t>vector&lt;bool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&amp;t[0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]; </a:t>
            </a:r>
            <a:r>
              <a:rPr lang="fr-FR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не скомпилируется, но представим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9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Гайдлайн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используйте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 </a:t>
            </a:r>
            <a:r>
              <a:rPr lang="ru-RU" smtClean="0"/>
              <a:t>для обобщённого программирования</a:t>
            </a:r>
            <a:endParaRPr lang="en-US" smtClean="0"/>
          </a:p>
          <a:p>
            <a:r>
              <a:rPr lang="ru-RU" smtClean="0"/>
              <a:t>Относитесь к нему как к отдельному классу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vector_bool = vector&lt;bool&gt;;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vector_bool x(10);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куда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Исправим прошлый граф с использованием векторов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vector&lt;pair&lt;VL, vector&lt;pair&lt;size_t, EL&gt;&gt;&gt;&gt;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Кажется теперь всё гораздо лучше?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ru-RU" smtClean="0"/>
              <a:t>что можно здесь улучшить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4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</a:t>
            </a:r>
            <a:r>
              <a:rPr lang="en-US" smtClean="0"/>
              <a:t>size </a:t>
            </a:r>
            <a:r>
              <a:rPr lang="ru-RU" smtClean="0"/>
              <a:t>и </a:t>
            </a:r>
            <a:r>
              <a:rPr lang="en-US" smtClean="0"/>
              <a:t>capacity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 </a:t>
            </a:r>
            <a:r>
              <a:rPr lang="ru-RU" smtClean="0"/>
              <a:t>это сколько элементов у вектора уже есть</a:t>
            </a:r>
          </a:p>
          <a:p>
            <a:r>
              <a:rPr lang="en-US" smtClean="0"/>
              <a:t>capacity </a:t>
            </a:r>
            <a:r>
              <a:rPr lang="ru-RU" smtClean="0"/>
              <a:t>это сколько элементов в нём может быть до первого перевыделения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v(10000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(v.size() == 10000);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</a:t>
            </a:r>
            <a:r>
              <a:rPr lang="en-US" smtClean="0">
                <a:latin typeface="Consolas" panose="020B0609020204030204" pitchFamily="49" charset="0"/>
              </a:rPr>
              <a:t>v.capacity() &gt;= </a:t>
            </a:r>
            <a:r>
              <a:rPr lang="en-US">
                <a:latin typeface="Consolas" panose="020B0609020204030204" pitchFamily="49" charset="0"/>
              </a:rPr>
              <a:t>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Размер это что-то чем можно в явном виде управлять в отличии от ёмкости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v.resize(100);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(v.size() == </a:t>
            </a:r>
            <a:r>
              <a:rPr lang="en-US" smtClean="0">
                <a:latin typeface="Consolas" panose="020B0609020204030204" pitchFamily="49" charset="0"/>
              </a:rPr>
              <a:t>100);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(v.capacity() &gt;= 10000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</p:spPr>
            <p:txBody>
              <a:bodyPr/>
              <a:lstStyle/>
              <a:p>
                <a:r>
                  <a:rPr lang="ru-RU" dirty="0" smtClean="0"/>
                  <a:t>Задача:</a:t>
                </a:r>
                <a:r>
                  <a:rPr lang="ru-RU" dirty="0"/>
                  <a:t> </a:t>
                </a:r>
                <a:r>
                  <a:rPr lang="ru-RU" dirty="0" smtClean="0"/>
                  <a:t>как уменьшить </a:t>
                </a:r>
                <a:r>
                  <a:rPr lang="en-US" dirty="0" smtClean="0"/>
                  <a:t>capacity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2999" y="609600"/>
                <a:ext cx="10049933" cy="1356360"/>
              </a:xfrm>
              <a:blipFill rotWithShape="0">
                <a:blip r:embed="rId2"/>
                <a:stretch>
                  <a:fillRect l="-2426" r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v.erase(v.begin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smtClean="0">
                <a:latin typeface="Consolas" panose="020B0609020204030204" pitchFamily="49" charset="0"/>
              </a:rPr>
              <a:t>K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/>
              <a:t>Как </a:t>
            </a:r>
            <a:r>
              <a:rPr lang="ru-RU" dirty="0" smtClean="0"/>
              <a:t>реально </a:t>
            </a:r>
            <a:r>
              <a:rPr lang="ru-RU" smtClean="0"/>
              <a:t>уменьшить </a:t>
            </a:r>
            <a:r>
              <a:rPr lang="en-US" smtClean="0"/>
              <a:t>capacity?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</a:rPr>
                  <a:t>&gt; v(10000);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</a:rPr>
                  <a:t>тут много всякого произошло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err="1" smtClean="0">
                    <a:latin typeface="Consolas" panose="020B0609020204030204" pitchFamily="49" charset="0"/>
                  </a:rPr>
                  <a:t>v.erase</a:t>
                </a:r>
                <a:r>
                  <a:rPr lang="en-US" dirty="0" smtClean="0">
                    <a:latin typeface="Consolas" panose="020B0609020204030204" pitchFamily="49" charset="0"/>
                  </a:rPr>
                  <a:t>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v.begin</a:t>
                </a:r>
                <a:r>
                  <a:rPr lang="en-US" dirty="0" smtClean="0">
                    <a:latin typeface="Consolas" panose="020B0609020204030204" pitchFamily="49" charset="0"/>
                  </a:rPr>
                  <a:t>() + 100,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v.end</a:t>
                </a:r>
                <a:r>
                  <a:rPr lang="en-US" dirty="0" smtClean="0">
                    <a:latin typeface="Consolas" panose="020B0609020204030204" pitchFamily="49" charset="0"/>
                  </a:rPr>
                  <a:t>());</a:t>
                </a:r>
                <a:endParaRPr lang="ru-RU" dirty="0" smtClean="0">
                  <a:latin typeface="Consolas" panose="020B0609020204030204" pitchFamily="49" charset="0"/>
                </a:endParaRP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assert (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v.size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100 &amp;&amp; </a:t>
                </a:r>
                <a:r>
                  <a:rPr lang="en-US" dirty="0" err="1" smtClean="0">
                    <a:latin typeface="Consolas" panose="020B0609020204030204" pitchFamily="49" charset="0"/>
                  </a:rPr>
                  <a:t>v.capacity</a:t>
                </a:r>
                <a:r>
                  <a:rPr lang="en-US" dirty="0" smtClean="0">
                    <a:latin typeface="Consolas" panose="020B0609020204030204" pitchFamily="49" charset="0"/>
                  </a:rPr>
                  <a:t>() == </a:t>
                </a:r>
                <a:r>
                  <a:rPr lang="en-US" dirty="0">
                    <a:latin typeface="Consolas" panose="020B0609020204030204" pitchFamily="49" charset="0"/>
                  </a:rPr>
                  <a:t>10000</a:t>
                </a:r>
                <a:r>
                  <a:rPr lang="en-US" dirty="0" smtClean="0">
                    <a:latin typeface="Consolas" panose="020B0609020204030204" pitchFamily="49" charset="0"/>
                  </a:rPr>
                  <a:t>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vector&lt;</a:t>
                </a:r>
                <a:r>
                  <a:rPr lang="en-US" dirty="0" err="1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solidFill>
                      <a:srgbClr val="115EF7"/>
                    </a:solidFill>
                    <a:latin typeface="Consolas" panose="020B0609020204030204" pitchFamily="49" charset="0"/>
                  </a:rPr>
                  <a:t>&gt;(v).swap(v);</a:t>
                </a:r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Это довольно сложный и в общем гениально красивый </a:t>
                </a:r>
                <a:r>
                  <a:rPr lang="ru-RU" smtClean="0"/>
                  <a:t>ход.</a:t>
                </a:r>
                <a:endParaRPr lang="en-US" smtClean="0"/>
              </a:p>
              <a:p>
                <a:pPr marL="91440" indent="0">
                  <a:lnSpc>
                    <a:spcPct val="120000"/>
                  </a:lnSpc>
                  <a:buNone/>
                </a:pPr>
                <a:r>
                  <a:rPr lang="ru-RU" smtClean="0"/>
                  <a:t>Но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он не нужен, так как есть </a:t>
                </a:r>
                <a:r>
                  <a:rPr lang="en-US" smtClean="0"/>
                  <a:t>shrink_to_fit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Управление памятью</a:t>
                </a:r>
              </a:p>
              <a:p>
                <a:pPr lvl="1"/>
                <a:r>
                  <a:rPr lang="en-US" dirty="0" smtClean="0"/>
                  <a:t>reserve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выделение неинициализированной памяти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capacity </a:t>
                </a:r>
                <a:r>
                  <a:rPr lang="en-US" dirty="0" smtClean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возвращает размер памяти, зарезервированной под вектор</a:t>
                </a:r>
                <a:endParaRPr lang="ru-RU" dirty="0" smtClean="0"/>
              </a:p>
              <a:p>
                <a:pPr lvl="1"/>
                <a:r>
                  <a:rPr lang="en-US" dirty="0" smtClean="0"/>
                  <a:t>resize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изменение размера вектора (в том числе уменьшение)</a:t>
                </a:r>
              </a:p>
              <a:p>
                <a:pPr lvl="1"/>
                <a:r>
                  <a:rPr lang="en-US" dirty="0" err="1" smtClean="0"/>
                  <a:t>shrink_to_fit</a:t>
                </a:r>
                <a:r>
                  <a:rPr lang="en-US" dirty="0" smtClean="0"/>
                  <a:t> (C++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срезка памяти вектора до реально используемой</a:t>
                </a:r>
                <a:endParaRPr lang="en-US" dirty="0" smtClean="0"/>
              </a:p>
              <a:p>
                <a:r>
                  <a:rPr lang="ru-RU" dirty="0" smtClean="0"/>
                  <a:t>Добавление и удаление элементов</a:t>
                </a:r>
              </a:p>
              <a:p>
                <a:pPr lvl="1"/>
                <a:r>
                  <a:rPr lang="en-US" dirty="0" err="1" smtClean="0"/>
                  <a:t>push_back</a:t>
                </a:r>
                <a:r>
                  <a:rPr lang="ru-RU" dirty="0" smtClean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― </a:t>
                </a:r>
                <a:r>
                  <a:rPr lang="ru-RU" dirty="0" smtClean="0"/>
                  <a:t>вставка в конец вектора, может приводить к реаллокациям</a:t>
                </a:r>
              </a:p>
              <a:p>
                <a:pPr lvl="1"/>
                <a:r>
                  <a:rPr lang="en-US" dirty="0" err="1" smtClean="0"/>
                  <a:t>pop_back</a:t>
                </a:r>
                <a:r>
                  <a:rPr lang="ru-RU" dirty="0" smtClean="0"/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―</a:t>
                </a:r>
                <a:r>
                  <a:rPr lang="ru-RU" dirty="0" smtClean="0">
                    <a:ea typeface="Cambria Math" panose="02040503050406030204" pitchFamily="18" charset="0"/>
                  </a:rPr>
                  <a:t> удаление последнего элемента (не меняет резерв памяти)</a:t>
                </a:r>
              </a:p>
              <a:p>
                <a:r>
                  <a:rPr lang="ru-RU" dirty="0" smtClean="0">
                    <a:ea typeface="Cambria Math" panose="02040503050406030204" pitchFamily="18" charset="0"/>
                  </a:rPr>
                  <a:t>Доступ к элементам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operator[] ― </a:t>
                </a:r>
                <a:r>
                  <a:rPr lang="ru-RU" dirty="0" smtClean="0">
                    <a:ea typeface="Cambria Math" panose="02040503050406030204" pitchFamily="18" charset="0"/>
                  </a:rPr>
                  <a:t>доступ по индексу без проверки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at ―</a:t>
                </a:r>
                <a:r>
                  <a:rPr lang="ru-RU" dirty="0">
                    <a:ea typeface="Cambria Math" panose="02040503050406030204" pitchFamily="18" charset="0"/>
                  </a:rPr>
                  <a:t> доступ по </a:t>
                </a:r>
                <a:r>
                  <a:rPr lang="ru-RU" dirty="0" smtClean="0">
                    <a:ea typeface="Cambria Math" panose="02040503050406030204" pitchFamily="18" charset="0"/>
                  </a:rPr>
                  <a:t>индексу с проверкой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419600"/>
              </a:xfrm>
              <a:blipFill rotWithShape="0"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1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21775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124129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Она не имеет отношения к списочной инициализации векторов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382316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Явный конструктор из списка инициализации</a:t>
            </a:r>
            <a:endParaRPr lang="en-US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7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Это связано с наличием у вектора </a:t>
            </a:r>
            <a:r>
              <a:rPr lang="ru-RU" b="1" dirty="0" smtClean="0"/>
              <a:t>нескольких</a:t>
            </a:r>
            <a:r>
              <a:rPr lang="ru-RU" dirty="0" smtClean="0"/>
              <a:t> конструкторов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v(10</a:t>
            </a:r>
            <a:r>
              <a:rPr lang="en-US" dirty="0" smtClean="0">
                <a:latin typeface="Consolas" panose="020B0609020204030204" pitchFamily="49" charset="0"/>
              </a:rPr>
              <a:t>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269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05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Затравка: такой себе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вам принесли следующий класс для графа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EdgeNode { EdgeNode *nxt; EdgeNode *prev; EL data;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EdgeNode **AdjList_;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VL *VertexData_;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AdjList_(new EdgeNode*[nvert]()),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</a:t>
            </a:r>
            <a:r>
              <a:rPr lang="en-US">
                <a:latin typeface="Consolas" panose="020B0609020204030204" pitchFamily="49" charset="0"/>
              </a:rPr>
              <a:t>VertexData</a:t>
            </a:r>
            <a:r>
              <a:rPr lang="en-US" smtClean="0">
                <a:latin typeface="Consolas" panose="020B0609020204030204" pitchFamily="49" charset="0"/>
              </a:rPr>
              <a:t>_(new VL[nvert]())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Покритикуйте что с ним не так?</a:t>
            </a:r>
            <a:endParaRPr lang="en-US" smtClean="0"/>
          </a:p>
          <a:p>
            <a:r>
              <a:rPr lang="ru-RU" smtClean="0"/>
              <a:t>Подсказка: вы должны назвать более одного пункта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3835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7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8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4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261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2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какие-то объявления для </a:t>
            </a:r>
            <a:r>
              <a:rPr lang="en-US" smtClean="0">
                <a:latin typeface="Consolas" panose="020B0609020204030204" pitchFamily="49" charset="0"/>
              </a:rPr>
              <a:t>EdgeNodeList</a:t>
            </a:r>
            <a:r>
              <a:rPr lang="ru-RU" smtClean="0">
                <a:latin typeface="Consolas" panose="020B0609020204030204" pitchFamily="49" charset="0"/>
              </a:rPr>
              <a:t> и </a:t>
            </a:r>
            <a:r>
              <a:rPr lang="en-US">
                <a:latin typeface="Consolas" panose="020B0609020204030204" pitchFamily="49" charset="0"/>
              </a:rPr>
              <a:t>VLVector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VL, typename EL&gt; class Graph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EdgeNodeList&lt;EL&gt; AdjList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VLVector&lt;VL&gt; VertexData</a:t>
            </a:r>
            <a:r>
              <a:rPr lang="en-US">
                <a:latin typeface="Consolas" panose="020B0609020204030204" pitchFamily="49" charset="0"/>
              </a:rPr>
              <a:t>_;</a:t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034691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ru-RU" smtClean="0"/>
              <a:t>вместо </a:t>
            </a:r>
            <a:r>
              <a:rPr lang="en-US" smtClean="0"/>
              <a:t>vector</a:t>
            </a:r>
            <a:r>
              <a:rPr lang="ru-RU" smtClean="0"/>
              <a:t>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48900" y="389763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83280" y="6096000"/>
            <a:ext cx="8561585" cy="51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2000" i="1" smtClean="0"/>
              <a:t>*Но оставьте комментарий в коде если вы его действительно </a:t>
            </a:r>
            <a:r>
              <a:rPr lang="ru-RU" sz="2000" b="1" i="1" smtClean="0"/>
              <a:t>выберете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057553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9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6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644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3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20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возможных проблем связано с тем, что один и тот же класс берёт две разных функции: обеспечивает интерфейс графа и пытается управлять памятью</a:t>
            </a:r>
          </a:p>
          <a:p>
            <a:r>
              <a:rPr lang="ru-RU" smtClean="0"/>
              <a:t>Худшая из проблем это безопасность исключений</a:t>
            </a:r>
          </a:p>
          <a:p>
            <a:r>
              <a:rPr lang="ru-RU" smtClean="0"/>
              <a:t>Как насчёт перепроектировать класс для безопасности</a:t>
            </a:r>
            <a:r>
              <a:rPr lang="en-US" smtClean="0"/>
              <a:t>?</a:t>
            </a:r>
          </a:p>
          <a:p>
            <a:r>
              <a:rPr lang="ru-RU" smtClean="0"/>
              <a:t>Идея кажется совсем плохой. Хорошо бы использовать некие стандартные классы, а не писать велосипед</a:t>
            </a:r>
          </a:p>
          <a:p>
            <a:r>
              <a:rPr lang="ru-RU" smtClean="0"/>
              <a:t>Но </a:t>
            </a:r>
            <a:r>
              <a:rPr lang="ru-RU" b="1" smtClean="0"/>
              <a:t>какие</a:t>
            </a:r>
            <a:r>
              <a:rPr lang="ru-RU" smtClean="0"/>
              <a:t> стандартные классы у нас есть?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52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60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ru-RU" dirty="0" smtClean="0"/>
                  <a:t>Две опции: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dirty="0" smtClean="0"/>
                  <a:t>размер списка хранится и обновляется при вставках, но тогда </a:t>
                </a:r>
                <a:r>
                  <a:rPr lang="en-US" dirty="0" smtClean="0"/>
                  <a:t>splice </a:t>
                </a:r>
                <a:r>
                  <a:rPr lang="ru-RU" dirty="0" smtClean="0"/>
                  <a:t>должна проверить размер вставляемой последовательность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splice </a:t>
                </a:r>
                <a:r>
                  <a:rPr lang="ru-RU" dirty="0" smtClean="0"/>
                  <a:t>работает перевязкой указателей, но тогда размер списка вычисляется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По стандарту выбрана опция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45720" indent="0">
                  <a:buNone/>
                </a:pPr>
                <a:r>
                  <a:rPr lang="en-US" dirty="0" smtClean="0"/>
                  <a:t>size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O(N), splice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" indent="0">
                  <a:buNone/>
                </a:pPr>
                <a:r>
                  <a:rPr lang="ru-RU" dirty="0" smtClean="0"/>
                  <a:t>Но при этом </a:t>
                </a:r>
                <a:r>
                  <a:rPr lang="en-US" dirty="0" smtClean="0"/>
                  <a:t>empty </a:t>
                </a:r>
                <a:r>
                  <a:rPr lang="ru-RU" dirty="0" smtClean="0"/>
                  <a:t>у списков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2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5157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vector&lt;list&lt;EL&gt;&gt; adjList_;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often insertions on edges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1622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Делаем граф ещё лучше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Следующая хорошая идея: использовать списки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VL, typename EL&gt; class Graph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deque</a:t>
            </a:r>
            <a:r>
              <a:rPr lang="en-US" smtClean="0">
                <a:latin typeface="Consolas" panose="020B0609020204030204" pitchFamily="49" charset="0"/>
              </a:rPr>
              <a:t>&lt;EL&gt;&gt; adjList_;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vector&lt;VL&gt; vertices_;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Graph(size_t nvert) : adjList_(nvert), vertices_(nvert)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Обсуждение: а может другие узловые контейнеры</a:t>
            </a:r>
            <a:r>
              <a:rPr lang="en-US" smtClean="0"/>
              <a:t>?</a:t>
            </a:r>
          </a:p>
          <a:p>
            <a:r>
              <a:rPr lang="ru-RU" smtClean="0"/>
              <a:t>Гайдлайн: пока вам не нужен сплайс, дека скорее всего будет лучше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816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584021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2144" y="2934434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6064" y="2683897"/>
            <a:ext cx="133350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895844" y="3284062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20922" y="5237499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8042" y="51830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8227822" y="5593099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2422" y="5170368"/>
            <a:ext cx="1333500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3185922" y="5585867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48200" y="1881527"/>
            <a:ext cx="1709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"Стек"</a:t>
            </a:r>
            <a:endParaRPr lang="en-US" sz="4000"/>
          </a:p>
        </p:txBody>
      </p:sp>
      <p:sp>
        <p:nvSpPr>
          <p:cNvPr id="17" name="TextBox 16"/>
          <p:cNvSpPr txBox="1"/>
          <p:nvPr/>
        </p:nvSpPr>
        <p:spPr>
          <a:xfrm>
            <a:off x="4337304" y="4171219"/>
            <a:ext cx="280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smtClean="0"/>
              <a:t>"Очередь"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03451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адаптеров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77272" cy="4038600"/>
          </a:xfrm>
        </p:spPr>
        <p:txBody>
          <a:bodyPr/>
          <a:lstStyle/>
          <a:p>
            <a:r>
              <a:rPr lang="en-US" b="1" smtClean="0"/>
              <a:t>stack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LIFO</a:t>
            </a:r>
            <a:r>
              <a:rPr lang="ru-RU" smtClean="0">
                <a:latin typeface="Corbel" panose="020B0503020204020204" pitchFamily="34" charset="0"/>
              </a:rPr>
              <a:t> стек 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stack;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latin typeface="Corbel" panose="020B0503020204020204" pitchFamily="34" charset="0"/>
              </a:rPr>
              <a:t>queue</a:t>
            </a:r>
            <a:r>
              <a:rPr lang="en-US" smtClean="0">
                <a:latin typeface="Corbel" panose="020B0503020204020204" pitchFamily="34" charset="0"/>
              </a:rPr>
              <a:t> – FIFO </a:t>
            </a:r>
            <a:r>
              <a:rPr lang="ru-RU" smtClean="0">
                <a:latin typeface="Corbel" panose="020B0503020204020204" pitchFamily="34" charset="0"/>
              </a:rPr>
              <a:t>очередь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en-US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Container = deque&lt;T&gt; &gt; class queue;</a:t>
            </a:r>
          </a:p>
          <a:p>
            <a:r>
              <a:rPr lang="en-US" b="1" smtClean="0">
                <a:latin typeface="Corbel" panose="020B0503020204020204" pitchFamily="34" charset="0"/>
              </a:rPr>
              <a:t>priority_queue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очередь с приоритетами (как </a:t>
            </a:r>
            <a:r>
              <a:rPr lang="en-US" smtClean="0">
                <a:latin typeface="Corbel" panose="020B0503020204020204" pitchFamily="34" charset="0"/>
              </a:rPr>
              <a:t>binary heap)</a:t>
            </a:r>
            <a:r>
              <a:rPr lang="ru-RU" smtClean="0">
                <a:latin typeface="Corbel" panose="020B0503020204020204" pitchFamily="34" charset="0"/>
              </a:rPr>
              <a:t> </a:t>
            </a:r>
            <a:r>
              <a:rPr lang="ru-RU">
                <a:latin typeface="Corbel" panose="020B0503020204020204" pitchFamily="34" charset="0"/>
              </a:rPr>
              <a:t>над последовательным контейнером</a:t>
            </a:r>
            <a:endParaRPr lang="ru-RU" smtClean="0">
              <a:latin typeface="Corbel" panose="020B0503020204020204" pitchFamily="34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vector&lt;T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Compare = less&lt;typename Container::value_type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priority_queue;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smtClean="0"/>
              <a:t>vector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</a:t>
            </a:r>
            <a:r>
              <a:rPr lang="ru-RU" smtClean="0">
                <a:ea typeface="Cambria Math" panose="02040503050406030204" pitchFamily="18" charset="0"/>
              </a:rPr>
              <a:t>непрерывности памяти*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array</a:t>
            </a:r>
            <a:r>
              <a:rPr lang="en-US"/>
              <a:t> </a:t>
            </a:r>
            <a:r>
              <a:rPr lang="en-US">
                <a:ea typeface="Cambria Math" panose="02040503050406030204" pitchFamily="18" charset="0"/>
              </a:rPr>
              <a:t>― </a:t>
            </a:r>
            <a:r>
              <a:rPr lang="ru-RU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/>
              <a:t> </a:t>
            </a:r>
            <a:r>
              <a:rPr lang="ru-RU"/>
              <a:t>известным в момент компиляции</a:t>
            </a:r>
            <a:endParaRPr lang="en-US"/>
          </a:p>
          <a:p>
            <a:pPr lvl="1"/>
            <a:r>
              <a:rPr lang="en-US" b="1" smtClean="0"/>
              <a:t>deque</a:t>
            </a:r>
            <a:r>
              <a:rPr lang="ru-RU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b="1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b="1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b="1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2064" y="5832390"/>
            <a:ext cx="11432801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i="1" smtClean="0"/>
              <a:t>*</a:t>
            </a:r>
            <a:r>
              <a:rPr lang="en-US" sz="1800" i="1"/>
              <a:t>W</a:t>
            </a:r>
            <a:r>
              <a:rPr lang="en-US" sz="1800" i="1" smtClean="0"/>
              <a:t>hen choosing a container, remember vector is best. Leave a comment to explain if you choose from the rest </a:t>
            </a:r>
            <a:br>
              <a:rPr lang="en-US" sz="1800" i="1" smtClean="0"/>
            </a:br>
            <a:r>
              <a:rPr lang="en-US" sz="1800" i="1" smtClean="0"/>
              <a:t>(c) Tony van Eerd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05073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382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smtClean="0">
                <a:latin typeface="Consolas" panose="020B0609020204030204" pitchFamily="49" charset="0"/>
              </a:rPr>
              <a:t>s2.top()?</a:t>
            </a:r>
          </a:p>
          <a:p>
            <a:r>
              <a:rPr lang="ru-RU" sz="2400" smtClean="0"/>
              <a:t>Разумеется выходом тут были бы шаблонные шаблонные параметры, но по каким-то причинам их не завезли...</a:t>
            </a:r>
          </a:p>
          <a:p>
            <a:pPr marL="4572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86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Ваши возражения?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5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Предлагается заменить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Container = deque&lt;T</a:t>
            </a:r>
            <a:r>
              <a:rPr lang="en-US" smtClean="0">
                <a:latin typeface="Consolas" panose="020B0609020204030204" pitchFamily="49" charset="0"/>
              </a:rPr>
              <a:t>&gt;&gt; 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stack&lt;int, vector&lt;int&gt;&gt; s;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На более дружественный к пользователю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template </a:t>
            </a:r>
            <a:r>
              <a:rPr lang="en-US">
                <a:latin typeface="Consolas" panose="020B0609020204030204" pitchFamily="49" charset="0"/>
              </a:rPr>
              <a:t>&lt;class T&gt; class Container = deque&gt;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stack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stack&lt;int, vector&gt; s; // oops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Очевидно эта строчка не будет работать. У вектора не один шаблонный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Недостаточная ортогональность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stack </a:t>
            </a:r>
            <a:r>
              <a:rPr lang="ru-RU">
                <a:latin typeface="Consolas" panose="020B0609020204030204" pitchFamily="49" charset="0"/>
              </a:rPr>
              <a:t>&lt;int, forward_list&lt;int&gt;&gt; s; 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s.push(100);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push_back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s.pop();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pop_back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s.top(); // </a:t>
            </a:r>
            <a:r>
              <a:rPr lang="ru-RU" smtClean="0">
                <a:latin typeface="Consolas" panose="020B0609020204030204" pitchFamily="49" charset="0"/>
              </a:rPr>
              <a:t>ошибка: нет </a:t>
            </a:r>
            <a:r>
              <a:rPr lang="en-US" smtClean="0">
                <a:latin typeface="Consolas" panose="020B0609020204030204" pitchFamily="49" charset="0"/>
              </a:rPr>
              <a:t>back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ошибки неочевидны</a:t>
            </a:r>
          </a:p>
          <a:p>
            <a:r>
              <a:rPr lang="ru-RU" smtClean="0"/>
              <a:t>Стек вполне </a:t>
            </a:r>
            <a:r>
              <a:rPr lang="ru-RU"/>
              <a:t>может быть сделан на односвязном </a:t>
            </a:r>
            <a:r>
              <a:rPr lang="ru-RU" smtClean="0"/>
              <a:t>списке</a:t>
            </a:r>
            <a:endParaRPr lang="en-US" smtClean="0"/>
          </a:p>
          <a:p>
            <a:r>
              <a:rPr lang="ru-RU" smtClean="0"/>
              <a:t>Но адаптер </a:t>
            </a:r>
            <a:r>
              <a:rPr lang="en-US" smtClean="0"/>
              <a:t>std::stack </a:t>
            </a:r>
            <a:r>
              <a:rPr lang="ru-RU" smtClean="0"/>
              <a:t>требует (неявно требует) вполне определённый интерфейс</a:t>
            </a:r>
            <a:endParaRPr lang="ru-R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5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</a:t>
            </a:r>
            <a:r>
              <a:rPr lang="ru-RU" smtClean="0"/>
              <a:t>контейнеры?</a:t>
            </a:r>
          </a:p>
          <a:p>
            <a:r>
              <a:rPr lang="ru-RU" smtClean="0"/>
              <a:t>И почему двухголовая очередь </a:t>
            </a:r>
            <a:r>
              <a:rPr lang="en-US" smtClean="0"/>
              <a:t>deque </a:t>
            </a:r>
            <a:r>
              <a:rPr lang="ru-RU" smtClean="0"/>
              <a:t>не адаптер? </a:t>
            </a:r>
          </a:p>
          <a:p>
            <a:r>
              <a:rPr lang="ru-RU" smtClean="0"/>
              <a:t>С моей точки зрения </a:t>
            </a:r>
            <a:r>
              <a:rPr lang="en-US" smtClean="0"/>
              <a:t>deque </a:t>
            </a:r>
            <a:r>
              <a:rPr lang="ru-RU" smtClean="0"/>
              <a:t>должен быть адаптером. А контейнер, который сейчас называется </a:t>
            </a:r>
            <a:r>
              <a:rPr lang="en-US" smtClean="0"/>
              <a:t>deque </a:t>
            </a:r>
            <a:r>
              <a:rPr lang="ru-RU" smtClean="0"/>
              <a:t>должен называться </a:t>
            </a:r>
            <a:r>
              <a:rPr lang="en-US" smtClean="0"/>
              <a:t>std::deck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2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дерево Штерна-Броко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4" y="1792224"/>
            <a:ext cx="7934162" cy="4749546"/>
          </a:xfrm>
        </p:spPr>
      </p:pic>
    </p:spTree>
    <p:extLst>
      <p:ext uri="{BB962C8B-B14F-4D97-AF65-F5344CB8AC3E}">
        <p14:creationId xmlns:p14="http://schemas.microsoft.com/office/powerpoint/2010/main" val="124379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</a:t>
            </a:r>
            <a:r>
              <a:rPr lang="ru-RU"/>
              <a:t> дерево Штерна-Броко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обхода со стеком и с очередью</a:t>
            </a:r>
          </a:p>
          <a:p>
            <a:r>
              <a:rPr lang="ru-RU" smtClean="0"/>
              <a:t>Обход со стеком: обход в глубину</a:t>
            </a:r>
          </a:p>
          <a:p>
            <a:r>
              <a:rPr lang="ru-RU" smtClean="0"/>
              <a:t>Обход с очередью: обход в ширину</a:t>
            </a:r>
          </a:p>
          <a:p>
            <a:r>
              <a:rPr lang="ru-RU" smtClean="0"/>
              <a:t>Обход с очередью с приоритетами: линеаризация дерева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Адаптеры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Контейнеро-подобные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3715142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3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0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4146411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</a:t>
            </a:r>
            <a:r>
              <a:rPr lang="en-US" smtClean="0">
                <a:latin typeface="Consolas" panose="020B0609020204030204" pitchFamily="49" charset="0"/>
              </a:rPr>
              <a:t>, 49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3541253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row[red] = 255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!= 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05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>
                <a:latin typeface="Consolas" panose="020B0609020204030204" pitchFamily="49" charset="0"/>
              </a:rPr>
              <a:t>array&lt;bool&gt;</a:t>
            </a:r>
            <a:r>
              <a:rPr lang="ru-RU" dirty="0" smtClean="0"/>
              <a:t> то есть у него фиксированный размер, являющийся </a:t>
            </a:r>
            <a:r>
              <a:rPr lang="ru-RU" smtClean="0"/>
              <a:t>параметром контейнера. При этом он хранит данные более компактно (как </a:t>
            </a:r>
            <a:r>
              <a:rPr lang="en-US" smtClean="0">
                <a:latin typeface="Consolas" panose="020B0609020204030204" pitchFamily="49" charset="0"/>
              </a:rPr>
              <a:t>vector&lt;bool&gt;</a:t>
            </a:r>
            <a:r>
              <a:rPr lang="en-US" smtClean="0"/>
              <a:t>)</a:t>
            </a:r>
            <a:endParaRPr lang="ru-RU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</a:t>
            </a:r>
            <a:r>
              <a:rPr lang="en-US" smtClean="0">
                <a:latin typeface="Consolas" panose="020B0609020204030204" pitchFamily="49" charset="0"/>
              </a:rPr>
              <a:t>&gt; s1 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0x7ff000;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bitset&lt;24&gt; </a:t>
            </a:r>
            <a:r>
              <a:rPr lang="en-US" smtClean="0">
                <a:latin typeface="Consolas" panose="020B0609020204030204" pitchFamily="49" charset="0"/>
              </a:rPr>
              <a:t>s2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0xff00;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s1[0] = 1; //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s1.set(0, 1)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s3 = s1 &amp; s2; // s3 = 0xf000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Очень не хватает </a:t>
            </a:r>
            <a:r>
              <a:rPr lang="en-US" smtClean="0"/>
              <a:t>slice </a:t>
            </a:r>
            <a:r>
              <a:rPr lang="ru-RU" smtClean="0"/>
              <a:t>для </a:t>
            </a:r>
            <a:r>
              <a:rPr lang="en-US" smtClean="0"/>
              <a:t>bitset, </a:t>
            </a:r>
            <a:r>
              <a:rPr lang="ru-RU" smtClean="0"/>
              <a:t>но его нет и для обычной битовой арифметики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81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array_view </a:t>
            </a:r>
            <a:r>
              <a:rPr lang="ru-RU" smtClean="0"/>
              <a:t>должен был стать для массивов тем же чем стал </a:t>
            </a:r>
            <a:r>
              <a:rPr lang="en-US" smtClean="0"/>
              <a:t>string_view </a:t>
            </a:r>
            <a:r>
              <a:rPr lang="ru-RU" smtClean="0"/>
              <a:t>для строк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arr[4] = {1, 2, 3, 4};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array&lt;int, 4&gt; arr = {1, 2, 3, 4}; // </a:t>
            </a:r>
            <a:r>
              <a:rPr lang="ru-RU" smtClean="0">
                <a:latin typeface="Consolas" panose="020B0609020204030204" pitchFamily="49" charset="0"/>
              </a:rPr>
              <a:t>копирование перед </a:t>
            </a:r>
            <a:r>
              <a:rPr lang="en-US" smtClean="0">
                <a:latin typeface="Consolas" panose="020B0609020204030204" pitchFamily="49" charset="0"/>
              </a:rPr>
              <a:t>main</a:t>
            </a:r>
          </a:p>
          <a:p>
            <a:r>
              <a:rPr lang="en-US" smtClean="0"/>
              <a:t>array_view </a:t>
            </a:r>
            <a:r>
              <a:rPr lang="ru-RU" smtClean="0"/>
              <a:t>решает эту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view&lt;int</a:t>
            </a:r>
            <a:r>
              <a:rPr lang="en-US">
                <a:latin typeface="Consolas" panose="020B0609020204030204" pitchFamily="49" charset="0"/>
              </a:rPr>
              <a:t>, 4</a:t>
            </a:r>
            <a:r>
              <a:rPr lang="en-US" smtClean="0">
                <a:latin typeface="Consolas" panose="020B0609020204030204" pitchFamily="49" charset="0"/>
              </a:rPr>
              <a:t>&gt; arr </a:t>
            </a:r>
            <a:r>
              <a:rPr lang="en-US">
                <a:latin typeface="Consolas" panose="020B0609020204030204" pitchFamily="49" charset="0"/>
              </a:rPr>
              <a:t>= {1, 2, 3, 4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просто данные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Также предполагался </a:t>
            </a:r>
            <a:r>
              <a:rPr lang="en-US" smtClean="0"/>
              <a:t>array_view&lt;int&gt; </a:t>
            </a:r>
            <a:r>
              <a:rPr lang="ru-RU" smtClean="0"/>
              <a:t>для указания на массив произвольной длины</a:t>
            </a:r>
          </a:p>
          <a:p>
            <a:r>
              <a:rPr lang="ru-RU" smtClean="0"/>
              <a:t>Самое главное в этом классе: он должен был </a:t>
            </a:r>
            <a:r>
              <a:rPr lang="ru-RU" smtClean="0">
                <a:solidFill>
                  <a:srgbClr val="0000FF"/>
                </a:solidFill>
              </a:rPr>
              <a:t>избавить людей от адресной арифметики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2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Радости адресной арифметики</a:t>
            </a:r>
            <a:r>
              <a:rPr lang="en-US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(char *packet, size_t len)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(len &lt; sizeof(Foo) + sizeof(Bar))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Foo *foo = (Foo*)packet;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foo-&gt;somentry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+= sizeof(Foo);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 *bar = (Bar*)packet;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bar-&gt;someotherentry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+= sizeof(Bar);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*</a:t>
                </a:r>
                <a:r>
                  <a:rPr lang="en-US" sz="1800" smtClean="0"/>
                  <a:t>Neil MacIntosh, Evolving </a:t>
                </a:r>
                <a:r>
                  <a:rPr lang="en-US" sz="1800"/>
                  <a:t>array_view and string_view for safe C++ </a:t>
                </a:r>
                <a:r>
                  <a:rPr lang="en-US" sz="1800" smtClean="0"/>
                  <a:t>code, CppCon'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r>
                  <a:rPr lang="ru-RU" sz="1800" smtClean="0"/>
                  <a:t> 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6096000"/>
                <a:ext cx="11661401" cy="519671"/>
              </a:xfrm>
              <a:prstGeom prst="rect">
                <a:avLst/>
              </a:prstGeom>
              <a:blipFill rotWithShape="0">
                <a:blip r:embed="rId2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904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</a:t>
            </a:r>
            <a:r>
              <a:rPr lang="en-US" smtClean="0"/>
              <a:t>array_view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read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array_view&lt;byte&gt;</a:t>
            </a:r>
            <a:r>
              <a:rPr lang="en-US" smtClean="0">
                <a:latin typeface="Consolas" panose="020B0609020204030204" pitchFamily="49" charset="0"/>
              </a:rPr>
              <a:t> packet)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(packet.length() &lt; sizeof(Foo) + sizeof(Bar))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E_BUF_SMALL;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foo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packet.as_array_view&lt;Foo, 1&gt;()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foo[0].somentry = </a:t>
            </a:r>
            <a:r>
              <a:rPr lang="ru-RU" smtClean="0">
                <a:latin typeface="Consolas" panose="020B0609020204030204" pitchFamily="49" charset="0"/>
              </a:rPr>
              <a:t>какие-то данные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packet = packet.sub(sizeof(Foo));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bar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packet.as_array_view&lt;Bar,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1&gt;()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bar[0].someotherentry = </a:t>
            </a:r>
            <a:r>
              <a:rPr lang="ru-RU" smtClean="0">
                <a:latin typeface="Consolas" panose="020B0609020204030204" pitchFamily="49" charset="0"/>
              </a:rPr>
              <a:t>какие-то ещё данные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packet = packet.sub(sizeof(Bar));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633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Печальная часть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Предложение по </a:t>
                </a:r>
                <a:r>
                  <a:rPr lang="en-US" smtClean="0"/>
                  <a:t>array_view </a:t>
                </a:r>
                <a:r>
                  <a:rPr lang="ru-RU" smtClean="0"/>
                  <a:t>признали слишком сложным для работы в многомерных случаях</a:t>
                </a:r>
              </a:p>
              <a:p>
                <a:r>
                  <a:rPr lang="ru-RU" smtClean="0"/>
                  <a:t>Вместо него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ru-RU" smtClean="0"/>
                  <a:t> пока что проходит класс </a:t>
                </a:r>
                <a:r>
                  <a:rPr lang="en-US" smtClean="0"/>
                  <a:t>span:</a:t>
                </a:r>
                <a:r>
                  <a:rPr lang="ru-RU" smtClean="0"/>
                  <a:t> одномерный </a:t>
                </a:r>
                <a:r>
                  <a:rPr lang="en-US" smtClean="0"/>
                  <a:t>array_view.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08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работа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Представление графа на векторах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84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73" y="2071727"/>
            <a:ext cx="3440976" cy="3100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У Кнута в </a:t>
                </a:r>
                <a:r>
                  <a:rPr lang="en-US" smtClean="0"/>
                  <a:t>TAOCP </a:t>
                </a:r>
                <a:r>
                  <a:rPr lang="ru-RU" smtClean="0"/>
                  <a:t>приведено следующее представление графа</a:t>
                </a:r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ru-RU" smtClean="0"/>
                  <a:t>Понятно ли почему эта таблица представляет этот граф?</a:t>
                </a:r>
              </a:p>
              <a:p>
                <a:r>
                  <a:rPr lang="ru-RU"/>
                  <a:t>Важное свойство (заявлено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.S): </a:t>
                </a:r>
                <a:r>
                  <a:rPr lang="ru-RU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, </a:t>
                </a:r>
                <a:r>
                  <a:rPr lang="ru-RU"/>
                  <a:t>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/>
                  <a:t> это ребро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𝑣𝑗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с тем же именем</a:t>
                </a:r>
                <a:r>
                  <a:rPr lang="en-US"/>
                  <a:t>, </a:t>
                </a:r>
                <a:r>
                  <a:rPr lang="ru-RU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r>
                  <a:rPr lang="en-US"/>
                  <a:t> </a:t>
                </a:r>
                <a:r>
                  <a:rPr lang="ru-RU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^ 1</m:t>
                    </m:r>
                  </m:oMath>
                </a14:m>
                <a:endParaRPr lang="ru-RU" smtClean="0"/>
              </a:p>
              <a:p>
                <a:r>
                  <a:rPr lang="ru-RU" smtClean="0"/>
                  <a:t>Похоже такой граф можно построить не используя ничего кроме </a:t>
                </a:r>
                <a:r>
                  <a:rPr lang="en-US" smtClean="0"/>
                  <a:t>std::vector</a:t>
                </a:r>
                <a:endParaRPr lang="ru-RU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964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86359"/>
              </p:ext>
            </p:extLst>
          </p:nvPr>
        </p:nvGraphicFramePr>
        <p:xfrm>
          <a:off x="532384" y="2694770"/>
          <a:ext cx="7620000" cy="148336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a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t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n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p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6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0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5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7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8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9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23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графа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Необходимо написать класс графа, представленного как в </a:t>
                </a:r>
                <a:r>
                  <a:rPr lang="en-US"/>
                  <a:t>TAOCP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7.1.2.6</m:t>
                    </m:r>
                  </m:oMath>
                </a14:m>
                <a:r>
                  <a:rPr lang="en-US"/>
                  <a:t>.S</a:t>
                </a:r>
                <a:r>
                  <a:rPr lang="ru-RU" smtClean="0"/>
                  <a:t> и написать для этого представления </a:t>
                </a:r>
              </a:p>
              <a:p>
                <a:pPr lvl="1"/>
                <a:r>
                  <a:rPr lang="ru-RU" smtClean="0"/>
                  <a:t>списочную инициализацию из списка пар вершина-вершина</a:t>
                </a:r>
              </a:p>
              <a:p>
                <a:pPr marL="274320" lvl="1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KGraph g {{1,2},{1,3},{2,3},{2,4},{3,4}}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mtClean="0"/>
                  <a:t>обход в ширину</a:t>
                </a:r>
              </a:p>
              <a:p>
                <a:pPr lvl="1"/>
                <a:r>
                  <a:rPr lang="ru-RU" smtClean="0"/>
                  <a:t>обход в глубину</a:t>
                </a:r>
              </a:p>
              <a:p>
                <a:r>
                  <a:rPr lang="ru-RU" smtClean="0"/>
                  <a:t>Допустим, что с каждым ребром нужно связать дополнительную информацию </a:t>
                </a:r>
                <a:r>
                  <a:rPr lang="en-US" smtClean="0"/>
                  <a:t>EL, </a:t>
                </a:r>
                <a:r>
                  <a:rPr lang="ru-RU" smtClean="0"/>
                  <a:t>а с каждой вершиной дополнительную информацию </a:t>
                </a:r>
                <a:r>
                  <a:rPr lang="en-US" smtClean="0"/>
                  <a:t>VL. </a:t>
                </a:r>
                <a:r>
                  <a:rPr lang="ru-RU" smtClean="0"/>
                  <a:t>Может ли пользователь сделать это вне самого графа? Можно ли дать возможность добавить эти данные внутри (скажем параметризовать граф)</a:t>
                </a:r>
                <a:r>
                  <a:rPr lang="en-US" smtClean="0"/>
                  <a:t>? </a:t>
                </a:r>
                <a:r>
                  <a:rPr lang="ru-RU" smtClean="0"/>
                  <a:t>Что вы предпочтёте?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575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"</a:t>
            </a:r>
            <a:r>
              <a:rPr lang="en-US" dirty="0"/>
              <a:t>Information technology -- Programming languages – C</a:t>
            </a:r>
            <a:r>
              <a:rPr lang="en-US"/>
              <a:t>++", </a:t>
            </a:r>
            <a:r>
              <a:rPr lang="en-US" smtClean="0">
                <a:latin typeface="Consolas" panose="020B0609020204030204" pitchFamily="49" charset="0"/>
              </a:rPr>
              <a:t>ISO/IEC</a:t>
            </a:r>
            <a:r>
              <a:rPr lang="ru-RU" smtClean="0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14882:2017</a:t>
            </a:r>
            <a:endParaRPr lang="en-US" dirty="0">
              <a:latin typeface="Consolas" panose="020B0609020204030204" pitchFamily="49" charset="0"/>
            </a:endParaRPr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library, Addison-Wesley, </a:t>
            </a:r>
            <a:r>
              <a:rPr lang="en-US" smtClean="0"/>
              <a:t>2001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  <a:endParaRPr lang="ru-RU" smtClean="0"/>
          </a:p>
          <a:p>
            <a:pPr lvl="0"/>
            <a:r>
              <a:rPr lang="en-US" smtClean="0"/>
              <a:t>Neil </a:t>
            </a:r>
            <a:r>
              <a:rPr lang="en-US"/>
              <a:t>MacIntosh, Evolving array_view and string_view for safe C++ code, CppCon'2015</a:t>
            </a:r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66804" cy="402336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6683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v.begin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575549" y="6079972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v.end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109199" y="573594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43604" y="4997009"/>
            <a:ext cx="533400" cy="7493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0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612</TotalTime>
  <Words>3288</Words>
  <Application>Microsoft Office PowerPoint</Application>
  <PresentationFormat>Widescreen</PresentationFormat>
  <Paragraphs>607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Arial</vt:lpstr>
      <vt:lpstr>Calibri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Затравка: такой себе граф</vt:lpstr>
      <vt:lpstr>Обсуждение</vt:lpstr>
      <vt:lpstr>Обсуждение</vt:lpstr>
      <vt:lpstr>Последовательные контейнеры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Гайдлайн</vt:lpstr>
      <vt:lpstr>Делаем граф куда лучше</vt:lpstr>
      <vt:lpstr>Задача: что можно здесь улучшить?</vt:lpstr>
      <vt:lpstr>Ответ: вектор не терпит халатности</vt:lpstr>
      <vt:lpstr>Ещё про size и capacity</vt:lpstr>
      <vt:lpstr>Задача: как уменьшить capacity в C++98?</vt:lpstr>
      <vt:lpstr>Решение: а вот и своп</vt:lpstr>
      <vt:lpstr>Особые возможности vector</vt:lpstr>
      <vt:lpstr>Вставка и удаление элементов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vector*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Делаем граф ещё лучше</vt:lpstr>
      <vt:lpstr>Делаем граф ещё лучше</vt:lpstr>
      <vt:lpstr>PowerPoint Presentation</vt:lpstr>
      <vt:lpstr>Идея контейнерных адаптеров</vt:lpstr>
      <vt:lpstr>Виды адаптеров</vt:lpstr>
      <vt:lpstr>Излишняя ортогональность адаптеров</vt:lpstr>
      <vt:lpstr>Обсуждение</vt:lpstr>
      <vt:lpstr>Обсуждение</vt:lpstr>
      <vt:lpstr>Недостаточная ортогональность</vt:lpstr>
      <vt:lpstr>Обсуждение</vt:lpstr>
      <vt:lpstr>Обсуждение</vt:lpstr>
      <vt:lpstr>Case study: дерево Штерна-Броко</vt:lpstr>
      <vt:lpstr>Case study: дерево Штерна-Броко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Идея array_view</vt:lpstr>
      <vt:lpstr>Радости адресной арифметики*</vt:lpstr>
      <vt:lpstr>Используем array_view</vt:lpstr>
      <vt:lpstr>Печальная часть</vt:lpstr>
      <vt:lpstr>Домашняя работа</vt:lpstr>
      <vt:lpstr>Представление графа</vt:lpstr>
      <vt:lpstr>Представление графа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86</cp:revision>
  <dcterms:created xsi:type="dcterms:W3CDTF">2017-06-26T09:21:48Z</dcterms:created>
  <dcterms:modified xsi:type="dcterms:W3CDTF">2018-05-20T01:58:36Z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2018-05-20 01:58:35Z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