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261" r:id="rId16"/>
    <p:sldId id="300" r:id="rId17"/>
    <p:sldId id="302" r:id="rId18"/>
    <p:sldId id="314" r:id="rId19"/>
    <p:sldId id="317" r:id="rId20"/>
    <p:sldId id="321" r:id="rId21"/>
    <p:sldId id="322" r:id="rId22"/>
    <p:sldId id="323" r:id="rId23"/>
    <p:sldId id="324" r:id="rId24"/>
    <p:sldId id="318" r:id="rId25"/>
    <p:sldId id="296" r:id="rId26"/>
    <p:sldId id="289" r:id="rId27"/>
    <p:sldId id="297" r:id="rId28"/>
    <p:sldId id="298" r:id="rId29"/>
    <p:sldId id="299" r:id="rId30"/>
    <p:sldId id="294" r:id="rId31"/>
    <p:sldId id="305" r:id="rId32"/>
    <p:sldId id="285" r:id="rId33"/>
    <p:sldId id="315" r:id="rId34"/>
    <p:sldId id="308" r:id="rId35"/>
    <p:sldId id="266" r:id="rId36"/>
    <p:sldId id="309" r:id="rId37"/>
    <p:sldId id="310" r:id="rId38"/>
    <p:sldId id="268" r:id="rId39"/>
    <p:sldId id="312" r:id="rId40"/>
    <p:sldId id="301" r:id="rId41"/>
    <p:sldId id="267" r:id="rId42"/>
    <p:sldId id="313" r:id="rId43"/>
    <p:sldId id="263" r:id="rId44"/>
    <p:sldId id="269" r:id="rId45"/>
    <p:sldId id="311" r:id="rId46"/>
    <p:sldId id="316" r:id="rId47"/>
    <p:sldId id="265" r:id="rId48"/>
    <p:sldId id="270" r:id="rId49"/>
    <p:sldId id="271" r:id="rId50"/>
    <p:sldId id="272" r:id="rId51"/>
    <p:sldId id="273" r:id="rId52"/>
    <p:sldId id="274" r:id="rId53"/>
    <p:sldId id="275" r:id="rId54"/>
    <p:sldId id="276" r:id="rId55"/>
    <p:sldId id="277" r:id="rId56"/>
    <p:sldId id="278" r:id="rId57"/>
    <p:sldId id="279" r:id="rId58"/>
    <p:sldId id="320" r:id="rId59"/>
    <p:sldId id="319" r:id="rId60"/>
    <p:sldId id="2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respectively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переопределяемые вещи в качестве разумных значений по умолчанию.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allocator_traits</a:t>
            </a:r>
            <a:r>
              <a:rPr lang="ru-RU" smtClean="0"/>
              <a:t> содержит:</a:t>
            </a:r>
          </a:p>
          <a:p>
            <a:pPr lvl="1"/>
            <a:r>
              <a:rPr lang="ru-RU" smtClean="0"/>
              <a:t>Переопределения типов</a:t>
            </a:r>
            <a:r>
              <a:rPr lang="en-US" smtClean="0"/>
              <a:t>: value_type, pointer, const_pointer </a:t>
            </a:r>
            <a:r>
              <a:rPr lang="ru-RU" smtClean="0"/>
              <a:t>и прочие</a:t>
            </a:r>
          </a:p>
          <a:p>
            <a:pPr lvl="1"/>
            <a:r>
              <a:rPr lang="ru-RU" smtClean="0"/>
              <a:t>Селекторы </a:t>
            </a:r>
            <a:r>
              <a:rPr lang="en-US" smtClean="0"/>
              <a:t>propagate_on_xxx</a:t>
            </a:r>
          </a:p>
          <a:p>
            <a:pPr lvl="1"/>
            <a:r>
              <a:rPr lang="ru-RU" smtClean="0"/>
              <a:t>Шаблоны </a:t>
            </a:r>
            <a:r>
              <a:rPr lang="en-US" smtClean="0"/>
              <a:t>rebind_alloc </a:t>
            </a:r>
            <a:r>
              <a:rPr lang="ru-RU" smtClean="0"/>
              <a:t>и </a:t>
            </a:r>
            <a:r>
              <a:rPr lang="en-US" smtClean="0"/>
              <a:t>rebind_traits</a:t>
            </a:r>
            <a:endParaRPr lang="ru-RU" smtClean="0"/>
          </a:p>
          <a:p>
            <a:pPr lvl="1"/>
            <a:r>
              <a:rPr lang="ru-RU" smtClean="0"/>
              <a:t>Функции</a:t>
            </a:r>
            <a:r>
              <a:rPr lang="en-US" smtClean="0"/>
              <a:t> allocate/deallocate, </a:t>
            </a:r>
            <a:r>
              <a:rPr lang="ru-RU" smtClean="0"/>
              <a:t>а также </a:t>
            </a:r>
            <a:r>
              <a:rPr lang="en-US" smtClean="0"/>
              <a:t>construct </a:t>
            </a:r>
            <a:r>
              <a:rPr lang="ru-RU" smtClean="0"/>
              <a:t>и </a:t>
            </a:r>
            <a:r>
              <a:rPr lang="en-US" smtClean="0"/>
              <a:t>destroy</a:t>
            </a:r>
          </a:p>
          <a:p>
            <a:r>
              <a:rPr lang="ru-RU" smtClean="0"/>
              <a:t>Определение для собственного класса тривиально </a:t>
            </a:r>
            <a:r>
              <a:rPr lang="en-US" smtClean="0"/>
              <a:t>(</a:t>
            </a:r>
            <a:r>
              <a:rPr lang="ru-RU" smtClean="0"/>
              <a:t>и обычно не нужно)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std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&lt;&gt; struct allocator_traits&lt;s_alloc&gt;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тут нужно определить все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</a:t>
            </a:r>
            <a:r>
              <a:rPr lang="ru-RU" smtClean="0"/>
              <a:t>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(const freelist_alloc&amp;) </a:t>
            </a:r>
            <a:r>
              <a:rPr lang="en-US">
                <a:latin typeface="Consolas" panose="020B0609020204030204" pitchFamily="49" charset="0"/>
              </a:rPr>
              <a:t>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"оставить старый"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Но </a:t>
            </a:r>
            <a:r>
              <a:rPr lang="ru-RU" smtClean="0"/>
              <a:t>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(freelist_alloc&amp;&amp; other) noexcept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тут сложная очистка и замена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Копирование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</a:t>
            </a:r>
            <a:r>
              <a:rPr lang="ru-RU" smtClean="0"/>
              <a:t>не копируются (говорят также "не </a:t>
            </a:r>
            <a:r>
              <a:rPr lang="ru-RU" smtClean="0"/>
              <a:t>пропагируются на </a:t>
            </a:r>
            <a:r>
              <a:rPr lang="ru-RU" smtClean="0"/>
              <a:t>копировании")</a:t>
            </a:r>
            <a:endParaRPr lang="ru-RU" smtClean="0"/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</a:t>
            </a:r>
            <a:r>
              <a:rPr lang="ru-RU" smtClean="0"/>
              <a:t>копироваться</a:t>
            </a:r>
            <a:r>
              <a:rPr lang="ru-RU" smtClean="0"/>
              <a:t>, </a:t>
            </a:r>
            <a:r>
              <a:rPr lang="ru-RU" smtClean="0"/>
              <a:t>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</a:t>
            </a:r>
            <a:r>
              <a:rPr lang="ru-RU" smtClean="0"/>
              <a:t>элементами</a:t>
            </a:r>
          </a:p>
          <a:p>
            <a:r>
              <a:rPr lang="ru-RU" smtClean="0"/>
              <a:t>В общем случае, запрещено может быть любое присваивание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1368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368" y="5891022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552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764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8976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843272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920484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990088" y="5362956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990088" y="5497830"/>
            <a:ext cx="664464" cy="662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Плохая </a:t>
            </a:r>
            <a:r>
              <a:rPr lang="ru-RU" sz="4800" smtClean="0"/>
              <a:t>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</a:t>
            </a:r>
            <a:r>
              <a:rPr lang="ru-RU" sz="4800" smtClean="0"/>
              <a:t>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418500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задачи: </a:t>
            </a:r>
            <a:r>
              <a:rPr lang="en-US" smtClean="0"/>
              <a:t>small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61904" cy="4038600"/>
          </a:xfrm>
        </p:spPr>
        <p:txBody>
          <a:bodyPr/>
          <a:lstStyle/>
          <a:p>
            <a:r>
              <a:rPr lang="ru-RU" smtClean="0"/>
              <a:t>Полный запрет копирования и перемещения создаёт </a:t>
            </a:r>
            <a:r>
              <a:rPr lang="ru-RU" smtClean="0">
                <a:solidFill>
                  <a:srgbClr val="0000FF"/>
                </a:solidFill>
              </a:rPr>
              <a:t>локальные</a:t>
            </a:r>
            <a:r>
              <a:rPr lang="ru-RU" smtClean="0"/>
              <a:t> аллокаторы. Они привязываются к конкретному месту (вектору, строке, отображению, ....)</a:t>
            </a:r>
          </a:p>
          <a:p>
            <a:r>
              <a:rPr lang="ru-RU" smtClean="0"/>
              <a:t>Вектор, оптимизированный на небольшое количество элементов (так называемый </a:t>
            </a:r>
            <a:r>
              <a:rPr lang="en-US" smtClean="0"/>
              <a:t>small vector) </a:t>
            </a:r>
            <a:r>
              <a:rPr lang="ru-RU" smtClean="0"/>
              <a:t>это типичный пример полезного использования аллокаторов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BufSize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200&gt;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SmallVector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vector&lt;T</a:t>
            </a:r>
            <a:r>
              <a:rPr lang="en-US">
                <a:latin typeface="Consolas" panose="020B0609020204030204" pitchFamily="49" charset="0"/>
              </a:rPr>
              <a:t>, short_alloc&lt;T, BufSize, alignof(T)&gt;&gt;;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Такой</a:t>
            </a:r>
            <a:r>
              <a:rPr lang="en-US" smtClean="0"/>
              <a:t> </a:t>
            </a:r>
            <a:r>
              <a:rPr lang="ru-RU" smtClean="0"/>
              <a:t>вектор располагается на стеке пока в нём меньше чем </a:t>
            </a:r>
            <a:r>
              <a:rPr lang="en-US" smtClean="0"/>
              <a:t>BufSize </a:t>
            </a:r>
            <a:r>
              <a:rPr lang="ru-RU" smtClean="0"/>
              <a:t>байт и перелоцируется в кучу, когда места на стеке не хватает</a:t>
            </a:r>
          </a:p>
          <a:p>
            <a:r>
              <a:rPr lang="ru-RU" smtClean="0"/>
              <a:t>Аллокатор </a:t>
            </a:r>
            <a:r>
              <a:rPr lang="en-US" smtClean="0"/>
              <a:t>short_alloc, </a:t>
            </a:r>
            <a:r>
              <a:rPr lang="ru-RU" smtClean="0"/>
              <a:t>рассматриваемый в этом разделе, предложен Говардом Хинантом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Плохая </a:t>
            </a:r>
            <a:r>
              <a:rPr lang="ru-RU" sz="4800" smtClean="0"/>
              <a:t>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</a:t>
            </a:r>
            <a:r>
              <a:rPr lang="ru-RU" sz="4800" smtClean="0"/>
              <a:t>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Ареной называется класс, управляющий локальным ресурсом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N, size_t alignment = </a:t>
            </a:r>
            <a:r>
              <a:rPr lang="en-US">
                <a:latin typeface="Consolas" panose="020B0609020204030204" pitchFamily="49" charset="0"/>
              </a:rPr>
              <a:t>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arena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buf_[N] </a:t>
            </a:r>
            <a:r>
              <a:rPr lang="en-US">
                <a:latin typeface="Consolas" panose="020B0609020204030204" pitchFamily="49" charset="0"/>
              </a:rPr>
              <a:t>alignas(alignment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arena</a:t>
            </a:r>
            <a:r>
              <a:rPr lang="en-US">
                <a:latin typeface="Consolas" panose="020B0609020204030204" pitchFamily="49" charset="0"/>
              </a:rPr>
              <a:t>() noexcept : ptr_(buf</a:t>
            </a:r>
            <a:r>
              <a:rPr lang="en-US">
                <a:latin typeface="Consolas" panose="020B0609020204030204" pitchFamily="49" charset="0"/>
              </a:rPr>
              <a:t>_)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arena(const arena&amp;) = </a:t>
            </a:r>
            <a:r>
              <a:rPr lang="en-US">
                <a:latin typeface="Consolas" panose="020B0609020204030204" pitchFamily="49" charset="0"/>
              </a:rPr>
              <a:t>delete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arena&amp; operator=(const arena&amp;) = delete;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&lt;size_t ReqAlign&gt; char* allocate(size_t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deallocate(char* p, size_t n) noexcept;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 аллокации и деаллокации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13848" cy="4038600"/>
          </a:xfrm>
        </p:spPr>
        <p:txBody>
          <a:bodyPr/>
          <a:lstStyle/>
          <a:p>
            <a:r>
              <a:rPr lang="ru-RU" smtClean="0"/>
              <a:t>При аллокации используется буфер либо глобальный </a:t>
            </a:r>
            <a:r>
              <a:rPr lang="en-US" smtClean="0"/>
              <a:t>new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alignment&gt; template 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ReqAlign&gt;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*arena&lt;N, alignment&gt;::allocate(size_t n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auto const aligned_n = </a:t>
            </a:r>
            <a:r>
              <a:rPr lang="en-US">
                <a:latin typeface="Consolas" panose="020B0609020204030204" pitchFamily="49" charset="0"/>
              </a:rPr>
              <a:t>align_up(n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auto bsz = static_cast&lt;decltype(aligned_n</a:t>
            </a:r>
            <a:r>
              <a:rPr lang="en-US">
                <a:latin typeface="Consolas" panose="020B0609020204030204" pitchFamily="49" charset="0"/>
              </a:rPr>
              <a:t>)&gt;(buf_ + N - 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if (bsz &lt; </a:t>
            </a:r>
            <a:r>
              <a:rPr lang="en-US">
                <a:latin typeface="Consolas" panose="020B0609020204030204" pitchFamily="49" charset="0"/>
              </a:rPr>
              <a:t>aligned_n</a:t>
            </a:r>
            <a:r>
              <a:rPr lang="en-US">
                <a:latin typeface="Consolas" panose="020B0609020204030204" pitchFamily="49" charset="0"/>
              </a:rPr>
              <a:t>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return static_cast&lt;char</a:t>
            </a:r>
            <a:r>
              <a:rPr lang="en-US">
                <a:latin typeface="Consolas" panose="020B0609020204030204" pitchFamily="49" charset="0"/>
              </a:rPr>
              <a:t>*&gt;(::operator new(n));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char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ptr</a:t>
            </a:r>
            <a:r>
              <a:rPr lang="en-US">
                <a:latin typeface="Consolas" panose="020B0609020204030204" pitchFamily="49" charset="0"/>
              </a:rPr>
              <a:t>_ </a:t>
            </a:r>
            <a:r>
              <a:rPr lang="en-US">
                <a:latin typeface="Consolas" panose="020B0609020204030204" pitchFamily="49" charset="0"/>
              </a:rPr>
              <a:t>+= </a:t>
            </a:r>
            <a:r>
              <a:rPr lang="en-US" smtClean="0">
                <a:latin typeface="Consolas" panose="020B0609020204030204" pitchFamily="49" charset="0"/>
              </a:rPr>
              <a:t>aligned_n;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return tmp;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При деаллокации выделенное глобальным </a:t>
            </a:r>
            <a:r>
              <a:rPr lang="en-US" smtClean="0"/>
              <a:t>new </a:t>
            </a:r>
            <a:r>
              <a:rPr lang="ru-RU" smtClean="0"/>
              <a:t>возвращается через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 </a:t>
            </a:r>
            <a:r>
              <a:rPr lang="en-US" smtClean="0"/>
              <a:t>short_alloc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Связывает конкретную арену с интерфейсом аллокатора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size_t N,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short_alloc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arena&lt;N, A&gt;&amp;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short_alloc(arena_type</a:t>
            </a:r>
            <a:r>
              <a:rPr lang="en-US">
                <a:latin typeface="Consolas" panose="020B0609020204030204" pitchFamily="49" charset="0"/>
              </a:rPr>
              <a:t>&amp; a) noexcept : a_(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{}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allocate(size_t n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*res =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_.allocate&lt;alignof(T</a:t>
            </a:r>
            <a:r>
              <a:rPr lang="en-US">
                <a:latin typeface="Consolas" panose="020B0609020204030204" pitchFamily="49" charset="0"/>
              </a:rPr>
              <a:t>)&gt;(n * </a:t>
            </a:r>
            <a:r>
              <a:rPr lang="en-US">
                <a:latin typeface="Consolas" panose="020B0609020204030204" pitchFamily="49" charset="0"/>
              </a:rPr>
              <a:t>sizeof(T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reinterpret_cast&lt;T*&gt;(</a:t>
            </a:r>
            <a:r>
              <a:rPr lang="en-US">
                <a:latin typeface="Consolas" panose="020B0609020204030204" pitchFamily="49" charset="0"/>
              </a:rPr>
              <a:t>res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в явном виде арены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SmallVector&lt;int&gt;::allocator_type::arena_type a;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ней вектор на стеке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 v{a};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Далее использование как обычного вектора</a:t>
            </a:r>
          </a:p>
        </p:txBody>
      </p:sp>
    </p:spTree>
    <p:extLst>
      <p:ext uri="{BB962C8B-B14F-4D97-AF65-F5344CB8AC3E}">
        <p14:creationId xmlns:p14="http://schemas.microsoft.com/office/powerpoint/2010/main" val="412417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Классическое </a:t>
            </a:r>
            <a:r>
              <a:rPr lang="en-US" smtClean="0"/>
              <a:t>SSO </a:t>
            </a:r>
            <a:r>
              <a:rPr lang="ru-RU" smtClean="0"/>
              <a:t>обходится вовсе без явной арены</a:t>
            </a:r>
          </a:p>
          <a:p>
            <a:r>
              <a:rPr lang="ru-RU" smtClean="0"/>
              <a:t>С другой стороны, явная арена это удобно, так как размер контейнера отвязан от его места для аллокации</a:t>
            </a:r>
          </a:p>
          <a:p>
            <a:r>
              <a:rPr lang="ru-RU" smtClean="0"/>
              <a:t>Что вы считаете лучшей идеей?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r>
              <a:rPr lang="ru-RU" smtClean="0"/>
              <a:t>При этом память на сам вектор добывается</a:t>
            </a:r>
            <a:br>
              <a:rPr lang="ru-RU" smtClean="0"/>
            </a:br>
            <a:r>
              <a:rPr lang="ru-RU" smtClean="0"/>
              <a:t>по старинке из </a:t>
            </a:r>
            <a:r>
              <a:rPr lang="en-US" smtClean="0"/>
              <a:t>std::allocator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Коварный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Хотелось бы чтобы контейнер при создании элементов спрашивал "ты используешь аллокатор?" и если да, то передавал свой.</a:t>
            </a:r>
          </a:p>
          <a:p>
            <a:r>
              <a:rPr lang="ru-RU" smtClean="0"/>
              <a:t>Для этого служит</a:t>
            </a:r>
            <a:r>
              <a:rPr lang="en-US" smtClean="0"/>
              <a:t> scoped_allocator_adapter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cust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T&gt; CustomAlloc;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template &lt;typename T&gt; using alloc =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::std::scoped_allocator_adapter&lt;CustomAlloc&lt;T&gt;&gt;;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using vector = ::std::vector&lt;T, 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template &lt;typename T&gt; using string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::std::basic_string&lt;char, char_traits&lt;char&gt;, alloc&lt;char&gt;&gt;;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cust::vector&lt;cust::string&gt; vs(&amp;alloc1);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propagated 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загрязняется вирусными шаблонами даже для обычных аллокаторов.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адаптер это классно, но это может очень серьёзно увеличить писанину шаблонов: в более-менее серьёзном проекте туда придётся руками затаскивать не только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vector, </a:t>
            </a:r>
            <a:r>
              <a:rPr lang="ru-RU" smtClean="0"/>
              <a:t>а вообще всё.</a:t>
            </a:r>
          </a:p>
          <a:p>
            <a:r>
              <a:rPr lang="ru-RU" smtClean="0"/>
              <a:t>Вполне возможно, следует сделать ещё один шаг: </a:t>
            </a:r>
            <a:r>
              <a:rPr lang="ru-RU" smtClean="0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Действительно, что он делает в типе?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Плохая </a:t>
            </a:r>
            <a:r>
              <a:rPr lang="ru-RU" sz="4800" smtClean="0"/>
              <a:t>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Полиморфные </a:t>
            </a:r>
            <a:r>
              <a:rPr lang="ru-RU" sz="4800" smtClean="0"/>
              <a:t>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93950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пройденному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Когда мы проектировали наивный аллокатор мы спроектировали его просто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memory_resource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deallocate(T* p, size_t 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Время показало, что полезна также функция </a:t>
            </a:r>
            <a:r>
              <a:rPr lang="en-US" smtClean="0"/>
              <a:t>is_equal </a:t>
            </a:r>
            <a:r>
              <a:rPr lang="ru-RU" smtClean="0"/>
              <a:t>особенно если мы разрешаем состояние</a:t>
            </a:r>
          </a:p>
          <a:p>
            <a:r>
              <a:rPr lang="ru-RU" smtClean="0"/>
              <a:t>Что если отсюда удалить типы</a:t>
            </a:r>
            <a:r>
              <a:rPr lang="en-US" smtClean="0"/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</a:p>
          <a:p>
            <a:r>
              <a:rPr lang="ru-RU" smtClean="0"/>
              <a:t>Параметр по умолчанию в виртуальной функции это очень нехорошо. Он свяжется статически, а не динамически.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3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Чтобы решить эту проблему, давайте сделаем ресурс в памяти с использованием идиомы </a:t>
            </a:r>
            <a:r>
              <a:rPr lang="en-US" smtClean="0"/>
              <a:t>NVI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void* allocate(size_t </a:t>
            </a:r>
            <a:r>
              <a:rPr lang="en-US">
                <a:latin typeface="Consolas" panose="020B0609020204030204" pitchFamily="49" charset="0"/>
              </a:rPr>
              <a:t>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alignof(max_align_t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deallocate(void* </a:t>
            </a:r>
            <a:r>
              <a:rPr lang="en-US">
                <a:latin typeface="Consolas" panose="020B0609020204030204" pitchFamily="49" charset="0"/>
              </a:rPr>
              <a:t>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is_equal(const memory_resource&amp;) const noexcept;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virtual </a:t>
            </a:r>
            <a:r>
              <a:rPr lang="en-US" smtClean="0">
                <a:latin typeface="Consolas" panose="020B0609020204030204" pitchFamily="49" charset="0"/>
              </a:rPr>
              <a:t>void* do_allocate(</a:t>
            </a:r>
            <a:r>
              <a:rPr lang="en-US">
                <a:latin typeface="Consolas" panose="020B0609020204030204" pitchFamily="49" charset="0"/>
              </a:rPr>
              <a:t>size_t n, size_t </a:t>
            </a:r>
            <a:r>
              <a:rPr lang="en-US" smtClean="0">
                <a:latin typeface="Consolas" panose="020B0609020204030204" pitchFamily="49" charset="0"/>
              </a:rPr>
              <a:t>align)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остальные две так же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всё почти готово к использованию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312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Теперь, когда существует </a:t>
            </a:r>
            <a:r>
              <a:rPr lang="en-US" smtClean="0"/>
              <a:t>memory_resource, </a:t>
            </a:r>
            <a:r>
              <a:rPr lang="ru-RU" smtClean="0"/>
              <a:t>от него можно наследовать</a:t>
            </a:r>
          </a:p>
          <a:p>
            <a:pPr lvl="1"/>
            <a:r>
              <a:rPr lang="en-US" smtClean="0"/>
              <a:t>null_memory_resource</a:t>
            </a:r>
            <a:r>
              <a:rPr lang="ru-RU" smtClean="0"/>
              <a:t> – самый интересный ресурс, всегда </a:t>
            </a:r>
            <a:r>
              <a:rPr lang="en-US" smtClean="0"/>
              <a:t>nullptr</a:t>
            </a:r>
          </a:p>
          <a:p>
            <a:pPr lvl="1"/>
            <a:r>
              <a:rPr lang="en-US" smtClean="0"/>
              <a:t>new_delete_resource</a:t>
            </a:r>
            <a:r>
              <a:rPr lang="ru-RU"/>
              <a:t> </a:t>
            </a:r>
            <a:r>
              <a:rPr lang="ru-RU" smtClean="0"/>
              <a:t>– стандартный ресурс с </a:t>
            </a:r>
            <a:r>
              <a:rPr lang="en-US" smtClean="0"/>
              <a:t>new/delete</a:t>
            </a:r>
          </a:p>
          <a:p>
            <a:pPr lvl="1"/>
            <a:r>
              <a:rPr lang="en-US" smtClean="0"/>
              <a:t>synchronize_pool_resource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мультипул с многопоточной синхронизацией</a:t>
            </a:r>
            <a:endParaRPr lang="en-US" smtClean="0"/>
          </a:p>
          <a:p>
            <a:pPr lvl="1"/>
            <a:r>
              <a:rPr lang="en-US" smtClean="0"/>
              <a:t>unsynchronize_pool_resource</a:t>
            </a:r>
            <a:r>
              <a:rPr lang="ru-RU"/>
              <a:t> </a:t>
            </a:r>
            <a:r>
              <a:rPr lang="ru-RU" smtClean="0"/>
              <a:t>– быстрый мультипул без синхронизации</a:t>
            </a:r>
            <a:endParaRPr lang="en-US"/>
          </a:p>
          <a:p>
            <a:pPr lvl="1"/>
            <a:r>
              <a:rPr lang="en-US" smtClean="0"/>
              <a:t>monotonic_buffer_resource</a:t>
            </a:r>
            <a:r>
              <a:rPr lang="ru-RU"/>
              <a:t> </a:t>
            </a:r>
            <a:r>
              <a:rPr lang="ru-RU" smtClean="0"/>
              <a:t>– монтонное выделение</a:t>
            </a:r>
            <a:endParaRPr lang="en-US" smtClean="0"/>
          </a:p>
          <a:p>
            <a:r>
              <a:rPr lang="ru-RU"/>
              <a:t>Тут встречаются два новых термина </a:t>
            </a:r>
            <a:r>
              <a:rPr lang="ru-RU" smtClean="0"/>
              <a:t>– мультипул и монотонное выделение</a:t>
            </a:r>
          </a:p>
          <a:p>
            <a:r>
              <a:rPr lang="ru-RU" smtClean="0"/>
              <a:t>Это две стратегии работы с памятью, настолько себя зарекомендовавшие, что их предложили в стандарт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Monotonic &amp; multipool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Монотонный ресурс это ресурс, который монотонно выделяет память внутри некоего заранее выделенного буфера. Память не освобождается, в конце работы прибивается сам буфер.</a:t>
            </a:r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Мультипул ресурс это</a:t>
            </a:r>
            <a:r>
              <a:rPr lang="en-US" smtClean="0"/>
              <a:t> </a:t>
            </a:r>
            <a:r>
              <a:rPr lang="ru-RU" smtClean="0"/>
              <a:t>несколько связанных пулов, в которые выделяется и освобождается память. Пулы преаллоцируются и при нехватке, выделяется больший и больший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6312" y="5340096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3048" y="5340096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4184" y="5340096"/>
            <a:ext cx="36576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312" y="3101340"/>
            <a:ext cx="720547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Monotonic buffer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Удивительный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</a:t>
            </a:r>
          </a:p>
          <a:p>
            <a:r>
              <a:rPr lang="ru-RU" smtClean="0"/>
              <a:t>Комитет по стандартизации пошёл дальше</a:t>
            </a:r>
            <a:r>
              <a:rPr lang="en-US" smtClean="0"/>
              <a:t>: </a:t>
            </a:r>
            <a:r>
              <a:rPr lang="ru-RU" smtClean="0"/>
              <a:t>аллокаторы были стандартизованы чтобы прятать различия между любыми ресурсами</a:t>
            </a:r>
          </a:p>
          <a:p>
            <a:r>
              <a:rPr lang="ru-RU" smtClean="0"/>
              <a:t>Идея в следующем: каждый раз когда контейнеру нужна память он пользуется не </a:t>
            </a:r>
            <a:r>
              <a:rPr lang="en-US" smtClean="0"/>
              <a:t>new/delete </a:t>
            </a:r>
            <a:r>
              <a:rPr lang="ru-RU" smtClean="0"/>
              <a:t>напрямую, а функциями </a:t>
            </a:r>
            <a:r>
              <a:rPr lang="en-US" smtClean="0"/>
              <a:t>allocate/deallocate </a:t>
            </a:r>
            <a:r>
              <a:rPr lang="ru-RU" smtClean="0"/>
              <a:t>своего аллокатора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средне интригующее 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памяти</a:t>
            </a:r>
            <a:r>
              <a:rPr lang="en-US" smtClean="0"/>
              <a:t>, </a:t>
            </a:r>
            <a:r>
              <a:rPr lang="ru-RU" smtClean="0"/>
              <a:t>см.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</a:p>
          <a:p>
            <a:r>
              <a:rPr lang="ru-RU" smtClean="0"/>
              <a:t>Но есть и ещё более интригующий вопрос: что такое </a:t>
            </a:r>
            <a:r>
              <a:rPr lang="en-US" smtClean="0"/>
              <a:t>pmr::vector?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</a:t>
            </a:r>
            <a:r>
              <a:rPr lang="en-US" smtClean="0"/>
              <a:t>memory_resource, </a:t>
            </a:r>
            <a:r>
              <a:rPr lang="ru-RU" smtClean="0"/>
              <a:t>каким он введён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не совпадает с интерфейсов аллокаторов, которые уже есть во всех контейнерах</a:t>
            </a:r>
          </a:p>
          <a:p>
            <a:r>
              <a:rPr lang="ru-RU" smtClean="0"/>
              <a:t>Идея сделать к нему адаптер, который является честным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аллокатором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</a:t>
            </a:r>
            <a:r>
              <a:rPr lang="en-US" smtClean="0">
                <a:latin typeface="Consolas" panose="020B0609020204030204" pitchFamily="49" charset="0"/>
              </a:rPr>
              <a:t>polymorphic_allocator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polymorphic_allocator();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polymorphic_allocator(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memory_resource *mr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T*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deallocate(T* 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Пространство имён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посмотрим как будет выглядеть вектор</a:t>
            </a:r>
            <a:r>
              <a:rPr lang="en-US" smtClean="0"/>
              <a:t> </a:t>
            </a:r>
            <a:r>
              <a:rPr lang="ru-RU" smtClean="0"/>
              <a:t>с таким аллокатором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pmr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vector 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::std</a:t>
            </a:r>
            <a:r>
              <a:rPr lang="en-US">
                <a:latin typeface="Consolas" panose="020B0609020204030204" pitchFamily="49" charset="0"/>
              </a:rPr>
              <a:t>::vector&lt;T, std::pmr::polymorphic_allocator&lt;T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в пространство имён </a:t>
            </a:r>
            <a:r>
              <a:rPr lang="en-US" smtClean="0"/>
              <a:t>pmr </a:t>
            </a:r>
            <a:r>
              <a:rPr lang="ru-RU" smtClean="0"/>
              <a:t>затащена вся стандартная библиотека с полиморфной аллокацией</a:t>
            </a:r>
            <a:endParaRPr lang="en-US" smtClean="0"/>
          </a:p>
          <a:p>
            <a:r>
              <a:rPr lang="ru-RU" smtClean="0"/>
              <a:t>Использование мы уже видели ранее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pmr::monotonic_buffer_resource alloc(buffer, sz);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::vector&lt;double&gt;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тестовый </a:t>
            </a:r>
            <a:r>
              <a:rPr lang="en-US" smtClean="0"/>
              <a:t>memory 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Тестовый ресурс памяти проверяет что аллокация соответствует деаллокации и проверяет утечки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test_resource : public pmr::memory_resource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всякий интерфейс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</a:t>
            </a:r>
            <a:r>
              <a:rPr lang="en-US">
                <a:latin typeface="Consolas" panose="020B0609020204030204" pitchFamily="49" charset="0"/>
              </a:rPr>
              <a:t>allocation_rec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void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nbytes_, nalign_;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pmr</a:t>
            </a:r>
            <a:r>
              <a:rPr lang="en-US">
                <a:latin typeface="Consolas" panose="020B0609020204030204" pitchFamily="49" charset="0"/>
              </a:rPr>
              <a:t>::memory_resource *parent_;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pmr::vector&lt;allocation_rec&gt; </a:t>
            </a:r>
            <a:r>
              <a:rPr lang="en-US" smtClean="0">
                <a:latin typeface="Consolas" panose="020B0609020204030204" pitchFamily="49" charset="0"/>
              </a:rPr>
              <a:t>blocks_;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do_allocate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*test_resource::do_allocate(size_t </a:t>
            </a:r>
            <a:r>
              <a:rPr lang="en-US" smtClean="0">
                <a:latin typeface="Consolas" panose="020B0609020204030204" pitchFamily="49" charset="0"/>
              </a:rPr>
              <a:t>bytes,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size_t align)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*ret = </a:t>
            </a:r>
            <a:r>
              <a:rPr lang="en-US" smtClean="0">
                <a:latin typeface="Consolas" panose="020B0609020204030204" pitchFamily="49" charset="0"/>
              </a:rPr>
              <a:t>parent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allocate(bytes,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blocks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.emplace_back(ret</a:t>
            </a:r>
            <a:r>
              <a:rPr lang="en-US">
                <a:latin typeface="Consolas" panose="020B0609020204030204" pitchFamily="49" charset="0"/>
              </a:rPr>
              <a:t>, 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Видно, что тестовый ресурс просто сцепляется с тем, над которым он живёт</a:t>
            </a:r>
            <a:endParaRPr lang="ru-RU"/>
          </a:p>
          <a:p>
            <a:r>
              <a:rPr lang="ru-RU" smtClean="0"/>
              <a:t>Это обычная идея: теперь мы можем жить над любым аллокатором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Плохая </a:t>
            </a:r>
            <a:r>
              <a:rPr lang="ru-RU" sz="4800" smtClean="0"/>
              <a:t>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</a:t>
            </a:r>
            <a:r>
              <a:rPr lang="ru-RU" sz="4800" smtClean="0"/>
              <a:t>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223301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www.youtube.com/watch?v=v3dz-AKOVL8</a:t>
            </a:r>
            <a:endParaRPr lang="ru-RU" smtClean="0"/>
          </a:p>
          <a:p>
            <a:r>
              <a:rPr lang="en-US" smtClean="0"/>
              <a:t>slist </a:t>
            </a:r>
            <a:r>
              <a:rPr lang="ru-RU" smtClean="0"/>
              <a:t>около 39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m_value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m_value.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m_value;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deallocate(pointer 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</a:t>
            </a:r>
            <a:r>
              <a:rPr lang="en-US" smtClean="0"/>
              <a:t> </a:t>
            </a:r>
            <a:r>
              <a:rPr lang="ru-RU" smtClean="0"/>
              <a:t>наверное можно использовать, размещая нечто в это</a:t>
            </a:r>
            <a:r>
              <a:rPr lang="ru-RU"/>
              <a:t>й</a:t>
            </a:r>
            <a:r>
              <a:rPr lang="ru-RU" smtClean="0"/>
              <a:t> 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Удобный алиас</a:t>
            </a:r>
          </a:p>
          <a:p>
            <a:pPr marL="45720" indent="0">
              <a:buNone/>
            </a:pPr>
            <a:r>
              <a:rPr lang="en-US" smtClean="0"/>
              <a:t>using allocator_t = pmr::polymorphic_allocator&lt;byte&gt;;</a:t>
            </a: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/>
              <a:t>slist(allocator_t a = {}) : head_{}, tail_p_{&amp;head_}, size_{0}, alloc_{a} {};</a:t>
            </a:r>
          </a:p>
          <a:p>
            <a:r>
              <a:rPr lang="ru-RU" smtClean="0"/>
              <a:t>Вариант копирующего конструктора с аллокатором</a:t>
            </a:r>
          </a:p>
          <a:p>
            <a:pPr marL="45720" indent="0">
              <a:buNone/>
            </a:pPr>
            <a:r>
              <a:rPr lang="en-US" smtClean="0"/>
              <a:t>slist(const slist&amp; rhs, allocator_t </a:t>
            </a:r>
            <a:r>
              <a:rPr lang="en-US"/>
              <a:t>a = {})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emplace (46 </a:t>
            </a:r>
            <a:r>
              <a:rPr lang="ru-RU" smtClean="0"/>
              <a:t>минута)</a:t>
            </a:r>
          </a:p>
          <a:p>
            <a:r>
              <a:rPr lang="ru-RU" smtClean="0"/>
              <a:t>Ключевая идея:</a:t>
            </a:r>
          </a:p>
          <a:p>
            <a:pPr marL="45720" indent="0">
              <a:buNone/>
            </a:pPr>
            <a:r>
              <a:rPr lang="en-US" smtClean="0"/>
              <a:t>alloc_.resource()-&gt;allocate(sizeof node, alignof node)</a:t>
            </a:r>
          </a:p>
          <a:p>
            <a:pPr marL="45720" indent="0">
              <a:buNone/>
            </a:pPr>
            <a:r>
              <a:rPr lang="en-US" smtClean="0"/>
              <a:t>alloc_.construct(addressof node-&gt;value, forward&lt;Args&gt;(args)...);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Очистка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50 минуты</a:t>
            </a:r>
          </a:p>
          <a:p>
            <a:r>
              <a:rPr lang="en-US" smtClean="0"/>
              <a:t>destroy, </a:t>
            </a:r>
            <a:r>
              <a:rPr lang="ru-RU" smtClean="0"/>
              <a:t>потом </a:t>
            </a:r>
            <a:r>
              <a:rPr lang="en-US" smtClean="0"/>
              <a:t>deallocate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/>
              <a:t>slist&amp; operator=(slist&amp;&amp; rhs) {</a:t>
            </a:r>
            <a:br>
              <a:rPr lang="en-US" smtClean="0"/>
            </a:br>
            <a:r>
              <a:rPr lang="ru-RU" smtClean="0"/>
              <a:t>  </a:t>
            </a:r>
            <a:r>
              <a:rPr lang="en-US" smtClean="0"/>
              <a:t>swap(rhs.head_, head_);</a:t>
            </a:r>
            <a:br>
              <a:rPr lang="en-US" smtClean="0"/>
            </a:b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swap(rhs.tail_p_, tail_p_);</a:t>
            </a:r>
            <a:r>
              <a:rPr lang="ru-RU"/>
              <a:t/>
            </a:r>
            <a:br>
              <a:rPr lang="ru-RU"/>
            </a:br>
            <a:r>
              <a:rPr lang="en-US" smtClean="0"/>
              <a:t>  swap(rhs.alloc_, alloc_); // </a:t>
            </a:r>
            <a:r>
              <a:rPr lang="ru-RU" smtClean="0"/>
              <a:t>ошибка</a:t>
            </a:r>
            <a:r>
              <a:rPr lang="en-US" smtClean="0"/>
              <a:t>, </a:t>
            </a:r>
            <a:r>
              <a:rPr lang="ru-RU" smtClean="0"/>
              <a:t>у аллокатора может не быть </a:t>
            </a:r>
            <a:r>
              <a:rPr lang="en-US" smtClean="0"/>
              <a:t>move-ctor</a:t>
            </a:r>
            <a:br>
              <a:rPr lang="en-US" smtClean="0"/>
            </a:br>
            <a:r>
              <a:rPr lang="en-US" smtClean="0"/>
              <a:t>  return *this;</a:t>
            </a:r>
            <a:br>
              <a:rPr lang="en-US" smtClean="0"/>
            </a:br>
            <a:r>
              <a:rPr lang="en-US" smtClean="0"/>
              <a:t>}</a:t>
            </a:r>
            <a:endParaRPr lang="ru-RU"/>
          </a:p>
          <a:p>
            <a:r>
              <a:rPr lang="ru-RU" smtClean="0"/>
              <a:t>На самом деле аллокатор никогда нельзя двигать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тогда можно перемещать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Обычно это усложнение незначительно, но оно показывает, что аллокаторы влияют на архитектуру.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</a:t>
            </a:r>
            <a:r>
              <a:rPr lang="ru-RU" smtClean="0"/>
              <a:t>шаблонный параметр как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6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</a:t>
            </a:r>
            <a:r>
              <a:rPr lang="ru-RU" smtClean="0"/>
              <a:t>шаблонный параметр как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</a:p>
          <a:p>
            <a:r>
              <a:rPr lang="ru-RU" smtClean="0"/>
              <a:t>Это один из мрачнейших вопросов. Краткий ответ: </a:t>
            </a:r>
            <a:r>
              <a:rPr lang="en-US" smtClean="0"/>
              <a:t>rebind. </a:t>
            </a:r>
            <a:r>
              <a:rPr lang="ru-RU" smtClean="0"/>
              <a:t>Подробный ответ вы не хотите знать.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4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Копирующее конструирование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54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Локально аллоцированные деревья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копирования для деревьев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</a:p>
          <a:p>
            <a:pPr lvl="1"/>
            <a:r>
              <a:rPr lang="ru-RU"/>
              <a:t>П</a:t>
            </a:r>
            <a:r>
              <a:rPr lang="ru-RU" smtClean="0"/>
              <a:t>усть у нас есть </a:t>
            </a:r>
            <a:r>
              <a:rPr lang="en-US" smtClean="0">
                <a:latin typeface="Consolas" panose="020B0609020204030204" pitchFamily="49" charset="0"/>
              </a:rPr>
              <a:t>s_vector v1,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r>
              <a:rPr lang="en-US" smtClean="0"/>
              <a:t> </a:t>
            </a:r>
            <a:endParaRPr lang="en-US"/>
          </a:p>
          <a:p>
            <a:pPr lvl="1"/>
            <a:r>
              <a:rPr lang="ru-RU" smtClean="0"/>
              <a:t>У каждого из них есть свой экземпляр аллокатора. </a:t>
            </a:r>
            <a:endParaRPr lang="en-US" smtClean="0"/>
          </a:p>
          <a:p>
            <a:pPr lvl="1"/>
            <a:r>
              <a:rPr lang="ru-RU" smtClean="0"/>
              <a:t>Очевидно присвоение</a:t>
            </a:r>
            <a:r>
              <a:rPr lang="ru-RU"/>
              <a:t>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  <a:r>
              <a:rPr lang="en-US" smtClean="0"/>
              <a:t> </a:t>
            </a:r>
            <a:r>
              <a:rPr lang="ru-RU" smtClean="0"/>
              <a:t>будет работать только если эти аллокаторы в некотором смысле взаимозаменяемы</a:t>
            </a:r>
            <a:endParaRPr lang="en-US" smtClean="0"/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myalloc&lt;T&gt;&gt;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>
                <a:latin typeface="Consolas" panose="020B0609020204030204" pitchFamily="49" charset="0"/>
              </a:rPr>
              <a:t>myalloc&lt;__list_node&lt;T&gt;&gt;</a:t>
            </a:r>
            <a:r>
              <a:rPr lang="en-US"/>
              <a:t> </a:t>
            </a:r>
            <a:r>
              <a:rPr lang="ru-RU"/>
              <a:t>который является совершенно 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040112" cy="40386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800" dirty="0"/>
                  <a:t>ISO/IEC, "Information technology -- Programming languages – C++", </a:t>
                </a:r>
                <a:r>
                  <a:rPr lang="en-US" sz="1800"/>
                  <a:t>ISO/IEC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800" dirty="0"/>
              </a:p>
              <a:p>
                <a:pPr lvl="0"/>
                <a:r>
                  <a:rPr lang="en-US" sz="1800"/>
                  <a:t>Bjarne Stroustrup, The </a:t>
                </a:r>
                <a:r>
                  <a:rPr lang="en-US" sz="18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th </a:t>
                </a:r>
                <a:r>
                  <a:rPr lang="en-US" sz="1800"/>
                  <a:t>Edition</a:t>
                </a:r>
                <a:r>
                  <a:rPr lang="en-US" sz="1800" smtClean="0"/>
                  <a:t>)</a:t>
                </a:r>
              </a:p>
              <a:p>
                <a:pPr lvl="0"/>
                <a:r>
                  <a:rPr lang="en-US" sz="1800" smtClean="0"/>
                  <a:t>Howard Hinnant, stack_alloc, </a:t>
                </a:r>
                <a:r>
                  <a:rPr lang="en-US" sz="1800">
                    <a:latin typeface="Courier" pitchFamily="49" charset="0"/>
                  </a:rPr>
                  <a:t>https://howardhinnant.github.io/stack_alloc.html</a:t>
                </a:r>
                <a:endParaRPr lang="ru-RU" sz="1800" smtClean="0"/>
              </a:p>
              <a:p>
                <a:pPr lvl="0"/>
                <a:r>
                  <a:rPr lang="en-US" sz="1800"/>
                  <a:t>Alisdar Meredith, "Making allocators work</a:t>
                </a:r>
                <a:r>
                  <a:rPr lang="en-US" sz="1800"/>
                  <a:t>", </a:t>
                </a:r>
                <a:r>
                  <a:rPr lang="en-US" sz="1800" smtClean="0"/>
                  <a:t>CppCon'</a:t>
                </a:r>
                <a:r>
                  <a:rPr lang="en-US" sz="1800" smtClean="0">
                    <a:latin typeface="Consolas" panose="020B0609020204030204" pitchFamily="49" charset="0"/>
                  </a:rPr>
                  <a:t>14</a:t>
                </a:r>
                <a:r>
                  <a:rPr lang="en-US" sz="1800" smtClean="0"/>
                  <a:t>, </a:t>
                </a:r>
                <a:r>
                  <a:rPr lang="en-US" sz="1800"/>
                  <a:t>parts </a:t>
                </a:r>
                <a:r>
                  <a:rPr lang="en-US" sz="1800">
                    <a:latin typeface="Consolas" panose="020B0609020204030204" pitchFamily="49" charset="0"/>
                  </a:rPr>
                  <a:t>1</a:t>
                </a:r>
                <a:r>
                  <a:rPr lang="en-US" sz="1800"/>
                  <a:t> and </a:t>
                </a:r>
                <a:r>
                  <a:rPr lang="en-US" sz="1800">
                    <a:latin typeface="Consolas" panose="020B0609020204030204" pitchFamily="49" charset="0"/>
                  </a:rPr>
                  <a:t>2</a:t>
                </a:r>
                <a:endParaRPr lang="en-US" sz="1800" smtClean="0"/>
              </a:p>
              <a:p>
                <a:pPr lvl="0"/>
                <a:r>
                  <a:rPr lang="en-US" sz="1800"/>
                  <a:t>Andrei Alexandrescu, "std::allocator Is to Allocation what std::vector Is to </a:t>
                </a:r>
                <a:r>
                  <a:rPr lang="en-US" sz="1800"/>
                  <a:t>Vexation</a:t>
                </a:r>
                <a:r>
                  <a:rPr lang="en-US" sz="1800" smtClean="0"/>
                  <a:t>", CppCon'</a:t>
                </a:r>
                <a:r>
                  <a:rPr lang="en-US" sz="1800" smtClean="0">
                    <a:latin typeface="Consolas" panose="020B0609020204030204" pitchFamily="49" charset="0"/>
                  </a:rPr>
                  <a:t>15</a:t>
                </a:r>
                <a:endParaRPr lang="en-US" sz="1800">
                  <a:latin typeface="Consolas" panose="020B0609020204030204" pitchFamily="49" charset="0"/>
                </a:endParaRPr>
              </a:p>
              <a:p>
                <a:pPr lvl="0"/>
                <a:r>
                  <a:rPr lang="en-US" sz="1800" smtClean="0"/>
                  <a:t>Pablo Halpern, </a:t>
                </a:r>
                <a:endParaRPr lang="en-US" sz="1800" smtClean="0"/>
              </a:p>
              <a:p>
                <a:pPr lvl="1"/>
                <a:r>
                  <a:rPr lang="en-US" sz="1600" smtClean="0">
                    <a:latin typeface="Consolas" panose="020B0609020204030204" pitchFamily="49" charset="0"/>
                  </a:rPr>
                  <a:t>N3916</a:t>
                </a:r>
                <a:r>
                  <a:rPr lang="en-US" sz="1600" smtClean="0"/>
                  <a:t> proposal</a:t>
                </a:r>
                <a:r>
                  <a:rPr lang="en-US" sz="1600" smtClean="0">
                    <a:latin typeface="Courier" pitchFamily="49" charset="0"/>
                  </a:rPr>
                  <a:t>:</a:t>
                </a:r>
                <a:r>
                  <a:rPr lang="en-US" sz="1600" smtClean="0"/>
                  <a:t> </a:t>
                </a:r>
                <a:r>
                  <a:rPr lang="en-US" sz="1600" smtClean="0">
                    <a:latin typeface="Courier" pitchFamily="49" charset="0"/>
                  </a:rPr>
                  <a:t>open-std.org/jtc1/sc22/wg21/docs/papers/2014/n3916.pdf</a:t>
                </a:r>
              </a:p>
              <a:p>
                <a:pPr lvl="1"/>
                <a:r>
                  <a:rPr lang="en-US" sz="1600" smtClean="0"/>
                  <a:t>"Allocators, the good parts", </a:t>
                </a:r>
                <a:r>
                  <a:rPr lang="en-US" sz="1600" smtClean="0"/>
                  <a:t>CppCon'</a:t>
                </a:r>
                <a:r>
                  <a:rPr lang="en-US" sz="1600" smtClean="0">
                    <a:latin typeface="Consolas" panose="020B0609020204030204" pitchFamily="49" charset="0"/>
                  </a:rPr>
                  <a:t>17</a:t>
                </a:r>
                <a:r>
                  <a:rPr lang="en-US" sz="1600" smtClean="0">
                    <a:latin typeface="Courier" pitchFamily="49" charset="0"/>
                  </a:rPr>
                  <a:t>:</a:t>
                </a:r>
                <a:r>
                  <a:rPr lang="en-US" sz="1600" smtClean="0"/>
                  <a:t> </a:t>
                </a:r>
                <a:r>
                  <a:rPr lang="en-US" sz="1600" smtClean="0">
                    <a:latin typeface="Courier" pitchFamily="49" charset="0"/>
                  </a:rPr>
                  <a:t>youtube.com/watch?v=v3dz-AKOVL8</a:t>
                </a:r>
                <a:endParaRPr lang="ru-RU" sz="1600" smtClean="0"/>
              </a:p>
              <a:p>
                <a:pPr lvl="0"/>
                <a:r>
                  <a:rPr lang="en-US" sz="1800" smtClean="0"/>
                  <a:t>John </a:t>
                </a:r>
                <a:r>
                  <a:rPr lang="en-US" sz="1800"/>
                  <a:t>Lakos, </a:t>
                </a:r>
                <a:endParaRPr lang="en-US" sz="1800" smtClean="0"/>
              </a:p>
              <a:p>
                <a:pPr lvl="1"/>
                <a:r>
                  <a:rPr lang="en-US" sz="1600" smtClean="0"/>
                  <a:t>N</a:t>
                </a:r>
                <a:r>
                  <a:rPr lang="en-US" sz="1600" smtClean="0">
                    <a:latin typeface="Consolas" panose="020B0609020204030204" pitchFamily="49" charset="0"/>
                  </a:rPr>
                  <a:t>4468</a:t>
                </a:r>
                <a:r>
                  <a:rPr lang="en-US" sz="1600" smtClean="0"/>
                  <a:t>, On Quantifying </a:t>
                </a:r>
                <a:r>
                  <a:rPr lang="en-US" sz="1600" smtClean="0"/>
                  <a:t>M</a:t>
                </a:r>
                <a:r>
                  <a:rPr lang="en-US" sz="1600" smtClean="0"/>
                  <a:t>emory-Allocation </a:t>
                </a:r>
                <a:r>
                  <a:rPr lang="en-US" sz="1600"/>
                  <a:t>S</a:t>
                </a:r>
                <a:r>
                  <a:rPr lang="en-US" sz="1600" smtClean="0"/>
                  <a:t>trategies (paper with </a:t>
                </a:r>
                <a:r>
                  <a:rPr lang="en-US" sz="1600" smtClean="0"/>
                  <a:t>Meredith and others</a:t>
                </a:r>
                <a:r>
                  <a:rPr lang="en-US" sz="1600" smtClean="0"/>
                  <a:t>), </a:t>
                </a:r>
                <a:r>
                  <a:rPr lang="en-US" sz="1600" smtClean="0">
                    <a:latin typeface="Consolas" panose="020B0609020204030204" pitchFamily="49" charset="0"/>
                  </a:rPr>
                  <a:t>2015</a:t>
                </a:r>
                <a:endParaRPr lang="en-US" sz="1600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600"/>
                  <a:t>"</a:t>
                </a:r>
                <a:r>
                  <a:rPr lang="en-US" sz="1600" smtClean="0"/>
                  <a:t>Local (arena) </a:t>
                </a:r>
                <a:r>
                  <a:rPr lang="en-US" sz="1600"/>
                  <a:t>memory allocators</a:t>
                </a:r>
                <a:r>
                  <a:rPr lang="en-US" sz="1600" smtClean="0"/>
                  <a:t>", CppCon'</a:t>
                </a:r>
                <a:r>
                  <a:rPr lang="en-US" sz="1600" smtClean="0">
                    <a:latin typeface="Consolas" panose="020B0609020204030204" pitchFamily="49" charset="0"/>
                  </a:rPr>
                  <a:t>17</a:t>
                </a:r>
                <a:r>
                  <a:rPr lang="en-US" sz="1600" smtClean="0"/>
                  <a:t> parts </a:t>
                </a:r>
                <a:r>
                  <a:rPr lang="en-US" sz="1600" smtClean="0">
                    <a:latin typeface="Consolas" panose="020B0609020204030204" pitchFamily="49" charset="0"/>
                  </a:rPr>
                  <a:t>1</a:t>
                </a:r>
                <a:r>
                  <a:rPr lang="en-US" sz="1600" smtClean="0"/>
                  <a:t> and </a:t>
                </a:r>
                <a:r>
                  <a:rPr lang="en-US" sz="1600" smtClean="0">
                    <a:latin typeface="Consolas" panose="020B0609020204030204" pitchFamily="49" charset="0"/>
                  </a:rPr>
                  <a:t>2</a:t>
                </a:r>
                <a:r>
                  <a:rPr lang="en-US" sz="1600" smtClean="0"/>
                  <a:t>, </a:t>
                </a:r>
                <a:r>
                  <a:rPr lang="en-US" sz="1600" smtClean="0">
                    <a:latin typeface="Courier" pitchFamily="49" charset="0"/>
                  </a:rPr>
                  <a:t>youtube.com/watch?v=nZNd5FjSquk</a:t>
                </a:r>
                <a:endParaRPr lang="en-US" sz="1600" smtClean="0">
                  <a:latin typeface="Courier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040112" cy="4038600"/>
              </a:xfrm>
              <a:blipFill rotWithShape="0">
                <a:blip r:embed="rId2"/>
                <a:stretch>
                  <a:fillRect t="-1511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Равенство и неравенство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</a:t>
            </a:r>
            <a:r>
              <a:rPr lang="ru-RU" smtClean="0">
                <a:solidFill>
                  <a:srgbClr val="FF0000"/>
                </a:solidFill>
              </a:rPr>
              <a:t>ограничение</a:t>
            </a:r>
            <a:r>
              <a:rPr lang="ru-RU" smtClean="0"/>
              <a:t>: все конкретные экземпляры аллокатора должны </a:t>
            </a:r>
            <a:r>
              <a:rPr lang="ru-RU" smtClean="0">
                <a:solidFill>
                  <a:srgbClr val="0000FF"/>
                </a:solidFill>
              </a:rPr>
              <a:t>быть эквивалентными</a:t>
            </a:r>
            <a:r>
              <a:rPr lang="ru-RU" smtClean="0"/>
              <a:t>.</a:t>
            </a:r>
          </a:p>
          <a:p>
            <a:r>
              <a:rPr lang="ru-RU" smtClean="0"/>
              <a:t>Это означало, что вы должны были также написать: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деструктора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году</a:t>
            </a:r>
            <a:r>
              <a:rPr lang="en-US" smtClean="0"/>
              <a:t>, </a:t>
            </a:r>
            <a:r>
              <a:rPr lang="ru-RU" smtClean="0"/>
              <a:t>так как это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2972</TotalTime>
  <Words>1978</Words>
  <Application>Microsoft Office PowerPoint</Application>
  <PresentationFormat>Widescreen</PresentationFormat>
  <Paragraphs>347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Коварный вопрос</vt:lpstr>
      <vt:lpstr>Удивительный ответ</vt:lpstr>
      <vt:lpstr>Как это было</vt:lpstr>
      <vt:lpstr>О нет, секундочку....</vt:lpstr>
      <vt:lpstr>Равенство и неравенство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Case study: free list allocator</vt:lpstr>
      <vt:lpstr>Обсуждение</vt:lpstr>
      <vt:lpstr>Копирование аллокаторов</vt:lpstr>
      <vt:lpstr>PowerPoint Presentation</vt:lpstr>
      <vt:lpstr>Постановка задачи: small vector</vt:lpstr>
      <vt:lpstr>Арена</vt:lpstr>
      <vt:lpstr>Стратегия аллокации и деаллокации</vt:lpstr>
      <vt:lpstr>Аллокатор short_alloc</vt:lpstr>
      <vt:lpstr>Использование</vt:lpstr>
      <vt:lpstr>Обсуждение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PowerPoint Presentation</vt:lpstr>
      <vt:lpstr>Вернёмся к пройденному</vt:lpstr>
      <vt:lpstr>Абстракция ресурса в памяти</vt:lpstr>
      <vt:lpstr>Абстракция ресурса в памяти</vt:lpstr>
      <vt:lpstr>Абстракция ресурса в памяти</vt:lpstr>
      <vt:lpstr>Существующие в стандарте ресурсы</vt:lpstr>
      <vt:lpstr>Monotonic &amp; multipool</vt:lpstr>
      <vt:lpstr>Интригующий пример</vt:lpstr>
      <vt:lpstr>Абстракция аллокатора</vt:lpstr>
      <vt:lpstr>Пространство имён pmr</vt:lpstr>
      <vt:lpstr>Case study: тестовый memory resource</vt:lpstr>
      <vt:lpstr>Аллокация</vt:lpstr>
      <vt:lpstr>Обсуждение: цепочки ресурсов</vt:lpstr>
      <vt:lpstr>PowerPoint Presentation</vt:lpstr>
      <vt:lpstr>PowerPoint Presentation</vt:lpstr>
      <vt:lpstr>Возможное устройство узла slist</vt:lpstr>
      <vt:lpstr>Трюк с union</vt:lpstr>
      <vt:lpstr>Инициализация аллокатора</vt:lpstr>
      <vt:lpstr>Использование аллокатора</vt:lpstr>
      <vt:lpstr>Очистка памяти</vt:lpstr>
      <vt:lpstr>Тонкость в реализации перемещения</vt:lpstr>
      <vt:lpstr>Тонкость в реализации перемещения</vt:lpstr>
      <vt:lpstr>Обсуждение</vt:lpstr>
      <vt:lpstr>Обсуждение</vt:lpstr>
      <vt:lpstr>Копирующее конструирование</vt:lpstr>
      <vt:lpstr>Домашняя работа</vt:lpstr>
      <vt:lpstr>Проблема копирования для деревьев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158</cp:revision>
  <dcterms:created xsi:type="dcterms:W3CDTF">2017-06-26T09:21:48Z</dcterms:created>
  <dcterms:modified xsi:type="dcterms:W3CDTF">2018-05-20T02:49:02Z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2018-05-20 02:49:01Z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