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329" r:id="rId6"/>
    <p:sldId id="258" r:id="rId7"/>
    <p:sldId id="259" r:id="rId8"/>
    <p:sldId id="297" r:id="rId9"/>
    <p:sldId id="296" r:id="rId10"/>
    <p:sldId id="299" r:id="rId11"/>
    <p:sldId id="260" r:id="rId12"/>
    <p:sldId id="318" r:id="rId13"/>
    <p:sldId id="294" r:id="rId14"/>
    <p:sldId id="295" r:id="rId15"/>
    <p:sldId id="301" r:id="rId16"/>
    <p:sldId id="261" r:id="rId17"/>
    <p:sldId id="262" r:id="rId18"/>
    <p:sldId id="300" r:id="rId19"/>
    <p:sldId id="303" r:id="rId20"/>
    <p:sldId id="270" r:id="rId21"/>
    <p:sldId id="271" r:id="rId22"/>
    <p:sldId id="272" r:id="rId23"/>
    <p:sldId id="273" r:id="rId24"/>
    <p:sldId id="304" r:id="rId25"/>
    <p:sldId id="316" r:id="rId26"/>
    <p:sldId id="277" r:id="rId27"/>
    <p:sldId id="291" r:id="rId28"/>
    <p:sldId id="264" r:id="rId29"/>
    <p:sldId id="302" r:id="rId30"/>
    <p:sldId id="265" r:id="rId31"/>
    <p:sldId id="266" r:id="rId32"/>
    <p:sldId id="305" r:id="rId33"/>
    <p:sldId id="310" r:id="rId34"/>
    <p:sldId id="267" r:id="rId35"/>
    <p:sldId id="309" r:id="rId36"/>
    <p:sldId id="308" r:id="rId37"/>
    <p:sldId id="311" r:id="rId38"/>
    <p:sldId id="312" r:id="rId39"/>
    <p:sldId id="268" r:id="rId40"/>
    <p:sldId id="269" r:id="rId41"/>
    <p:sldId id="313" r:id="rId42"/>
    <p:sldId id="314" r:id="rId43"/>
    <p:sldId id="315" r:id="rId44"/>
    <p:sldId id="292" r:id="rId45"/>
    <p:sldId id="278" r:id="rId46"/>
    <p:sldId id="330" r:id="rId47"/>
    <p:sldId id="317" r:id="rId48"/>
    <p:sldId id="320" r:id="rId49"/>
    <p:sldId id="274" r:id="rId50"/>
    <p:sldId id="275" r:id="rId51"/>
    <p:sldId id="276" r:id="rId52"/>
    <p:sldId id="279" r:id="rId53"/>
    <p:sldId id="280" r:id="rId54"/>
    <p:sldId id="321" r:id="rId55"/>
    <p:sldId id="281" r:id="rId56"/>
    <p:sldId id="282" r:id="rId57"/>
    <p:sldId id="284" r:id="rId58"/>
    <p:sldId id="283" r:id="rId59"/>
    <p:sldId id="333" r:id="rId60"/>
    <p:sldId id="334" r:id="rId61"/>
    <p:sldId id="285" r:id="rId62"/>
    <p:sldId id="322" r:id="rId63"/>
    <p:sldId id="286" r:id="rId64"/>
    <p:sldId id="287" r:id="rId65"/>
    <p:sldId id="293" r:id="rId66"/>
    <p:sldId id="332" r:id="rId67"/>
    <p:sldId id="319" r:id="rId68"/>
    <p:sldId id="323" r:id="rId69"/>
    <p:sldId id="331" r:id="rId70"/>
    <p:sldId id="324" r:id="rId71"/>
    <p:sldId id="325" r:id="rId72"/>
    <p:sldId id="326" r:id="rId73"/>
    <p:sldId id="327" r:id="rId74"/>
    <p:sldId id="328" r:id="rId75"/>
    <p:sldId id="290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329"/>
            <p14:sldId id="258"/>
            <p14:sldId id="259"/>
            <p14:sldId id="297"/>
            <p14:sldId id="296"/>
            <p14:sldId id="299"/>
            <p14:sldId id="260"/>
            <p14:sldId id="318"/>
            <p14:sldId id="294"/>
            <p14:sldId id="295"/>
            <p14:sldId id="301"/>
            <p14:sldId id="261"/>
            <p14:sldId id="262"/>
            <p14:sldId id="300"/>
            <p14:sldId id="303"/>
            <p14:sldId id="270"/>
            <p14:sldId id="271"/>
            <p14:sldId id="272"/>
            <p14:sldId id="273"/>
            <p14:sldId id="304"/>
            <p14:sldId id="316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292"/>
            <p14:sldId id="278"/>
            <p14:sldId id="330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333"/>
            <p14:sldId id="334"/>
            <p14:sldId id="285"/>
            <p14:sldId id="322"/>
            <p14:sldId id="286"/>
            <p14:sldId id="287"/>
            <p14:sldId id="293"/>
            <p14:sldId id="332"/>
            <p14:sldId id="319"/>
            <p14:sldId id="323"/>
            <p14:sldId id="331"/>
            <p14:sldId id="324"/>
            <p14:sldId id="325"/>
            <p14:sldId id="326"/>
            <p14:sldId id="327"/>
            <p14:sldId id="32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81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теперь очевидно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std::sort (x, x + N,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 x, float y) { return abs(x) &lt; abs(y); }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1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$0 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Шаблонная функция</a:t>
            </a:r>
            <a:endParaRPr lang="en-US" sz="2400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 T </a:t>
            </a:r>
            <a:r>
              <a:rPr lang="en-US" sz="2400">
                <a:latin typeface="Consolas" panose="020B0609020204030204" pitchFamily="49" charset="0"/>
              </a:rPr>
              <a:t>func(T z) { return z * z;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Обобщенное </a:t>
            </a:r>
            <a:r>
              <a:rPr lang="ru-RU" sz="2400" smtClean="0">
                <a:sym typeface="Symbol" panose="05050102010706020507" pitchFamily="18" charset="2"/>
              </a:rPr>
              <a:t>-выражение</a:t>
            </a:r>
            <a:r>
              <a:rPr lang="ru-RU" sz="2400" smtClean="0"/>
              <a:t> (</a:t>
            </a:r>
            <a:r>
              <a:rPr lang="en-US" sz="2400" smtClean="0"/>
              <a:t>C++14)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auto func = [](auto input) { return z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z</a:t>
            </a:r>
            <a:r>
              <a:rPr lang="en-US" sz="2400" smtClean="0">
                <a:latin typeface="Consolas" panose="020B0609020204030204" pitchFamily="49" charset="0"/>
              </a:rPr>
              <a:t>; };</a:t>
            </a:r>
          </a:p>
          <a:p>
            <a:r>
              <a:rPr lang="ru-RU" sz="2400" smtClean="0"/>
              <a:t>Раскроется в класс с шаблонным оператором вызова</a:t>
            </a:r>
          </a:p>
          <a:p>
            <a:r>
              <a:rPr lang="ru-RU" sz="2400" smtClean="0"/>
              <a:t>Для </a:t>
            </a:r>
            <a:r>
              <a:rPr lang="en-US" sz="2400" smtClean="0"/>
              <a:t>C++17 </a:t>
            </a:r>
            <a:r>
              <a:rPr lang="ru-RU" sz="2400" smtClean="0"/>
              <a:t>прошло предложение по </a:t>
            </a:r>
            <a:r>
              <a:rPr lang="ru-RU" sz="2400">
                <a:sym typeface="Symbol" panose="05050102010706020507" pitchFamily="18" charset="2"/>
              </a:rPr>
              <a:t></a:t>
            </a:r>
            <a:r>
              <a:rPr lang="ru-RU" sz="2400" smtClean="0">
                <a:sym typeface="Symbol" panose="05050102010706020507" pitchFamily="18" charset="2"/>
              </a:rPr>
              <a:t>-</a:t>
            </a:r>
            <a:r>
              <a:rPr lang="ru-RU" sz="2400" smtClean="0"/>
              <a:t>подобному синтаксису для шаблонных функций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9989962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param)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Второй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хорошая попытка, но нет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overload(F...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{  return overload&lt;F...&gt;(f...);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тоже не работает. В языке нет таких </a:t>
            </a:r>
            <a:r>
              <a:rPr lang="en-US" smtClean="0"/>
              <a:t>using-</a:t>
            </a:r>
            <a:r>
              <a:rPr lang="ru-RU" smtClean="0"/>
              <a:t>объявлений.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&lt;double&gt; 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return_type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аргументы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тело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всего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 x</a:t>
            </a:r>
            <a:r>
              <a:rPr lang="en-US">
                <a:latin typeface="Consolas" panose="020B0609020204030204" pitchFamily="49" charset="0"/>
              </a:rPr>
              <a:t>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abssort</a:t>
            </a:r>
            <a:r>
              <a:rPr lang="ru-RU" smtClean="0"/>
              <a:t> через </a:t>
            </a:r>
            <a:r>
              <a:rPr lang="en-US" smtClean="0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T apply (T (*f)())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0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0999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 №1: почему тут не сработает </a:t>
            </a:r>
            <a:r>
              <a:rPr lang="en-US" smtClean="0"/>
              <a:t>auto?</a:t>
            </a:r>
          </a:p>
          <a:p>
            <a:pPr marL="45720" indent="0">
              <a:buNone/>
            </a:pPr>
            <a:r>
              <a:rPr lang="ru-RU" smtClean="0"/>
              <a:t>Вопрос №2</a:t>
            </a:r>
            <a:r>
              <a:rPr lang="en-US" smtClean="0"/>
              <a:t>: </a:t>
            </a:r>
            <a:r>
              <a:rPr lang="ru-RU"/>
              <a:t>зачем 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pPr marL="45720" indent="0">
              <a:buNone/>
            </a:pPr>
            <a:r>
              <a:rPr lang="ru-RU"/>
              <a:t>Вопрос </a:t>
            </a:r>
            <a:r>
              <a:rPr lang="ru-RU" smtClean="0"/>
              <a:t>№3</a:t>
            </a:r>
            <a:r>
              <a:rPr lang="en-US" smtClean="0"/>
              <a:t>: </a:t>
            </a:r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сильно унифицирует 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</a:t>
            </a:r>
            <a:r>
              <a:rPr lang="en-US" smtClean="0">
                <a:latin typeface="Consolas" panose="020B0609020204030204" pitchFamily="49" charset="0"/>
              </a:rPr>
              <a:t>m = " &lt;&lt; </a:t>
            </a:r>
            <a:r>
              <a:rPr lang="en-US">
                <a:latin typeface="Consolas" panose="020B0609020204030204" pitchFamily="49" charset="0"/>
              </a:rPr>
              <a:t>m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&lt;&lt; "m = " &lt;&lt; m 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обращение списка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namespace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placeholders; </a:t>
            </a:r>
            <a:r>
              <a:rPr lang="en-US">
                <a:latin typeface="Consolas" panose="020B0609020204030204" pitchFamily="49" charset="0"/>
              </a:rPr>
              <a:t>// for _1, _2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x, int y, int 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f_rev = bind </a:t>
            </a:r>
            <a:r>
              <a:rPr lang="en-US">
                <a:latin typeface="Consolas" panose="020B0609020204030204" pitchFamily="49" charset="0"/>
              </a:rPr>
              <a:t>(f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_3, _2, _1);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(f_rev (10, 20, 30) == f (30, 20, 10));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1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Унифицированная запись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Привычный синтаксис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foo (double, float, long long) -&gt; int;</a:t>
            </a:r>
          </a:p>
          <a:p>
            <a:r>
              <a:rPr lang="ru-RU" smtClean="0"/>
              <a:t>Но с учетом каррирования и </a:t>
            </a:r>
            <a:r>
              <a:rPr lang="en-US" smtClean="0"/>
              <a:t>bind, </a:t>
            </a:r>
            <a:r>
              <a:rPr lang="ru-RU" smtClean="0"/>
              <a:t>возможно частичное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curry (foo, 1.0)</a:t>
            </a:r>
            <a:r>
              <a:rPr lang="en-US"/>
              <a:t> </a:t>
            </a:r>
            <a:r>
              <a:rPr lang="en-US" smtClean="0"/>
              <a:t>-&gt; </a:t>
            </a:r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auto (float, long long) -&gt; int</a:t>
            </a:r>
          </a:p>
          <a:p>
            <a:r>
              <a:rPr lang="ru-RU" smtClean="0"/>
              <a:t>С учётом всех частичных применений, сигнатура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:: double -&gt; float -&gt; long long -&gt; int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корректный </a:t>
            </a:r>
            <a:r>
              <a:rPr lang="en-US" smtClean="0"/>
              <a:t>C++ </a:t>
            </a:r>
            <a:r>
              <a:rPr lang="ru-RU" smtClean="0"/>
              <a:t>код но он удобен для объяснения некоторых вещей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777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Последовательность исполнения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y = buz</a:t>
            </a:r>
            <a:r>
              <a:rPr lang="ru-RU" sz="3200" smtClean="0"/>
              <a:t> (</a:t>
            </a:r>
            <a:r>
              <a:rPr lang="en-US" sz="3200" smtClean="0"/>
              <a:t>foo (), bar ())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pl-PL" sz="3200" smtClean="0"/>
              <a:t>x </a:t>
            </a:r>
            <a:r>
              <a:rPr lang="pl-PL" sz="3200"/>
              <a:t>= foo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z </a:t>
            </a:r>
            <a:r>
              <a:rPr lang="pl-PL" sz="3200"/>
              <a:t>= bar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y </a:t>
            </a:r>
            <a:r>
              <a:rPr lang="pl-PL" sz="3200"/>
              <a:t>= </a:t>
            </a:r>
            <a:r>
              <a:rPr lang="pl-PL" sz="3200" smtClean="0"/>
              <a:t>buz </a:t>
            </a:r>
            <a:r>
              <a:rPr lang="pl-PL" sz="3200"/>
              <a:t>(x, z</a:t>
            </a:r>
            <a:r>
              <a:rPr lang="pl-PL" sz="3200" smtClean="0"/>
              <a:t>);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00FF"/>
                </a:solidFill>
              </a:rPr>
              <a:t>// State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</a:t>
            </a:r>
            <a:r>
              <a:rPr lang="en-US" sz="3200"/>
              <a:t>= </a:t>
            </a:r>
            <a:r>
              <a:rPr lang="en-US" sz="3200" smtClean="0"/>
              <a:t>foo () &amp;&amp; z </a:t>
            </a:r>
            <a:r>
              <a:rPr lang="en-US" sz="3200"/>
              <a:t>= </a:t>
            </a:r>
            <a:r>
              <a:rPr lang="en-US" sz="3200" smtClean="0"/>
              <a:t>bar () &amp;&amp; y </a:t>
            </a:r>
            <a:r>
              <a:rPr lang="en-US" sz="3200"/>
              <a:t>= </a:t>
            </a:r>
            <a:r>
              <a:rPr lang="en-US" sz="3200" smtClean="0"/>
              <a:t>buz (x, z); </a:t>
            </a:r>
            <a:r>
              <a:rPr lang="en-US" sz="3200" smtClean="0">
                <a:solidFill>
                  <a:srgbClr val="0000FF"/>
                </a:solidFill>
              </a:rPr>
              <a:t>// Maybe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= foo ()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sz="3200" smtClean="0">
                <a:solidFill>
                  <a:srgbClr val="0000FF"/>
                </a:solidFill>
              </a:rPr>
              <a:t> </a:t>
            </a:r>
            <a:r>
              <a:rPr lang="en-US" sz="3200"/>
              <a:t>z = bar </a:t>
            </a:r>
            <a:r>
              <a:rPr lang="en-US" sz="3200" smtClean="0"/>
              <a:t>()</a:t>
            </a:r>
            <a:r>
              <a:rPr lang="en-US" sz="3200">
                <a:sym typeface="Symbol" panose="05050102010706020507" pitchFamily="18" charset="2"/>
              </a:rPr>
              <a:t> </a:t>
            </a:r>
            <a:r>
              <a:rPr lang="en-US" sz="320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lang="en-US" sz="3200" smtClean="0"/>
              <a:t>y </a:t>
            </a:r>
            <a:r>
              <a:rPr lang="en-US" sz="3200"/>
              <a:t>= buz (x, z</a:t>
            </a:r>
            <a:r>
              <a:rPr lang="en-US" sz="3200" smtClean="0"/>
              <a:t>); </a:t>
            </a:r>
            <a:r>
              <a:rPr lang="en-US" sz="3200" smtClean="0">
                <a:solidFill>
                  <a:srgbClr val="0000FF"/>
                </a:solidFill>
              </a:rPr>
              <a:t>// General monad</a:t>
            </a:r>
            <a:endParaRPr lang="en-US" sz="3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9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Монады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25778"/>
          </a:xfrm>
        </p:spPr>
        <p:txBody>
          <a:bodyPr/>
          <a:lstStyle/>
          <a:p>
            <a:pPr marL="45720" indent="0">
              <a:buNone/>
            </a:pPr>
            <a:r>
              <a:rPr lang="ru-RU" smtClean="0"/>
              <a:t>Монада вообще требует трёх функций:</a:t>
            </a:r>
          </a:p>
          <a:p>
            <a:r>
              <a:rPr lang="ru-RU">
                <a:latin typeface="Consolas" panose="020B0609020204030204" pitchFamily="49" charset="0"/>
              </a:rPr>
              <a:t>(&gt;&gt;=) :: m a -&gt; (a -&gt; m b) -&gt; m </a:t>
            </a:r>
            <a:r>
              <a:rPr lang="ru-RU" smtClean="0">
                <a:latin typeface="Consolas" panose="020B0609020204030204" pitchFamily="49" charset="0"/>
              </a:rPr>
              <a:t>b</a:t>
            </a:r>
          </a:p>
          <a:p>
            <a:r>
              <a:rPr lang="ru-RU">
                <a:latin typeface="Consolas" panose="020B0609020204030204" pitchFamily="49" charset="0"/>
              </a:rPr>
              <a:t>(&gt;&gt;) :: m a -&gt; m b -&gt; m </a:t>
            </a:r>
            <a:r>
              <a:rPr lang="ru-RU" smtClean="0">
                <a:latin typeface="Consolas" panose="020B0609020204030204" pitchFamily="49" charset="0"/>
              </a:rPr>
              <a:t>b </a:t>
            </a:r>
            <a:r>
              <a:rPr lang="en-US" smtClean="0"/>
              <a:t>(</a:t>
            </a:r>
            <a:r>
              <a:rPr lang="ru-RU" smtClean="0"/>
              <a:t>по умолчанию </a:t>
            </a:r>
            <a:r>
              <a:rPr lang="ru-RU">
                <a:latin typeface="Consolas" panose="020B0609020204030204" pitchFamily="49" charset="0"/>
              </a:rPr>
              <a:t>a &gt;&gt; b = a &gt;&gt;= \_ -&gt; </a:t>
            </a:r>
            <a:r>
              <a:rPr lang="ru-RU" smtClean="0">
                <a:latin typeface="Consolas" panose="020B0609020204030204" pitchFamily="49" charset="0"/>
              </a:rPr>
              <a:t>b</a:t>
            </a:r>
            <a:r>
              <a:rPr lang="ru-RU" smtClean="0"/>
              <a:t>)</a:t>
            </a:r>
          </a:p>
          <a:p>
            <a:r>
              <a:rPr lang="en-US" smtClean="0">
                <a:latin typeface="Consolas" panose="020B0609020204030204" pitchFamily="49" charset="0"/>
              </a:rPr>
              <a:t>wrapup </a:t>
            </a:r>
            <a:r>
              <a:rPr lang="ru-RU" smtClean="0">
                <a:latin typeface="Consolas" panose="020B0609020204030204" pitchFamily="49" charset="0"/>
              </a:rPr>
              <a:t>:: </a:t>
            </a:r>
            <a:r>
              <a:rPr lang="ru-RU">
                <a:latin typeface="Consolas" panose="020B0609020204030204" pitchFamily="49" charset="0"/>
              </a:rPr>
              <a:t>a -&gt; m </a:t>
            </a:r>
            <a:r>
              <a:rPr lang="ru-RU" smtClean="0">
                <a:latin typeface="Consolas" panose="020B0609020204030204" pitchFamily="49" charset="0"/>
              </a:rPr>
              <a:t>a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Должны соблюдаться три монадических закона</a:t>
            </a:r>
          </a:p>
          <a:p>
            <a:r>
              <a:rPr lang="en-US">
                <a:latin typeface="Consolas" panose="020B0609020204030204" pitchFamily="49" charset="0"/>
              </a:rPr>
              <a:t>wrapup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r>
              <a:rPr lang="pt-BR">
                <a:latin typeface="Consolas" panose="020B0609020204030204" pitchFamily="49" charset="0"/>
              </a:rPr>
              <a:t> &gt;&gt;= </a:t>
            </a:r>
            <a:r>
              <a:rPr lang="pt-BR">
                <a:latin typeface="Consolas" panose="020B0609020204030204" pitchFamily="49" charset="0"/>
              </a:rPr>
              <a:t>k 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>
                <a:latin typeface="Consolas" panose="020B0609020204030204" pitchFamily="49" charset="0"/>
              </a:rPr>
              <a:t>k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wrapup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m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 (\x -&gt; k x &gt;&gt;= </a:t>
            </a:r>
            <a:r>
              <a:rPr lang="pt-BR">
                <a:latin typeface="Consolas" panose="020B0609020204030204" pitchFamily="49" charset="0"/>
              </a:rPr>
              <a:t>h</a:t>
            </a:r>
            <a:r>
              <a:rPr lang="pt-BR" smtClean="0">
                <a:latin typeface="Consolas" panose="020B0609020204030204" pitchFamily="49" charset="0"/>
              </a:rPr>
              <a:t>)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(m &gt;&gt;= k) &gt;&gt;=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h</a:t>
            </a:r>
          </a:p>
          <a:p>
            <a:pPr marL="45720" indent="0">
              <a:buNone/>
            </a:pPr>
            <a:r>
              <a:rPr lang="ru-RU" smtClean="0"/>
              <a:t>Основная идея </a:t>
            </a:r>
            <a:r>
              <a:rPr lang="en-US">
                <a:latin typeface="Consolas" panose="020B0609020204030204" pitchFamily="49" charset="0"/>
              </a:rPr>
              <a:t>(wrapup a) &gt;&gt;= f1 &gt;&gt;= f2 &gt;&gt;= f3 &gt;&gt; f4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7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монад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State. </a:t>
            </a:r>
            <a:r>
              <a:rPr lang="ru-RU" smtClean="0"/>
              <a:t>Для </a:t>
            </a:r>
            <a:r>
              <a:rPr lang="en-US" smtClean="0"/>
              <a:t>C++ </a:t>
            </a:r>
            <a:r>
              <a:rPr lang="ru-RU" smtClean="0"/>
              <a:t>это семантика </a:t>
            </a:r>
            <a:r>
              <a:rPr lang="en-US" smtClean="0"/>
              <a:t>";"</a:t>
            </a:r>
            <a:r>
              <a:rPr lang="ru-RU" smtClean="0"/>
              <a:t> т.е.</a:t>
            </a:r>
            <a:r>
              <a:rPr lang="en-US" smtClean="0"/>
              <a:t> </a:t>
            </a:r>
            <a:r>
              <a:rPr lang="ru-RU" smtClean="0"/>
              <a:t>простая последовательность.</a:t>
            </a:r>
            <a:endParaRPr lang="en-US" smtClean="0"/>
          </a:p>
          <a:p>
            <a:r>
              <a:rPr lang="en-US" smtClean="0"/>
              <a:t>IO. </a:t>
            </a:r>
            <a:r>
              <a:rPr lang="ru-RU" smtClean="0"/>
              <a:t>Упорядочение сайд-эффектов при вводе и выводе</a:t>
            </a:r>
          </a:p>
          <a:p>
            <a:r>
              <a:rPr lang="en-US" smtClean="0"/>
              <a:t>Maybe. </a:t>
            </a:r>
            <a:r>
              <a:rPr lang="ru-RU" smtClean="0"/>
              <a:t>Если прошлое вычисление успешно, проводится следующее вычисление, иначе вся цепочка игнорируется</a:t>
            </a:r>
          </a:p>
          <a:p>
            <a:r>
              <a:rPr lang="en-US" smtClean="0"/>
              <a:t>Either. </a:t>
            </a:r>
            <a:r>
              <a:rPr lang="ru-RU" smtClean="0"/>
              <a:t>Почти как </a:t>
            </a:r>
            <a:r>
              <a:rPr lang="en-US" smtClean="0"/>
              <a:t>Maybe, </a:t>
            </a:r>
            <a:r>
              <a:rPr lang="ru-RU" smtClean="0"/>
              <a:t>но позволяет обработку по второй ветке</a:t>
            </a:r>
          </a:p>
          <a:p>
            <a:r>
              <a:rPr lang="en-US" smtClean="0"/>
              <a:t>Continuation. </a:t>
            </a:r>
            <a:r>
              <a:rPr lang="ru-RU" smtClean="0"/>
              <a:t>Комбинирует цепочки отложенных вычислений</a:t>
            </a:r>
          </a:p>
          <a:p>
            <a:r>
              <a:rPr lang="en-US" smtClean="0"/>
              <a:t>List</a:t>
            </a:r>
            <a:r>
              <a:rPr lang="en-US"/>
              <a:t>. </a:t>
            </a:r>
            <a:r>
              <a:rPr lang="ru-RU"/>
              <a:t>При пустом списке вычисления прерываются, при непустом он отдается следующему поэлементному обработчику.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Функциональный список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List = [](auto ...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[=](auto access)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access(xs</a:t>
            </a:r>
            <a:r>
              <a:rPr lang="en-US" sz="2000" smtClean="0">
                <a:latin typeface="Consolas" panose="020B0609020204030204" pitchFamily="49" charset="0"/>
              </a:rPr>
              <a:t>...);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head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xs([](auto first, auto ... rest) 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first</a:t>
            </a:r>
            <a:r>
              <a:rPr lang="en-US" sz="2000" smtClean="0">
                <a:latin typeface="Consolas" panose="020B0609020204030204" pitchFamily="49" charset="0"/>
              </a:rPr>
              <a:t>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tail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first, auto ... rest) </a:t>
            </a:r>
            <a:r>
              <a:rPr lang="en-US" sz="2000" smtClean="0">
                <a:latin typeface="Consolas" panose="020B0609020204030204" pitchFamily="49" charset="0"/>
              </a:rPr>
              <a:t>{ return List(rest...);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length = [](auto xs) {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... z) { return sizeof...(z); </a:t>
            </a:r>
            <a:r>
              <a:rPr lang="en-US" sz="2000" smtClean="0">
                <a:latin typeface="Consolas" panose="020B0609020204030204" pitchFamily="49" charset="0"/>
              </a:rPr>
              <a:t>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three = length(List(1, '2', "3"));</a:t>
            </a:r>
          </a:p>
        </p:txBody>
      </p:sp>
    </p:spTree>
    <p:extLst>
      <p:ext uri="{BB962C8B-B14F-4D97-AF65-F5344CB8AC3E}">
        <p14:creationId xmlns:p14="http://schemas.microsoft.com/office/powerpoint/2010/main" val="37882360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Функтор </a:t>
            </a:r>
            <a:r>
              <a:rPr lang="en-US" smtClean="0"/>
              <a:t>fmap:</a:t>
            </a:r>
            <a:r>
              <a:rPr lang="ru-RU" smtClean="0"/>
              <a:t> применяет функцию (первый аргумент) к списку (второй аргумент) поэлементно.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fmap: (a -&gt; b) -&gt; list[a] -&gt; list[b</a:t>
            </a:r>
            <a:r>
              <a:rPr lang="en-US" sz="2000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[func] 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alist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[func</a:t>
            </a:r>
            <a:r>
              <a:rPr lang="en-US" sz="2000">
                <a:latin typeface="Consolas" panose="020B0609020204030204" pitchFamily="49" charset="0"/>
              </a:rPr>
              <a:t>](auto ... xs</a:t>
            </a:r>
            <a:r>
              <a:rPr lang="en-US" sz="2000" smtClean="0">
                <a:latin typeface="Consolas" panose="020B0609020204030204" pitchFamily="49" charset="0"/>
              </a:rPr>
              <a:t>) { return </a:t>
            </a:r>
            <a:r>
              <a:rPr lang="en-US" sz="2000">
                <a:latin typeface="Consolas" panose="020B0609020204030204" pitchFamily="49" charset="0"/>
              </a:rPr>
              <a:t>List(func(xs</a:t>
            </a:r>
            <a:r>
              <a:rPr lang="en-US" sz="2000" smtClean="0">
                <a:latin typeface="Consolas" panose="020B0609020204030204" pitchFamily="49" charset="0"/>
              </a:rPr>
              <a:t>)...); 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it-IT" sz="2000">
                <a:latin typeface="Consolas" panose="020B0609020204030204" pitchFamily="49" charset="0"/>
              </a:rPr>
              <a:t>auto twice = [](auto i) { return 2*i; </a:t>
            </a:r>
            <a:r>
              <a:rPr lang="it-IT" sz="2000" smtClean="0">
                <a:latin typeface="Consolas" panose="020B0609020204030204" pitchFamily="49" charset="0"/>
              </a:rPr>
              <a:t>};</a:t>
            </a:r>
            <a:br>
              <a:rPr lang="it-IT" sz="2000" smtClean="0">
                <a:latin typeface="Consolas" panose="020B0609020204030204" pitchFamily="49" charset="0"/>
              </a:rPr>
            </a:br>
            <a:r>
              <a:rPr lang="it-IT" sz="2000" smtClean="0">
                <a:latin typeface="Consolas" panose="020B0609020204030204" pitchFamily="49" charset="0"/>
              </a:rPr>
              <a:t>auto </a:t>
            </a:r>
            <a:r>
              <a:rPr lang="it-IT" sz="2000">
                <a:latin typeface="Consolas" panose="020B0609020204030204" pitchFamily="49" charset="0"/>
              </a:rPr>
              <a:t>l1 = List(1, 2, 3, 4);</a:t>
            </a:r>
            <a:br>
              <a:rPr lang="it-IT" sz="2000">
                <a:latin typeface="Consolas" panose="020B0609020204030204" pitchFamily="49" charset="0"/>
              </a:rPr>
            </a:br>
            <a:r>
              <a:rPr lang="it-IT" sz="2000">
                <a:latin typeface="Consolas" panose="020B0609020204030204" pitchFamily="49" charset="0"/>
              </a:rPr>
              <a:t>auto l2 = fmap(twice)(l1);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Функтор </a:t>
            </a:r>
            <a:r>
              <a:rPr lang="en-US" smtClean="0"/>
              <a:t>flatmap</a:t>
            </a:r>
            <a:r>
              <a:rPr lang="en-US"/>
              <a:t>:</a:t>
            </a:r>
            <a:r>
              <a:rPr lang="ru-RU"/>
              <a:t> применяет функцию </a:t>
            </a:r>
            <a:r>
              <a:rPr lang="ru-RU" smtClean="0"/>
              <a:t>к </a:t>
            </a:r>
            <a:r>
              <a:rPr lang="ru-RU"/>
              <a:t>списку </a:t>
            </a:r>
            <a:r>
              <a:rPr lang="ru-RU" smtClean="0"/>
              <a:t>поэлементно</a:t>
            </a:r>
            <a:r>
              <a:rPr lang="en-US" smtClean="0"/>
              <a:t>, </a:t>
            </a:r>
            <a:r>
              <a:rPr lang="ru-RU" smtClean="0"/>
              <a:t>но результат каждой функции список, а общий результат -- единый список, сконкатенированный из полученных</a:t>
            </a:r>
            <a:endParaRPr lang="en-US" smtClean="0"/>
          </a:p>
          <a:p>
            <a:pPr marL="45720" indent="0">
              <a:buNone/>
            </a:pPr>
            <a:r>
              <a:rPr lang="en-US"/>
              <a:t>flatmap: (a -&gt; list[b]) -&gt; list[a] -&gt; list[b</a:t>
            </a:r>
            <a:r>
              <a:rPr lang="en-US" smtClean="0"/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flatmap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[func](auto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alist</a:t>
            </a:r>
            <a:r>
              <a:rPr lang="en-US" sz="2000" smtClean="0">
                <a:latin typeface="Consolas" panose="020B0609020204030204" pitchFamily="49" charset="0"/>
              </a:rPr>
              <a:t>([</a:t>
            </a:r>
            <a:r>
              <a:rPr lang="en-US" sz="2000">
                <a:latin typeface="Consolas" panose="020B0609020204030204" pitchFamily="49" charset="0"/>
              </a:rPr>
              <a:t>func](auto... xs) </a:t>
            </a:r>
            <a:r>
              <a:rPr lang="en-US" sz="2000" smtClean="0">
                <a:latin typeface="Consolas" panose="020B0609020204030204" pitchFamily="49" charset="0"/>
              </a:rPr>
              <a:t>{return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flatten</a:t>
            </a:r>
            <a:r>
              <a:rPr lang="en-US" sz="2000">
                <a:latin typeface="Consolas" panose="020B0609020204030204" pitchFamily="49" charset="0"/>
              </a:rPr>
              <a:t>(func, xs</a:t>
            </a:r>
            <a:r>
              <a:rPr lang="en-US" sz="2000" smtClean="0">
                <a:latin typeface="Consolas" panose="020B0609020204030204" pitchFamily="49" charset="0"/>
              </a:rPr>
              <a:t>...);});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Дома: написать функцию </a:t>
            </a:r>
            <a:r>
              <a:rPr lang="en-US"/>
              <a:t>flatten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auto pair = [](auto i) { return List(-i, i);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auto l4 = List(1, 2, 3</a:t>
            </a:r>
            <a:r>
              <a:rPr lang="pt-BR" smtClean="0">
                <a:latin typeface="Consolas" panose="020B0609020204030204" pitchFamily="49" charset="0"/>
              </a:rPr>
              <a:t>);</a:t>
            </a:r>
            <a:br>
              <a:rPr lang="pt-BR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auto </a:t>
            </a:r>
            <a:r>
              <a:rPr lang="pt-BR">
                <a:latin typeface="Consolas" panose="020B0609020204030204" pitchFamily="49" charset="0"/>
              </a:rPr>
              <a:t>l5 = flatmap(pair)(l4);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7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Итоговая монада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&gt;=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flatmap(f)(l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l7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List(1, 2, 3) &gt;= pair &gt; print;</a:t>
            </a:r>
          </a:p>
        </p:txBody>
      </p:sp>
    </p:spTree>
    <p:extLst>
      <p:ext uri="{BB962C8B-B14F-4D97-AF65-F5344CB8AC3E}">
        <p14:creationId xmlns:p14="http://schemas.microsoft.com/office/powerpoint/2010/main" val="3887864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С++ ведёт себя во время исполнения как императивный, а во время компиляции как функциональный язык. Это ещё сослужит хорошую службу при изучении метапрограммирования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2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H. Abelson, G. J. Sussman, Structure </a:t>
            </a:r>
            <a:r>
              <a:rPr lang="en-US"/>
              <a:t>and Interpretation of Computer </a:t>
            </a:r>
            <a:r>
              <a:rPr lang="en-US" smtClean="0"/>
              <a:t>Programs, </a:t>
            </a:r>
            <a:r>
              <a:rPr lang="en-US"/>
              <a:t>2nd </a:t>
            </a:r>
            <a:r>
              <a:rPr lang="en-US" smtClean="0"/>
              <a:t>Edition, MIT Press, 1996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ru-RU" smtClean="0"/>
          </a:p>
          <a:p>
            <a:pPr lvl="0"/>
            <a:r>
              <a:rPr lang="en-US"/>
              <a:t>D. Abrahams, Unifying Generic Functions and Function </a:t>
            </a:r>
            <a:r>
              <a:rPr lang="en-US" smtClean="0"/>
              <a:t>Objects, C++Next'2012</a:t>
            </a:r>
          </a:p>
          <a:p>
            <a:pPr lvl="0"/>
            <a:r>
              <a:rPr lang="en-US"/>
              <a:t>S. Tambe, Fun with Lambdas: C++14 Style </a:t>
            </a:r>
          </a:p>
        </p:txBody>
      </p:sp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1674</TotalTime>
  <Words>2369</Words>
  <Application>Microsoft Office PowerPoint</Application>
  <PresentationFormat>Widescreen</PresentationFormat>
  <Paragraphs>430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Решение: abssort через std::sort</vt:lpstr>
      <vt:lpstr>Решение: abssort через std::sort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PowerPoint Presentation</vt:lpstr>
      <vt:lpstr>Задача: abssort</vt:lpstr>
      <vt:lpstr>Решение теперь очевидно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Обсуждение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PowerPoint Presentation</vt:lpstr>
      <vt:lpstr>Типизация лямбд</vt:lpstr>
      <vt:lpstr>Типизация лямбд</vt:lpstr>
      <vt:lpstr>Типизация лямбд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Связывание</vt:lpstr>
      <vt:lpstr>Пример: обращение списка аргументов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Унифицированная запись функций</vt:lpstr>
      <vt:lpstr>Последовательность исполнения</vt:lpstr>
      <vt:lpstr>Монады</vt:lpstr>
      <vt:lpstr>Примеры монад</vt:lpstr>
      <vt:lpstr>Функциональный список</vt:lpstr>
      <vt:lpstr>Fmap</vt:lpstr>
      <vt:lpstr>Домашняя наработка</vt:lpstr>
      <vt:lpstr>Итоговая монада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284</cp:revision>
  <dcterms:created xsi:type="dcterms:W3CDTF">2017-03-17T17:45:37Z</dcterms:created>
  <dcterms:modified xsi:type="dcterms:W3CDTF">2017-03-31T09:17:45Z</dcterms:modified>
</cp:coreProperties>
</file>