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257" r:id="rId4"/>
    <p:sldId id="289" r:id="rId5"/>
    <p:sldId id="258" r:id="rId6"/>
    <p:sldId id="259" r:id="rId7"/>
    <p:sldId id="297" r:id="rId8"/>
    <p:sldId id="296" r:id="rId9"/>
    <p:sldId id="299" r:id="rId10"/>
    <p:sldId id="260" r:id="rId11"/>
    <p:sldId id="294" r:id="rId12"/>
    <p:sldId id="295" r:id="rId13"/>
    <p:sldId id="301" r:id="rId14"/>
    <p:sldId id="261" r:id="rId15"/>
    <p:sldId id="262" r:id="rId16"/>
    <p:sldId id="300" r:id="rId17"/>
    <p:sldId id="303" r:id="rId18"/>
    <p:sldId id="270" r:id="rId19"/>
    <p:sldId id="271" r:id="rId20"/>
    <p:sldId id="272" r:id="rId21"/>
    <p:sldId id="273" r:id="rId22"/>
    <p:sldId id="304" r:id="rId23"/>
    <p:sldId id="316" r:id="rId24"/>
    <p:sldId id="318" r:id="rId25"/>
    <p:sldId id="277" r:id="rId26"/>
    <p:sldId id="291" r:id="rId27"/>
    <p:sldId id="264" r:id="rId28"/>
    <p:sldId id="302" r:id="rId29"/>
    <p:sldId id="265" r:id="rId30"/>
    <p:sldId id="266" r:id="rId31"/>
    <p:sldId id="305" r:id="rId32"/>
    <p:sldId id="310" r:id="rId33"/>
    <p:sldId id="267" r:id="rId34"/>
    <p:sldId id="309" r:id="rId35"/>
    <p:sldId id="308" r:id="rId36"/>
    <p:sldId id="311" r:id="rId37"/>
    <p:sldId id="312" r:id="rId38"/>
    <p:sldId id="268" r:id="rId39"/>
    <p:sldId id="269" r:id="rId40"/>
    <p:sldId id="313" r:id="rId41"/>
    <p:sldId id="314" r:id="rId42"/>
    <p:sldId id="315" r:id="rId43"/>
    <p:sldId id="292" r:id="rId44"/>
    <p:sldId id="278" r:id="rId45"/>
    <p:sldId id="317" r:id="rId46"/>
    <p:sldId id="320" r:id="rId47"/>
    <p:sldId id="274" r:id="rId48"/>
    <p:sldId id="275" r:id="rId49"/>
    <p:sldId id="276" r:id="rId50"/>
    <p:sldId id="279" r:id="rId51"/>
    <p:sldId id="280" r:id="rId52"/>
    <p:sldId id="321" r:id="rId53"/>
    <p:sldId id="281" r:id="rId54"/>
    <p:sldId id="282" r:id="rId55"/>
    <p:sldId id="284" r:id="rId56"/>
    <p:sldId id="283" r:id="rId57"/>
    <p:sldId id="285" r:id="rId58"/>
    <p:sldId id="322" r:id="rId59"/>
    <p:sldId id="286" r:id="rId60"/>
    <p:sldId id="287" r:id="rId61"/>
    <p:sldId id="293" r:id="rId62"/>
    <p:sldId id="319" r:id="rId63"/>
    <p:sldId id="323" r:id="rId64"/>
    <p:sldId id="324" r:id="rId65"/>
    <p:sldId id="325" r:id="rId66"/>
    <p:sldId id="326" r:id="rId67"/>
    <p:sldId id="327" r:id="rId68"/>
    <p:sldId id="328" r:id="rId69"/>
    <p:sldId id="290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257"/>
            <p14:sldId id="289"/>
            <p14:sldId id="258"/>
            <p14:sldId id="259"/>
            <p14:sldId id="297"/>
            <p14:sldId id="296"/>
            <p14:sldId id="299"/>
            <p14:sldId id="260"/>
            <p14:sldId id="294"/>
            <p14:sldId id="295"/>
            <p14:sldId id="301"/>
            <p14:sldId id="261"/>
            <p14:sldId id="262"/>
            <p14:sldId id="300"/>
            <p14:sldId id="303"/>
            <p14:sldId id="270"/>
            <p14:sldId id="271"/>
            <p14:sldId id="272"/>
            <p14:sldId id="273"/>
            <p14:sldId id="304"/>
            <p14:sldId id="316"/>
            <p14:sldId id="318"/>
            <p14:sldId id="277"/>
            <p14:sldId id="291"/>
            <p14:sldId id="264"/>
            <p14:sldId id="302"/>
            <p14:sldId id="265"/>
            <p14:sldId id="266"/>
            <p14:sldId id="305"/>
            <p14:sldId id="310"/>
            <p14:sldId id="267"/>
            <p14:sldId id="309"/>
            <p14:sldId id="308"/>
            <p14:sldId id="311"/>
            <p14:sldId id="312"/>
            <p14:sldId id="268"/>
            <p14:sldId id="269"/>
            <p14:sldId id="313"/>
            <p14:sldId id="314"/>
            <p14:sldId id="315"/>
            <p14:sldId id="292"/>
            <p14:sldId id="278"/>
            <p14:sldId id="317"/>
            <p14:sldId id="320"/>
            <p14:sldId id="274"/>
            <p14:sldId id="275"/>
            <p14:sldId id="276"/>
            <p14:sldId id="279"/>
            <p14:sldId id="280"/>
            <p14:sldId id="321"/>
            <p14:sldId id="281"/>
            <p14:sldId id="282"/>
            <p14:sldId id="284"/>
            <p14:sldId id="283"/>
            <p14:sldId id="285"/>
            <p14:sldId id="322"/>
            <p14:sldId id="286"/>
            <p14:sldId id="287"/>
            <p14:sldId id="293"/>
            <p14:sldId id="319"/>
            <p14:sldId id="323"/>
            <p14:sldId id="324"/>
            <p14:sldId id="325"/>
            <p14:sldId id="326"/>
            <p14:sldId id="327"/>
            <p14:sldId id="32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E5D33-9CB9-4417-8AEA-C541F0CCA8DD}" type="doc">
      <dgm:prSet loTypeId="urn:microsoft.com/office/officeart/2005/8/layout/gear1" loCatId="process" qsTypeId="urn:microsoft.com/office/officeart/2005/8/quickstyle/3d3" qsCatId="3D" csTypeId="urn:microsoft.com/office/officeart/2005/8/colors/accent1_2" csCatId="accent1" phldr="1"/>
      <dgm:spPr/>
    </dgm:pt>
    <dgm:pt modelId="{F38D4D20-0D45-4C6E-8BD6-3D822BEBBC0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forward&lt;T&gt;</a:t>
          </a:r>
          <a:endParaRPr lang="en-US">
            <a:latin typeface="Consolas" panose="020B0609020204030204" pitchFamily="49" charset="0"/>
          </a:endParaRPr>
        </a:p>
      </dgm:t>
    </dgm:pt>
    <dgm:pt modelId="{68D37D1C-0550-4184-84EB-5EAB9FA2ED1E}" type="parTrans" cxnId="{15C76B32-F913-4978-94D9-1DCEE25611B9}">
      <dgm:prSet/>
      <dgm:spPr/>
      <dgm:t>
        <a:bodyPr/>
        <a:lstStyle/>
        <a:p>
          <a:endParaRPr lang="en-US"/>
        </a:p>
      </dgm:t>
    </dgm:pt>
    <dgm:pt modelId="{4DF308F1-6CE8-43B0-9F2E-8FAA40FDB287}" type="sibTrans" cxnId="{15C76B32-F913-4978-94D9-1DCEE25611B9}">
      <dgm:prSet/>
      <dgm:spPr/>
      <dgm:t>
        <a:bodyPr/>
        <a:lstStyle/>
        <a:p>
          <a:endParaRPr lang="en-US"/>
        </a:p>
      </dgm:t>
    </dgm:pt>
    <dgm:pt modelId="{BC113266-7667-4CB8-B7CC-EF9F223F04D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T&amp;&amp;</a:t>
          </a:r>
          <a:endParaRPr lang="en-US">
            <a:latin typeface="Consolas" panose="020B0609020204030204" pitchFamily="49" charset="0"/>
          </a:endParaRPr>
        </a:p>
      </dgm:t>
    </dgm:pt>
    <dgm:pt modelId="{71EB403E-CFB7-47F9-9D8A-771F671111CE}" type="parTrans" cxnId="{48493848-F8E1-446C-8CCE-AD1288D79D65}">
      <dgm:prSet/>
      <dgm:spPr/>
      <dgm:t>
        <a:bodyPr/>
        <a:lstStyle/>
        <a:p>
          <a:endParaRPr lang="en-US"/>
        </a:p>
      </dgm:t>
    </dgm:pt>
    <dgm:pt modelId="{8F9FA078-422A-41B2-ADF0-C829439C7D34}" type="sibTrans" cxnId="{48493848-F8E1-446C-8CCE-AD1288D79D6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A2B0CF10-43B0-4AD3-9984-DC9FB1F9F9E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&lt;T&gt;</a:t>
          </a:r>
          <a:endParaRPr lang="en-US">
            <a:latin typeface="Consolas" panose="020B0609020204030204" pitchFamily="49" charset="0"/>
          </a:endParaRPr>
        </a:p>
      </dgm:t>
    </dgm:pt>
    <dgm:pt modelId="{21850560-ECE3-4F04-ACF3-E8E43CFDFE3A}" type="parTrans" cxnId="{9AFA8F65-A796-4C1A-9048-09B616EFAA46}">
      <dgm:prSet/>
      <dgm:spPr/>
      <dgm:t>
        <a:bodyPr/>
        <a:lstStyle/>
        <a:p>
          <a:endParaRPr lang="en-US"/>
        </a:p>
      </dgm:t>
    </dgm:pt>
    <dgm:pt modelId="{5C8BE7AC-B934-4FD5-850C-8C7575AEAC56}" type="sibTrans" cxnId="{9AFA8F65-A796-4C1A-9048-09B616EFAA46}">
      <dgm:prSet/>
      <dgm:spPr/>
      <dgm:t>
        <a:bodyPr/>
        <a:lstStyle/>
        <a:p>
          <a:endParaRPr lang="en-US"/>
        </a:p>
      </dgm:t>
    </dgm:pt>
    <dgm:pt modelId="{0A22C1A9-E3CF-4E5C-A8CE-DEA63B69D0BE}" type="pres">
      <dgm:prSet presAssocID="{A36E5D33-9CB9-4417-8AEA-C541F0CCA8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361A-DDDF-4CED-8C10-FB823EDBB715}" type="pres">
      <dgm:prSet presAssocID="{F38D4D20-0D45-4C6E-8BD6-3D822BEBBC0C}" presName="gear1" presStyleLbl="node1" presStyleIdx="0" presStyleCnt="3" custAng="21168489" custScaleX="121297" custScaleY="124173" custLinFactNeighborX="-2814" custLinFactNeighborY="8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6DF7-292B-4870-8266-312125A316A8}" type="pres">
      <dgm:prSet presAssocID="{F38D4D20-0D45-4C6E-8BD6-3D822BEBBC0C}" presName="gear1srcNode" presStyleLbl="node1" presStyleIdx="0" presStyleCnt="3"/>
      <dgm:spPr/>
      <dgm:t>
        <a:bodyPr/>
        <a:lstStyle/>
        <a:p>
          <a:endParaRPr lang="en-US"/>
        </a:p>
      </dgm:t>
    </dgm:pt>
    <dgm:pt modelId="{7AD0C039-5DAD-4BC6-9FF7-C1B9AD395B37}" type="pres">
      <dgm:prSet presAssocID="{F38D4D20-0D45-4C6E-8BD6-3D822BEBBC0C}" presName="gear1dstNode" presStyleLbl="node1" presStyleIdx="0" presStyleCnt="3"/>
      <dgm:spPr/>
      <dgm:t>
        <a:bodyPr/>
        <a:lstStyle/>
        <a:p>
          <a:endParaRPr lang="en-US"/>
        </a:p>
      </dgm:t>
    </dgm:pt>
    <dgm:pt modelId="{033F420A-68A8-467A-A6A3-A77018ACC816}" type="pres">
      <dgm:prSet presAssocID="{BC113266-7667-4CB8-B7CC-EF9F223F04D8}" presName="gear2" presStyleLbl="node1" presStyleIdx="1" presStyleCnt="3" custScaleX="75845" custScaleY="73454" custLinFactNeighborX="-5530" custLinFactNeighborY="-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2F4E6-A0E9-4190-A4FB-A8A708B4C007}" type="pres">
      <dgm:prSet presAssocID="{BC113266-7667-4CB8-B7CC-EF9F223F04D8}" presName="gear2srcNode" presStyleLbl="node1" presStyleIdx="1" presStyleCnt="3"/>
      <dgm:spPr/>
      <dgm:t>
        <a:bodyPr/>
        <a:lstStyle/>
        <a:p>
          <a:endParaRPr lang="en-US"/>
        </a:p>
      </dgm:t>
    </dgm:pt>
    <dgm:pt modelId="{4145F086-251F-4B67-A6CD-933FFA20A1B0}" type="pres">
      <dgm:prSet presAssocID="{BC113266-7667-4CB8-B7CC-EF9F223F04D8}" presName="gear2dstNode" presStyleLbl="node1" presStyleIdx="1" presStyleCnt="3"/>
      <dgm:spPr/>
      <dgm:t>
        <a:bodyPr/>
        <a:lstStyle/>
        <a:p>
          <a:endParaRPr lang="en-US"/>
        </a:p>
      </dgm:t>
    </dgm:pt>
    <dgm:pt modelId="{0B5017A3-596B-4037-873B-6769E4C82131}" type="pres">
      <dgm:prSet presAssocID="{A2B0CF10-43B0-4AD3-9984-DC9FB1F9F9ED}" presName="gear3" presStyleLbl="node1" presStyleIdx="2" presStyleCnt="3" custScaleX="68009" custScaleY="68997" custLinFactNeighborX="-14294" custLinFactNeighborY="14757"/>
      <dgm:spPr/>
      <dgm:t>
        <a:bodyPr/>
        <a:lstStyle/>
        <a:p>
          <a:endParaRPr lang="en-US"/>
        </a:p>
      </dgm:t>
    </dgm:pt>
    <dgm:pt modelId="{DEC974E0-C325-44D0-A7ED-45CF7A086D65}" type="pres">
      <dgm:prSet presAssocID="{A2B0CF10-43B0-4AD3-9984-DC9FB1F9F9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D235-6C7C-4367-89A9-31FA68922BF7}" type="pres">
      <dgm:prSet presAssocID="{A2B0CF10-43B0-4AD3-9984-DC9FB1F9F9ED}" presName="gear3srcNode" presStyleLbl="node1" presStyleIdx="2" presStyleCnt="3"/>
      <dgm:spPr/>
      <dgm:t>
        <a:bodyPr/>
        <a:lstStyle/>
        <a:p>
          <a:endParaRPr lang="en-US"/>
        </a:p>
      </dgm:t>
    </dgm:pt>
    <dgm:pt modelId="{4C17BA68-B1E8-495F-826F-106E9DBB53D3}" type="pres">
      <dgm:prSet presAssocID="{A2B0CF10-43B0-4AD3-9984-DC9FB1F9F9ED}" presName="gear3dstNode" presStyleLbl="node1" presStyleIdx="2" presStyleCnt="3"/>
      <dgm:spPr/>
      <dgm:t>
        <a:bodyPr/>
        <a:lstStyle/>
        <a:p>
          <a:endParaRPr lang="en-US"/>
        </a:p>
      </dgm:t>
    </dgm:pt>
    <dgm:pt modelId="{F7A6F3B2-D09A-4FD5-A9DE-8C59D6C97C08}" type="pres">
      <dgm:prSet presAssocID="{4DF308F1-6CE8-43B0-9F2E-8FAA40FDB287}" presName="connector1" presStyleLbl="sibTrans2D1" presStyleIdx="0" presStyleCnt="3" custLinFactNeighborX="5345" custLinFactNeighborY="-2723"/>
      <dgm:spPr/>
      <dgm:t>
        <a:bodyPr/>
        <a:lstStyle/>
        <a:p>
          <a:endParaRPr lang="en-US"/>
        </a:p>
      </dgm:t>
    </dgm:pt>
    <dgm:pt modelId="{F774AABA-E20F-4464-B0D6-5FE0D5812C80}" type="pres">
      <dgm:prSet presAssocID="{8F9FA078-422A-41B2-ADF0-C829439C7D34}" presName="connector2" presStyleLbl="sibTrans2D1" presStyleIdx="1" presStyleCnt="3" custAng="0"/>
      <dgm:spPr/>
      <dgm:t>
        <a:bodyPr/>
        <a:lstStyle/>
        <a:p>
          <a:endParaRPr lang="en-US"/>
        </a:p>
      </dgm:t>
    </dgm:pt>
    <dgm:pt modelId="{BE5D2B03-5DC9-43D2-82FE-CCC9458C6DD6}" type="pres">
      <dgm:prSet presAssocID="{5C8BE7AC-B934-4FD5-850C-8C7575AEAC56}" presName="connector3" presStyleLbl="sibTrans2D1" presStyleIdx="2" presStyleCnt="3" custLinFactNeighborX="2408" custLinFactNeighborY="14847"/>
      <dgm:spPr/>
      <dgm:t>
        <a:bodyPr/>
        <a:lstStyle/>
        <a:p>
          <a:endParaRPr lang="en-US"/>
        </a:p>
      </dgm:t>
    </dgm:pt>
  </dgm:ptLst>
  <dgm:cxnLst>
    <dgm:cxn modelId="{6088E071-DF7D-4D41-B9EC-D03CDEB734B8}" type="presOf" srcId="{5C8BE7AC-B934-4FD5-850C-8C7575AEAC56}" destId="{BE5D2B03-5DC9-43D2-82FE-CCC9458C6DD6}" srcOrd="0" destOrd="0" presId="urn:microsoft.com/office/officeart/2005/8/layout/gear1"/>
    <dgm:cxn modelId="{3B2081B5-6D1B-4F09-9A10-0D8B51D21F49}" type="presOf" srcId="{A2B0CF10-43B0-4AD3-9984-DC9FB1F9F9ED}" destId="{4C17BA68-B1E8-495F-826F-106E9DBB53D3}" srcOrd="3" destOrd="0" presId="urn:microsoft.com/office/officeart/2005/8/layout/gear1"/>
    <dgm:cxn modelId="{9AFA8F65-A796-4C1A-9048-09B616EFAA46}" srcId="{A36E5D33-9CB9-4417-8AEA-C541F0CCA8DD}" destId="{A2B0CF10-43B0-4AD3-9984-DC9FB1F9F9ED}" srcOrd="2" destOrd="0" parTransId="{21850560-ECE3-4F04-ACF3-E8E43CFDFE3A}" sibTransId="{5C8BE7AC-B934-4FD5-850C-8C7575AEAC56}"/>
    <dgm:cxn modelId="{C76895C6-161C-486B-80C2-809E3263924A}" type="presOf" srcId="{A2B0CF10-43B0-4AD3-9984-DC9FB1F9F9ED}" destId="{C36BD235-6C7C-4367-89A9-31FA68922BF7}" srcOrd="2" destOrd="0" presId="urn:microsoft.com/office/officeart/2005/8/layout/gear1"/>
    <dgm:cxn modelId="{6CBDABCF-1214-4995-A648-7AFB761CF753}" type="presOf" srcId="{BC113266-7667-4CB8-B7CC-EF9F223F04D8}" destId="{4145F086-251F-4B67-A6CD-933FFA20A1B0}" srcOrd="2" destOrd="0" presId="urn:microsoft.com/office/officeart/2005/8/layout/gear1"/>
    <dgm:cxn modelId="{B30FAD0E-741F-4334-918D-48A9359FEB39}" type="presOf" srcId="{F38D4D20-0D45-4C6E-8BD6-3D822BEBBC0C}" destId="{7AD0C039-5DAD-4BC6-9FF7-C1B9AD395B37}" srcOrd="2" destOrd="0" presId="urn:microsoft.com/office/officeart/2005/8/layout/gear1"/>
    <dgm:cxn modelId="{51F8DC1B-C39C-412A-8626-1733A8485FF6}" type="presOf" srcId="{A2B0CF10-43B0-4AD3-9984-DC9FB1F9F9ED}" destId="{0B5017A3-596B-4037-873B-6769E4C82131}" srcOrd="0" destOrd="0" presId="urn:microsoft.com/office/officeart/2005/8/layout/gear1"/>
    <dgm:cxn modelId="{4BA3D4DB-F14E-49C6-86C6-4C7AE1CF70A4}" type="presOf" srcId="{F38D4D20-0D45-4C6E-8BD6-3D822BEBBC0C}" destId="{B0EA6DF7-292B-4870-8266-312125A316A8}" srcOrd="1" destOrd="0" presId="urn:microsoft.com/office/officeart/2005/8/layout/gear1"/>
    <dgm:cxn modelId="{48493848-F8E1-446C-8CCE-AD1288D79D65}" srcId="{A36E5D33-9CB9-4417-8AEA-C541F0CCA8DD}" destId="{BC113266-7667-4CB8-B7CC-EF9F223F04D8}" srcOrd="1" destOrd="0" parTransId="{71EB403E-CFB7-47F9-9D8A-771F671111CE}" sibTransId="{8F9FA078-422A-41B2-ADF0-C829439C7D34}"/>
    <dgm:cxn modelId="{C4FC599F-5AD3-49DD-AF65-337DE7BA4870}" type="presOf" srcId="{A36E5D33-9CB9-4417-8AEA-C541F0CCA8DD}" destId="{0A22C1A9-E3CF-4E5C-A8CE-DEA63B69D0BE}" srcOrd="0" destOrd="0" presId="urn:microsoft.com/office/officeart/2005/8/layout/gear1"/>
    <dgm:cxn modelId="{4652F7EE-8152-48B6-A02D-5FC5A8180591}" type="presOf" srcId="{8F9FA078-422A-41B2-ADF0-C829439C7D34}" destId="{F774AABA-E20F-4464-B0D6-5FE0D5812C80}" srcOrd="0" destOrd="0" presId="urn:microsoft.com/office/officeart/2005/8/layout/gear1"/>
    <dgm:cxn modelId="{E7BF48E1-22D8-4174-A381-F761EE5E04C8}" type="presOf" srcId="{A2B0CF10-43B0-4AD3-9984-DC9FB1F9F9ED}" destId="{DEC974E0-C325-44D0-A7ED-45CF7A086D65}" srcOrd="1" destOrd="0" presId="urn:microsoft.com/office/officeart/2005/8/layout/gear1"/>
    <dgm:cxn modelId="{D575EB3B-1846-4A38-ABE2-600F6C313EDE}" type="presOf" srcId="{4DF308F1-6CE8-43B0-9F2E-8FAA40FDB287}" destId="{F7A6F3B2-D09A-4FD5-A9DE-8C59D6C97C08}" srcOrd="0" destOrd="0" presId="urn:microsoft.com/office/officeart/2005/8/layout/gear1"/>
    <dgm:cxn modelId="{15C76B32-F913-4978-94D9-1DCEE25611B9}" srcId="{A36E5D33-9CB9-4417-8AEA-C541F0CCA8DD}" destId="{F38D4D20-0D45-4C6E-8BD6-3D822BEBBC0C}" srcOrd="0" destOrd="0" parTransId="{68D37D1C-0550-4184-84EB-5EAB9FA2ED1E}" sibTransId="{4DF308F1-6CE8-43B0-9F2E-8FAA40FDB287}"/>
    <dgm:cxn modelId="{473C2D19-51FD-4577-A22B-2A1D8EBB2E21}" type="presOf" srcId="{BC113266-7667-4CB8-B7CC-EF9F223F04D8}" destId="{033F420A-68A8-467A-A6A3-A77018ACC816}" srcOrd="0" destOrd="0" presId="urn:microsoft.com/office/officeart/2005/8/layout/gear1"/>
    <dgm:cxn modelId="{D00785DC-DBB6-4C05-9F6D-0C6747F393BF}" type="presOf" srcId="{BC113266-7667-4CB8-B7CC-EF9F223F04D8}" destId="{9142F4E6-A0E9-4190-A4FB-A8A708B4C007}" srcOrd="1" destOrd="0" presId="urn:microsoft.com/office/officeart/2005/8/layout/gear1"/>
    <dgm:cxn modelId="{52133F0F-B725-4EDD-A6EE-7252F374ACEB}" type="presOf" srcId="{F38D4D20-0D45-4C6E-8BD6-3D822BEBBC0C}" destId="{1147361A-DDDF-4CED-8C10-FB823EDBB715}" srcOrd="0" destOrd="0" presId="urn:microsoft.com/office/officeart/2005/8/layout/gear1"/>
    <dgm:cxn modelId="{83A6652A-73AE-4419-B94E-0DEAF2725560}" type="presParOf" srcId="{0A22C1A9-E3CF-4E5C-A8CE-DEA63B69D0BE}" destId="{1147361A-DDDF-4CED-8C10-FB823EDBB715}" srcOrd="0" destOrd="0" presId="urn:microsoft.com/office/officeart/2005/8/layout/gear1"/>
    <dgm:cxn modelId="{42A2DCD3-BEC1-49CF-89AA-56E0915EA32B}" type="presParOf" srcId="{0A22C1A9-E3CF-4E5C-A8CE-DEA63B69D0BE}" destId="{B0EA6DF7-292B-4870-8266-312125A316A8}" srcOrd="1" destOrd="0" presId="urn:microsoft.com/office/officeart/2005/8/layout/gear1"/>
    <dgm:cxn modelId="{527B726E-F570-483B-AC56-64C99C22A861}" type="presParOf" srcId="{0A22C1A9-E3CF-4E5C-A8CE-DEA63B69D0BE}" destId="{7AD0C039-5DAD-4BC6-9FF7-C1B9AD395B37}" srcOrd="2" destOrd="0" presId="urn:microsoft.com/office/officeart/2005/8/layout/gear1"/>
    <dgm:cxn modelId="{E03A2EAF-6B6F-4696-96A5-CB80CF6208A3}" type="presParOf" srcId="{0A22C1A9-E3CF-4E5C-A8CE-DEA63B69D0BE}" destId="{033F420A-68A8-467A-A6A3-A77018ACC816}" srcOrd="3" destOrd="0" presId="urn:microsoft.com/office/officeart/2005/8/layout/gear1"/>
    <dgm:cxn modelId="{DFB8FD87-AA37-4B16-9601-C9C04FE6CDA9}" type="presParOf" srcId="{0A22C1A9-E3CF-4E5C-A8CE-DEA63B69D0BE}" destId="{9142F4E6-A0E9-4190-A4FB-A8A708B4C007}" srcOrd="4" destOrd="0" presId="urn:microsoft.com/office/officeart/2005/8/layout/gear1"/>
    <dgm:cxn modelId="{6AD081BD-8A3C-42AA-9443-6A4038F79102}" type="presParOf" srcId="{0A22C1A9-E3CF-4E5C-A8CE-DEA63B69D0BE}" destId="{4145F086-251F-4B67-A6CD-933FFA20A1B0}" srcOrd="5" destOrd="0" presId="urn:microsoft.com/office/officeart/2005/8/layout/gear1"/>
    <dgm:cxn modelId="{FA974AC7-A8A9-4F86-8640-093262246EBC}" type="presParOf" srcId="{0A22C1A9-E3CF-4E5C-A8CE-DEA63B69D0BE}" destId="{0B5017A3-596B-4037-873B-6769E4C82131}" srcOrd="6" destOrd="0" presId="urn:microsoft.com/office/officeart/2005/8/layout/gear1"/>
    <dgm:cxn modelId="{E00B12D0-07D0-4EC7-8B8E-C448DBCE2D91}" type="presParOf" srcId="{0A22C1A9-E3CF-4E5C-A8CE-DEA63B69D0BE}" destId="{DEC974E0-C325-44D0-A7ED-45CF7A086D65}" srcOrd="7" destOrd="0" presId="urn:microsoft.com/office/officeart/2005/8/layout/gear1"/>
    <dgm:cxn modelId="{32438D52-A423-4229-93B1-3253E91D8610}" type="presParOf" srcId="{0A22C1A9-E3CF-4E5C-A8CE-DEA63B69D0BE}" destId="{C36BD235-6C7C-4367-89A9-31FA68922BF7}" srcOrd="8" destOrd="0" presId="urn:microsoft.com/office/officeart/2005/8/layout/gear1"/>
    <dgm:cxn modelId="{8BC7970F-19EC-4A76-B12C-95601CA007C4}" type="presParOf" srcId="{0A22C1A9-E3CF-4E5C-A8CE-DEA63B69D0BE}" destId="{4C17BA68-B1E8-495F-826F-106E9DBB53D3}" srcOrd="9" destOrd="0" presId="urn:microsoft.com/office/officeart/2005/8/layout/gear1"/>
    <dgm:cxn modelId="{F4DFD4CA-1D78-49CE-B386-851103F576CD}" type="presParOf" srcId="{0A22C1A9-E3CF-4E5C-A8CE-DEA63B69D0BE}" destId="{F7A6F3B2-D09A-4FD5-A9DE-8C59D6C97C08}" srcOrd="10" destOrd="0" presId="urn:microsoft.com/office/officeart/2005/8/layout/gear1"/>
    <dgm:cxn modelId="{CDAF3EB3-E915-4DDD-8B54-1BAD7E856968}" type="presParOf" srcId="{0A22C1A9-E3CF-4E5C-A8CE-DEA63B69D0BE}" destId="{F774AABA-E20F-4464-B0D6-5FE0D5812C80}" srcOrd="11" destOrd="0" presId="urn:microsoft.com/office/officeart/2005/8/layout/gear1"/>
    <dgm:cxn modelId="{B796D9E8-3B1B-49B7-B877-6D598E726FAE}" type="presParOf" srcId="{0A22C1A9-E3CF-4E5C-A8CE-DEA63B69D0BE}" destId="{BE5D2B03-5DC9-43D2-82FE-CCC9458C6DD6}" srcOrd="12" destOrd="0" presId="urn:microsoft.com/office/officeart/2005/8/layout/gear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361A-DDDF-4CED-8C10-FB823EDBB715}">
      <dsp:nvSpPr>
        <dsp:cNvPr id="0" name=""/>
        <dsp:cNvSpPr/>
      </dsp:nvSpPr>
      <dsp:spPr>
        <a:xfrm rot="21168489">
          <a:off x="1498480" y="1479998"/>
          <a:ext cx="2783529" cy="284952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forward&lt;T&gt;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2054955" y="2143298"/>
        <a:ext cx="1664303" cy="1473198"/>
      </dsp:txXfrm>
    </dsp:sp>
    <dsp:sp modelId="{033F420A-68A8-467A-A6A3-A77018ACC816}">
      <dsp:nvSpPr>
        <dsp:cNvPr id="0" name=""/>
        <dsp:cNvSpPr/>
      </dsp:nvSpPr>
      <dsp:spPr>
        <a:xfrm>
          <a:off x="581533" y="1408768"/>
          <a:ext cx="1265814" cy="12259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T&amp;&amp;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895960" y="1719260"/>
        <a:ext cx="636960" cy="604925"/>
      </dsp:txXfrm>
    </dsp:sp>
    <dsp:sp modelId="{0B5017A3-596B-4037-873B-6769E4C82131}">
      <dsp:nvSpPr>
        <dsp:cNvPr id="0" name=""/>
        <dsp:cNvSpPr/>
      </dsp:nvSpPr>
      <dsp:spPr>
        <a:xfrm rot="20700000">
          <a:off x="1385289" y="591146"/>
          <a:ext cx="1106189" cy="11341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&lt;T&gt;</a:t>
          </a:r>
          <a:endParaRPr lang="en-US" sz="2200" kern="1200">
            <a:latin typeface="Consolas" panose="020B0609020204030204" pitchFamily="49" charset="0"/>
          </a:endParaRPr>
        </a:p>
      </dsp:txBody>
      <dsp:txXfrm rot="-20700000">
        <a:off x="1626249" y="841563"/>
        <a:ext cx="624269" cy="633338"/>
      </dsp:txXfrm>
    </dsp:sp>
    <dsp:sp modelId="{F7A6F3B2-D09A-4FD5-A9DE-8C59D6C97C08}">
      <dsp:nvSpPr>
        <dsp:cNvPr id="0" name=""/>
        <dsp:cNvSpPr/>
      </dsp:nvSpPr>
      <dsp:spPr>
        <a:xfrm>
          <a:off x="1787724" y="1312757"/>
          <a:ext cx="2937350" cy="2937350"/>
        </a:xfrm>
        <a:prstGeom prst="circularArrow">
          <a:avLst>
            <a:gd name="adj1" fmla="val 4687"/>
            <a:gd name="adj2" fmla="val 299029"/>
            <a:gd name="adj3" fmla="val 2515725"/>
            <a:gd name="adj4" fmla="val 158622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4AABA-E20F-4464-B0D6-5FE0D5812C80}">
      <dsp:nvSpPr>
        <dsp:cNvPr id="0" name=""/>
        <dsp:cNvSpPr/>
      </dsp:nvSpPr>
      <dsp:spPr>
        <a:xfrm>
          <a:off x="176691" y="827297"/>
          <a:ext cx="2134168" cy="21341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2B03-5DC9-43D2-82FE-CCC9458C6DD6}">
      <dsp:nvSpPr>
        <dsp:cNvPr id="0" name=""/>
        <dsp:cNvSpPr/>
      </dsp:nvSpPr>
      <dsp:spPr>
        <a:xfrm>
          <a:off x="1084204" y="28630"/>
          <a:ext cx="2301063" cy="23010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main () -&gt; int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std::sort (x, x + 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981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теперь очевидно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std::sort (x, x + N,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 x, float y) { return abs(x) &lt; abs(y); }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61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>
                <a:sym typeface="Symbol" panose="05050102010706020507" pitchFamily="18" charset="2"/>
              </a:rPr>
              <a:t>-выражения это не функции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t = [](float x, float y) { return abs(x) &lt; abs(y);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Это скорее класс</a:t>
            </a:r>
            <a:r>
              <a:rPr lang="ru-RU" sz="2400"/>
              <a:t>ы</a:t>
            </a:r>
            <a:r>
              <a:rPr lang="ru-RU" sz="2400" smtClean="0"/>
              <a:t> с перегруженным </a:t>
            </a:r>
            <a:r>
              <a:rPr lang="en-US" sz="2400" smtClean="0">
                <a:latin typeface="Consolas" panose="020B0609020204030204" pitchFamily="49" charset="0"/>
              </a:rPr>
              <a:t>operator()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$0 {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bool operator () (float x, float y)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</a:t>
            </a:r>
            <a:r>
              <a:rPr lang="en-US" sz="2400">
                <a:latin typeface="Consolas" panose="020B0609020204030204" pitchFamily="49" charset="0"/>
              </a:rPr>
              <a:t>abs(x) &lt; abs(y);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} t;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Шаблонная функция</a:t>
            </a:r>
            <a:endParaRPr lang="en-US" sz="2400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 T </a:t>
            </a:r>
            <a:r>
              <a:rPr lang="en-US" sz="2400">
                <a:latin typeface="Consolas" panose="020B0609020204030204" pitchFamily="49" charset="0"/>
              </a:rPr>
              <a:t>func(T z) { return z * z;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Обобщенное </a:t>
            </a:r>
            <a:r>
              <a:rPr lang="ru-RU" sz="2400" smtClean="0">
                <a:sym typeface="Symbol" panose="05050102010706020507" pitchFamily="18" charset="2"/>
              </a:rPr>
              <a:t>-выражение</a:t>
            </a:r>
            <a:r>
              <a:rPr lang="ru-RU" sz="2400" smtClean="0"/>
              <a:t> (</a:t>
            </a:r>
            <a:r>
              <a:rPr lang="en-US" sz="2400" smtClean="0"/>
              <a:t>C++14)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auto func = [](auto input) { return z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z</a:t>
            </a:r>
            <a:r>
              <a:rPr lang="en-US" sz="2400" smtClean="0">
                <a:latin typeface="Consolas" panose="020B0609020204030204" pitchFamily="49" charset="0"/>
              </a:rPr>
              <a:t>; };</a:t>
            </a:r>
          </a:p>
          <a:p>
            <a:r>
              <a:rPr lang="ru-RU" sz="2400" smtClean="0"/>
              <a:t>Раскроется в класс с шаблонным оператором вызова</a:t>
            </a:r>
          </a:p>
          <a:p>
            <a:r>
              <a:rPr lang="ru-RU" sz="2400" smtClean="0"/>
              <a:t>Для </a:t>
            </a:r>
            <a:r>
              <a:rPr lang="en-US" sz="2400" smtClean="0"/>
              <a:t>C++17 </a:t>
            </a:r>
            <a:r>
              <a:rPr lang="ru-RU" sz="2400" smtClean="0"/>
              <a:t>прошло предложение по </a:t>
            </a:r>
            <a:r>
              <a:rPr lang="ru-RU" sz="2400">
                <a:sym typeface="Symbol" panose="05050102010706020507" pitchFamily="18" charset="2"/>
              </a:rPr>
              <a:t></a:t>
            </a:r>
            <a:r>
              <a:rPr lang="ru-RU" sz="2400" smtClean="0">
                <a:sym typeface="Symbol" panose="05050102010706020507" pitchFamily="18" charset="2"/>
              </a:rPr>
              <a:t>-</a:t>
            </a:r>
            <a:r>
              <a:rPr lang="ru-RU" sz="2400" smtClean="0"/>
              <a:t>подобному синтаксису для шаблонных функций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func (auto z) { return z * z; }</a:t>
            </a:r>
          </a:p>
        </p:txBody>
      </p:sp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::forward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По сути это прозрачная оболочка</a:t>
            </a:r>
            <a:r>
              <a:rPr lang="en-US" smtClean="0"/>
              <a:t>: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F,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f,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 smtClean="0">
                <a:latin typeface="Consolas" panose="020B0609020204030204" pitchFamily="49" charset="0"/>
              </a:rPr>
              <a:t>(x));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63103469"/>
              </p:ext>
            </p:extLst>
          </p:nvPr>
        </p:nvGraphicFramePr>
        <p:xfrm>
          <a:off x="7139709" y="1937327"/>
          <a:ext cx="4276436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механика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decltype(param)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Это работает как модифицированная оболочка: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decltype(auto)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 </a:t>
            </a:r>
            <a:r>
              <a:rPr lang="en-US">
                <a:latin typeface="Consolas" panose="020B0609020204030204" pitchFamily="49" charset="0"/>
              </a:rPr>
              <a:t>x)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x));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8876145" y="3140363"/>
            <a:ext cx="2336800" cy="81280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is rvalue?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8903854" y="4257498"/>
            <a:ext cx="2281382" cy="8128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std::move(x)</a:t>
            </a: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10618" y="5414583"/>
            <a:ext cx="267854" cy="24014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44545" y="3953164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6" idx="6"/>
          </p:cNvCxnSpPr>
          <p:nvPr/>
        </p:nvCxnSpPr>
        <p:spPr>
          <a:xfrm flipH="1">
            <a:off x="10178472" y="3546764"/>
            <a:ext cx="1034473" cy="1987892"/>
          </a:xfrm>
          <a:prstGeom prst="bentConnector3">
            <a:avLst>
              <a:gd name="adj1" fmla="val -220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0044545" y="5070298"/>
            <a:ext cx="0" cy="344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4545" y="28360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4545" y="56547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Расширение: вариабельные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transparent = [](auto 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auto&amp;&amp;... param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std::forward&lt;decltype(param)&gt;(param)...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bar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d, int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transparent (bar, </a:t>
            </a:r>
            <a:r>
              <a:rPr lang="en-US" smtClean="0">
                <a:latin typeface="Consolas" panose="020B0609020204030204" pitchFamily="49" charset="0"/>
              </a:rPr>
              <a:t>1.0</a:t>
            </a:r>
            <a:r>
              <a:rPr lang="en-US">
                <a:latin typeface="Consolas" panose="020B0609020204030204" pitchFamily="49" charset="0"/>
              </a:rPr>
              <a:t>, 1);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[](int i) { </a:t>
            </a:r>
            <a:r>
              <a:rPr lang="ru-RU" smtClean="0">
                <a:latin typeface="Consolas" panose="020B0609020204030204" pitchFamily="49" charset="0"/>
              </a:rPr>
              <a:t>печатаем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[](double d)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печатаем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fordbl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};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</a:t>
            </a:r>
            <a:r>
              <a:rPr lang="en-US" smtClean="0">
                <a:latin typeface="Consolas" panose="020B0609020204030204" pitchFamily="49" charset="0"/>
              </a:rPr>
              <a:t>make_overload( [](</a:t>
            </a:r>
            <a:r>
              <a:rPr lang="en-US">
                <a:latin typeface="Consolas" panose="020B0609020204030204" pitchFamily="49" charset="0"/>
              </a:rPr>
              <a:t>int i)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печатаем 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  [](</a:t>
            </a:r>
            <a:r>
              <a:rPr lang="en-US">
                <a:latin typeface="Consolas" panose="020B0609020204030204" pitchFamily="49" charset="0"/>
              </a:rPr>
              <a:t>double 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печатаем "</a:t>
            </a:r>
            <a:r>
              <a:rPr lang="en-US" smtClean="0">
                <a:latin typeface="Consolas" panose="020B0609020204030204" pitchFamily="49" charset="0"/>
              </a:rPr>
              <a:t>fordbl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f(3.0);</a:t>
            </a:r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не работает.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ru-RU" smtClean="0"/>
              <a:t> каждого предка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Второй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overload&lt;F...&gt;::operator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хорошая попытка, но нет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overload(F...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{  return overload&lt;F...&gt;(f...);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тоже не работает. В языке нет таких </a:t>
            </a:r>
            <a:r>
              <a:rPr lang="en-US" smtClean="0"/>
              <a:t>using-</a:t>
            </a:r>
            <a:r>
              <a:rPr lang="ru-RU" smtClean="0"/>
              <a:t>объявлений.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overload&lt;Fs...&gt;::operator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f, Fs&amp;&amp;... fs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: F(move(f)), </a:t>
            </a:r>
            <a:r>
              <a:rPr lang="en-US">
                <a:latin typeface="Consolas" panose="020B0609020204030204" pitchFamily="49" charset="0"/>
              </a:rPr>
              <a:t>overload&lt;Fs</a:t>
            </a:r>
            <a:r>
              <a:rPr lang="en-US" smtClean="0">
                <a:latin typeface="Consolas" panose="020B0609020204030204" pitchFamily="49" charset="0"/>
              </a:rPr>
              <a:t>...&gt;(move(fs)...) 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overload&lt;F&gt;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 замечание к хвосту "рекурсии"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Интересно, что "рекурсия" раскрытий завершается специализацией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overload&lt;F&gt;</a:t>
            </a:r>
            <a:r>
              <a:rPr lang="en-US">
                <a:latin typeface="Consolas" panose="020B0609020204030204" pitchFamily="49" charset="0"/>
              </a:rPr>
              <a:t>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F::operator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"анти-</a:t>
            </a:r>
            <a:r>
              <a:rPr lang="en-US" smtClean="0"/>
              <a:t>CRTP</a:t>
            </a:r>
            <a:r>
              <a:rPr lang="ru-RU" smtClean="0"/>
              <a:t>" требуется, поскольку в </a:t>
            </a:r>
            <a:r>
              <a:rPr lang="en-US" smtClean="0"/>
              <a:t>C++ </a:t>
            </a:r>
            <a:r>
              <a:rPr lang="ru-RU" smtClean="0"/>
              <a:t>нет перегрузки классов</a:t>
            </a:r>
            <a:r>
              <a:rPr lang="en-US" smtClean="0"/>
              <a:t>. </a:t>
            </a:r>
            <a:r>
              <a:rPr lang="ru-RU" smtClean="0"/>
              <a:t>Класс с двумя шаблонными параметрами (</a:t>
            </a:r>
            <a:r>
              <a:rPr lang="en-US" smtClean="0"/>
              <a:t>F, Fs</a:t>
            </a:r>
            <a:r>
              <a:rPr lang="ru-RU" smtClean="0"/>
              <a:t>) не может быть "переобъявлен" с одним</a:t>
            </a:r>
            <a:r>
              <a:rPr lang="en-US" smtClean="0"/>
              <a:t> (F)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Главным недостатком 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против шаблонных функций является невозможность явно указать параметры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template &lt;typename T&gt; T idf (T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idf &lt;double&gt; (1); // result == 1.0</a:t>
            </a:r>
          </a:p>
          <a:p>
            <a:pPr marL="45720" indent="0">
              <a:buNone/>
            </a:pPr>
            <a:r>
              <a:rPr lang="ru-RU" smtClean="0">
                <a:sym typeface="Symbol" panose="05050102010706020507" pitchFamily="18" charset="2"/>
              </a:rPr>
              <a:t>В случае </a:t>
            </a:r>
            <a:r>
              <a:rPr lang="ru-RU"/>
              <a:t>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всегда работает вывод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idl = [] (auto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idl (1); // result == 1</a:t>
            </a:r>
          </a:p>
          <a:p>
            <a:r>
              <a:rPr lang="ru-RU" smtClean="0">
                <a:sym typeface="Symbol" panose="05050102010706020507" pitchFamily="18" charset="2"/>
              </a:rPr>
              <a:t>Есть ли другие недостатки?</a:t>
            </a:r>
            <a:endParaRPr lang="en-US">
              <a:sym typeface="Symbol" panose="05050102010706020507" pitchFamily="18" charset="2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1500" smtClean="0">
                <a:latin typeface="Consolas" panose="020B0609020204030204" pitchFamily="49" charset="0"/>
              </a:rPr>
              <a:t>([](){})();</a:t>
            </a:r>
          </a:p>
          <a:p>
            <a:pPr marL="45720" indent="0">
              <a:buNone/>
            </a:pPr>
            <a:endParaRPr lang="en-US" sz="3600" smtClean="0"/>
          </a:p>
          <a:p>
            <a:pPr marL="45720" indent="0" algn="r">
              <a:buNone/>
            </a:pPr>
            <a:r>
              <a:rPr lang="en-US" sz="3600" smtClean="0"/>
              <a:t>is </a:t>
            </a:r>
            <a:r>
              <a:rPr lang="en-US" sz="3600"/>
              <a:t>now legal C</a:t>
            </a:r>
            <a:r>
              <a:rPr lang="en-US" sz="3600" smtClean="0"/>
              <a:t>++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0683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Представление </a:t>
            </a:r>
            <a:r>
              <a:rPr lang="ru-RU">
                <a:sym typeface="Symbol" panose="05050102010706020507" pitchFamily="18" charset="2"/>
              </a:rPr>
              <a:t>-выражения </a:t>
            </a:r>
            <a:r>
              <a:rPr lang="ru-RU" smtClean="0">
                <a:sym typeface="Symbol" panose="05050102010706020507" pitchFamily="18" charset="2"/>
              </a:rPr>
              <a:t>как класса даёт перспективу на что-то большее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$0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может быть нечто большее здесь?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return_type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аргументы 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тело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28086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Обобщенное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</a:t>
            </a:r>
            <a:r>
              <a:rPr lang="ru-RU" smtClean="0"/>
              <a:t>, возвращающее свой аргумент: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(Identity(42) == 42);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 smtClean="0"/>
              <a:t>класс-функтор, "запоминающий"</a:t>
            </a:r>
            <a:r>
              <a:rPr lang="en-US" smtClean="0"/>
              <a:t> </a:t>
            </a:r>
            <a:r>
              <a:rPr lang="ru-RU" smtClean="0"/>
              <a:t>аргумент</a:t>
            </a:r>
            <a:r>
              <a:rPr lang="en-US" smtClean="0"/>
              <a:t> </a:t>
            </a:r>
            <a:r>
              <a:rPr lang="ru-RU" smtClean="0"/>
              <a:t>выражения и далее возвращающий всегда его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IdentityF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struct Closure 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decltype(x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 operator()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Closure {x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IdentityF(42);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(t() == 42);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свой </a:t>
            </a:r>
            <a:r>
              <a:rPr lang="ru-RU" smtClean="0"/>
              <a:t>аргумент: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en-US" smtClean="0"/>
              <a:t>"</a:t>
            </a:r>
            <a:r>
              <a:rPr lang="ru-RU" smtClean="0"/>
              <a:t>запоминающее</a:t>
            </a:r>
            <a:r>
              <a:rPr lang="en-US" smtClean="0"/>
              <a:t>"</a:t>
            </a:r>
            <a:r>
              <a:rPr lang="ru-RU" smtClean="0"/>
              <a:t> её аргумент и всегда возвращающее его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Unit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return 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struct Closure.$0 { .....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ru-RU" smtClean="0"/>
              <a:t>это спецификатор захвата всего контекста по значению.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15);</a:t>
            </a:r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/>
              <a:t>Реализация: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template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Function, typename... Arguments&gt;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curry(Function function,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Arguments... args</a:t>
            </a:r>
            <a:r>
              <a:rPr lang="en-US" sz="2000">
                <a:latin typeface="Consolas" panose="020B0609020204030204" pitchFamily="49" charset="0"/>
              </a:rPr>
              <a:t>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z="2000">
                <a:latin typeface="Consolas" panose="020B0609020204030204" pitchFamily="49" charset="0"/>
              </a:rPr>
              <a:t>(auto... rest)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function(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args..., </a:t>
            </a:r>
            <a:r>
              <a:rPr lang="en-US" sz="2000">
                <a:latin typeface="Consolas" panose="020B0609020204030204" pitchFamily="49" charset="0"/>
              </a:rPr>
              <a:t>rest...);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Частичная подстановка аргументов</a:t>
            </a:r>
            <a:r>
              <a:rPr lang="en-US" sz="2000" smtClean="0"/>
              <a:t> </a:t>
            </a:r>
            <a:r>
              <a:rPr lang="ru-RU" sz="2000" smtClean="0"/>
              <a:t>здесь работает слева направо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 = [](auto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latin typeface="Consolas" panose="020B0609020204030204" pitchFamily="49" charset="0"/>
              </a:rPr>
              <a:t>auto y, auto z) </a:t>
            </a:r>
            <a:r>
              <a:rPr lang="en-US" sz="2000">
                <a:latin typeface="Consolas" panose="020B0609020204030204" pitchFamily="49" charset="0"/>
              </a:rPr>
              <a:t>{ return </a:t>
            </a:r>
            <a:r>
              <a:rPr lang="en-US" sz="2000" smtClean="0">
                <a:latin typeface="Consolas" panose="020B0609020204030204" pitchFamily="49" charset="0"/>
              </a:rPr>
              <a:t>x * (y + z);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fam3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curry(fam, 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); // 3 * (y + z)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fa2m3 </a:t>
            </a:r>
            <a:r>
              <a:rPr lang="en-US" sz="2000">
                <a:latin typeface="Consolas" panose="020B0609020204030204" pitchFamily="49" charset="0"/>
              </a:rPr>
              <a:t>= curry(fam, </a:t>
            </a:r>
            <a:r>
              <a:rPr lang="en-US" sz="2000" smtClean="0">
                <a:latin typeface="Consolas" panose="020B0609020204030204" pitchFamily="49" charset="0"/>
              </a:rPr>
              <a:t>3, 2);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</a:rPr>
              <a:t>3 * (2 </a:t>
            </a:r>
            <a:r>
              <a:rPr lang="en-US" sz="2000">
                <a:latin typeface="Consolas" panose="020B0609020204030204" pitchFamily="49" charset="0"/>
              </a:rPr>
              <a:t>+ </a:t>
            </a:r>
            <a:r>
              <a:rPr lang="en-US" sz="2000" smtClean="0">
                <a:latin typeface="Consolas" panose="020B0609020204030204" pitchFamily="49" charset="0"/>
              </a:rPr>
              <a:t>z)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4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Главное правило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Захватывается только </a:t>
            </a:r>
            <a:r>
              <a:rPr lang="ru-RU" sz="2400" smtClean="0">
                <a:solidFill>
                  <a:srgbClr val="0000FF"/>
                </a:solidFill>
              </a:rPr>
              <a:t>локальный нестатический контекст</a:t>
            </a:r>
            <a:r>
              <a:rPr lang="ru-RU" sz="2400" smtClean="0"/>
              <a:t>, видимый в точке захвата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b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3;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(b == 4)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y = 5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auto lam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+ a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 + g;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здесь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x, y, b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уже не изменят результат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зато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--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изменят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&lt;&lt; lam()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814841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 b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&amp;b</a:t>
            </a:r>
            <a:r>
              <a:rPr lang="en-US">
                <a:latin typeface="Consolas" panose="020B0609020204030204" pitchFamily="49" charset="0"/>
              </a:rPr>
              <a:t>](int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latin typeface="Consolas" panose="020B0609020204030204" pitchFamily="49" charset="0"/>
              </a:rPr>
              <a:t>*x;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 (по ссылке)</a:t>
            </a:r>
          </a:p>
          <a:p>
            <a:r>
              <a:rPr lang="ru-RU" smtClean="0"/>
              <a:t>Захват по изменяемому значению</a:t>
            </a:r>
            <a:r>
              <a:rPr lang="en-US" smtClean="0"/>
              <a:t> (</a:t>
            </a:r>
            <a:r>
              <a:rPr lang="ru-RU" smtClean="0"/>
              <a:t>по изменяемой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](int 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+= 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92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</a:t>
            </a:r>
            <a:r>
              <a:rPr lang="ru-RU"/>
              <a:t>(по ссылке</a:t>
            </a:r>
            <a:r>
              <a:rPr lang="ru-RU" smtClean="0"/>
              <a:t>)</a:t>
            </a:r>
          </a:p>
          <a:p>
            <a:r>
              <a:rPr lang="ru-RU"/>
              <a:t>Захват по изменяемому </a:t>
            </a:r>
            <a:r>
              <a:rPr lang="ru-RU" smtClean="0"/>
              <a:t>значению</a:t>
            </a:r>
            <a:r>
              <a:rPr lang="en-US" smtClean="0"/>
              <a:t> (</a:t>
            </a:r>
            <a:r>
              <a:rPr lang="ru-RU"/>
              <a:t>по изменяемой ссылке)</a:t>
            </a:r>
          </a:p>
          <a:p>
            <a:r>
              <a:rPr lang="ru-RU" smtClean="0"/>
              <a:t>Захват всего контекста по значению (всего контекста по ссылке)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faval = [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fmaval = [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*; 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80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freval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 = a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x; };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>
                <a:latin typeface="Consolas" panose="020B0609020204030204" pitchFamily="49" charset="0"/>
              </a:rPr>
              <a:t>](int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>
                <a:latin typeface="Consolas" panose="020B0609020204030204" pitchFamily="49" charset="0"/>
              </a:rPr>
              <a:t>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0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r>
              <a:rPr lang="ru-RU" smtClean="0"/>
              <a:t>Смешанный захват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fmixcap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=, 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 smtClean="0">
                <a:latin typeface="Consolas" panose="020B0609020204030204" pitchFamily="49" charset="0"/>
              </a:rPr>
              <a:t>](int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x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3646326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 smtClean="0">
                <a:latin typeface="Consolas" panose="020B0609020204030204" pitchFamily="49" charset="0"/>
              </a:rPr>
              <a:t>x_;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>
                <a:latin typeface="Consolas" panose="020B0609020204030204" pitchFamily="49" charset="0"/>
              </a:rPr>
              <a:t>func </a:t>
            </a:r>
            <a:r>
              <a:rPr lang="en-US" smtClean="0">
                <a:latin typeface="Consolas" panose="020B0609020204030204" pitchFamily="49" charset="0"/>
              </a:rPr>
              <a:t>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</a:t>
            </a:r>
            <a:r>
              <a:rPr lang="en-US" smtClean="0">
                <a:latin typeface="Consolas" panose="020B0609020204030204" pitchFamily="49" charset="0"/>
              </a:rPr>
              <a:t>] () mutable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 3;</a:t>
            </a:r>
            <a:r>
              <a:rPr lang="en-US">
                <a:latin typeface="Consolas" panose="020B0609020204030204" pitchFamily="49" charset="0"/>
              </a:rPr>
              <a:t> } </a:t>
            </a:r>
            <a:r>
              <a:rPr lang="en-US" smtClean="0">
                <a:latin typeface="Consolas" panose="020B0609020204030204" pitchFamily="49" charset="0"/>
              </a:rPr>
              <a:t>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&amp;x_</a:t>
            </a:r>
            <a:r>
              <a:rPr lang="en-US" smtClean="0">
                <a:latin typeface="Consolas" panose="020B0609020204030204" pitchFamily="49" charset="0"/>
              </a:rPr>
              <a:t>] () mutable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+= 3; </a:t>
            </a:r>
            <a:r>
              <a:rPr lang="en-US" smtClean="0">
                <a:latin typeface="Consolas" panose="020B0609020204030204" pitchFamily="49" charset="0"/>
              </a:rPr>
              <a:t>} 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 () </a:t>
            </a:r>
            <a:r>
              <a:rPr lang="en-US">
                <a:latin typeface="Consolas" panose="020B0609020204030204" pitchFamily="49" charset="0"/>
              </a:rPr>
              <a:t>mutable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 smtClean="0">
                <a:latin typeface="Consolas" panose="020B0609020204030204" pitchFamily="49" charset="0"/>
              </a:rPr>
              <a:t> } ();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mtClean="0">
                <a:latin typeface="Consolas" panose="020B0609020204030204" pitchFamily="49" charset="0"/>
              </a:rPr>
              <a:t>Это работает, поскольку полный захват захватывает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[&amp;captured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Вопросы: </a:t>
            </a:r>
          </a:p>
          <a:p>
            <a:r>
              <a:rPr lang="ru-RU" smtClean="0"/>
              <a:t>Всё ли скомпилируется?</a:t>
            </a:r>
          </a:p>
          <a:p>
            <a:r>
              <a:rPr lang="ru-RU" smtClean="0"/>
              <a:t>Чему будет равен </a:t>
            </a:r>
            <a:r>
              <a:rPr lang="en-US" smtClean="0"/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Функтор в отдельной функции раздражает, тем более, что он настолько прост.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задать предикат прямо тут</a:t>
            </a:r>
            <a:r>
              <a:rPr lang="en-US" smtClean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Ответы: </a:t>
            </a:r>
          </a:p>
          <a:p>
            <a:r>
              <a:rPr lang="ru-RU" smtClean="0"/>
              <a:t>Нет, так делать нельзя</a:t>
            </a:r>
          </a:p>
          <a:p>
            <a:r>
              <a:rPr lang="ru-RU" smtClean="0"/>
              <a:t>Попытка изменить адрес локальной переменной могла бы привести к непредсказуемым результатам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425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1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7708" y="2057401"/>
            <a:ext cx="1837038" cy="935182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568910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762874 w 1837038"/>
              <a:gd name="connsiteY4" fmla="*/ 935181 h 935182"/>
              <a:gd name="connsiteX5" fmla="*/ 0 w 1837038"/>
              <a:gd name="connsiteY5" fmla="*/ 932935 h 935182"/>
              <a:gd name="connsiteX6" fmla="*/ 0 w 1837038"/>
              <a:gd name="connsiteY6" fmla="*/ 0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5182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400182" y="935182"/>
                </a:lnTo>
                <a:lnTo>
                  <a:pt x="762874" y="935181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7428" y="2057399"/>
            <a:ext cx="1837038" cy="932935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476095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21881 w 1837038"/>
              <a:gd name="connsiteY4" fmla="*/ 916710 h 932935"/>
              <a:gd name="connsiteX5" fmla="*/ 0 w 1837038"/>
              <a:gd name="connsiteY5" fmla="*/ 932935 h 932935"/>
              <a:gd name="connsiteX6" fmla="*/ 0 w 1837038"/>
              <a:gd name="connsiteY6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49590 w 1837038"/>
              <a:gd name="connsiteY4" fmla="*/ 925947 h 932935"/>
              <a:gd name="connsiteX5" fmla="*/ 0 w 1837038"/>
              <a:gd name="connsiteY5" fmla="*/ 932935 h 932935"/>
              <a:gd name="connsiteX6" fmla="*/ 0 w 1837038"/>
              <a:gd name="connsiteY6" fmla="*/ 0 h 93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2935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113404" y="925945"/>
                </a:lnTo>
                <a:lnTo>
                  <a:pt x="449590" y="925947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7849" y="2523867"/>
            <a:ext cx="149675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29537" y="2523867"/>
            <a:ext cx="157133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13875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</a:p>
          <a:p>
            <a:pPr algn="ctr"/>
            <a:r>
              <a:rPr lang="en-US" smtClean="0"/>
              <a:t>1</a:t>
            </a:r>
          </a:p>
          <a:p>
            <a:pPr algn="ctr"/>
            <a:r>
              <a:rPr lang="en-US" smtClean="0"/>
              <a:t>2</a:t>
            </a:r>
          </a:p>
          <a:p>
            <a:pPr algn="ctr"/>
            <a:r>
              <a:rPr lang="en-US" smtClean="0"/>
              <a:t>4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21681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</a:p>
          <a:p>
            <a:pPr algn="ctr"/>
            <a:r>
              <a:rPr lang="en-US" smtClean="0"/>
              <a:t>20</a:t>
            </a:r>
          </a:p>
          <a:p>
            <a:pPr algn="ctr"/>
            <a:r>
              <a:rPr lang="en-US" smtClean="0"/>
              <a:t>50</a:t>
            </a:r>
          </a:p>
          <a:p>
            <a:pPr algn="ctr"/>
            <a:r>
              <a:rPr lang="en-US" smtClean="0"/>
              <a:t>70</a:t>
            </a:r>
          </a:p>
          <a:p>
            <a:pPr algn="ctr"/>
            <a:r>
              <a:rPr lang="en-US" smtClean="0"/>
              <a:t>100</a:t>
            </a:r>
            <a:endParaRPr lang="en-US"/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H="1" flipV="1">
            <a:off x="8580582" y="2992582"/>
            <a:ext cx="1188323" cy="65161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5" idx="4"/>
          </p:cNvCxnSpPr>
          <p:nvPr/>
        </p:nvCxnSpPr>
        <p:spPr>
          <a:xfrm flipV="1">
            <a:off x="9768905" y="2983346"/>
            <a:ext cx="548113" cy="660846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747978" y="2990334"/>
            <a:ext cx="267893" cy="653858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3"/>
          </p:cNvCxnSpPr>
          <p:nvPr/>
        </p:nvCxnSpPr>
        <p:spPr>
          <a:xfrm flipH="1" flipV="1">
            <a:off x="9217890" y="2992583"/>
            <a:ext cx="1558821" cy="65160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8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190928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T apply (T (*f)())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en-US">
                <a:latin typeface="Consolas" panose="020B0609020204030204" pitchFamily="49" charset="0"/>
              </a:rPr>
              <a:t>[] { return 2;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apply (fptr_t f)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latin typeface="Consolas" panose="020B0609020204030204" pitchFamily="49" charset="0"/>
              </a:rPr>
              <a:t>[] </a:t>
            </a:r>
            <a:r>
              <a:rPr lang="en-US">
                <a:latin typeface="Consolas" panose="020B0609020204030204" pitchFamily="49" charset="0"/>
              </a:rPr>
              <a:t>{ return 2;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0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655744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 ()&gt; 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/>
              <a:t>std::function&lt;</a:t>
            </a:r>
            <a:r>
              <a:rPr lang="ru-RU" smtClean="0"/>
              <a:t> сигнатура </a:t>
            </a:r>
            <a:r>
              <a:rPr lang="en-US" smtClean="0"/>
              <a:t>&gt; </a:t>
            </a:r>
            <a:r>
              <a:rPr lang="ru-RU" smtClean="0"/>
              <a:t>это единый тип для всех замыканий с данной сигнатурой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лямбд: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 </a:t>
            </a:r>
            <a:r>
              <a:rPr lang="en-US">
                <a:latin typeface="Consolas" panose="020B0609020204030204" pitchFamily="49" charset="0"/>
              </a:rPr>
              <a:t>(int)&gt; factorial = [&amp;] (int i)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(i == 1) ? 1 : i * factorial(i - 1);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 №1: почему тут не сработает </a:t>
            </a:r>
            <a:r>
              <a:rPr lang="en-US" smtClean="0"/>
              <a:t>auto?</a:t>
            </a:r>
          </a:p>
          <a:p>
            <a:pPr marL="45720" indent="0">
              <a:buNone/>
            </a:pPr>
            <a:r>
              <a:rPr lang="ru-RU" smtClean="0"/>
              <a:t>Вопрос №2</a:t>
            </a:r>
            <a:r>
              <a:rPr lang="en-US" smtClean="0"/>
              <a:t>: </a:t>
            </a:r>
            <a:r>
              <a:rPr lang="ru-RU"/>
              <a:t>зачем тут захват  </a:t>
            </a:r>
            <a:r>
              <a:rPr lang="en-US" smtClean="0">
                <a:latin typeface="Consolas" panose="020B0609020204030204" pitchFamily="49" charset="0"/>
              </a:rPr>
              <a:t>[&amp;]</a:t>
            </a:r>
            <a:r>
              <a:rPr lang="ru-RU" smtClean="0"/>
              <a:t> контекста?</a:t>
            </a:r>
          </a:p>
          <a:p>
            <a:pPr marL="45720" indent="0">
              <a:buNone/>
            </a:pPr>
            <a:r>
              <a:rPr lang="ru-RU"/>
              <a:t>Вопрос </a:t>
            </a:r>
            <a:r>
              <a:rPr lang="ru-RU" smtClean="0"/>
              <a:t>№3</a:t>
            </a:r>
            <a:r>
              <a:rPr lang="en-US" smtClean="0"/>
              <a:t>: </a:t>
            </a:r>
            <a:r>
              <a:rPr lang="ru-RU" smtClean="0"/>
              <a:t>что будет если сделать захват по значению?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std::function </a:t>
            </a:r>
            <a:r>
              <a:rPr lang="ru-RU" smtClean="0"/>
              <a:t>сильно унифицирует типы замыканий</a:t>
            </a:r>
            <a:endParaRPr lang="en-US" smtClean="0"/>
          </a:p>
          <a:p>
            <a:r>
              <a:rPr lang="ru-RU" smtClean="0"/>
              <a:t>Информация о реальном типе возвращается через </a:t>
            </a:r>
            <a:r>
              <a:rPr lang="en-US" smtClean="0"/>
              <a:t>target_type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fn1(f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fn2 </a:t>
            </a:r>
            <a:r>
              <a:rPr lang="en-US">
                <a:latin typeface="Consolas" panose="020B0609020204030204" pitchFamily="49" charset="0"/>
              </a:rPr>
              <a:t>([](int a) {return -a</a:t>
            </a:r>
            <a:r>
              <a:rPr lang="en-US" smtClean="0">
                <a:latin typeface="Consolas" panose="020B0609020204030204" pitchFamily="49" charset="0"/>
              </a:rPr>
              <a:t>;}),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fn3 </a:t>
            </a:r>
            <a:r>
              <a:rPr lang="en-US">
                <a:latin typeface="Consolas" panose="020B0609020204030204" pitchFamily="49" charset="0"/>
              </a:rPr>
              <a:t>([x](int a) {return x-a</a:t>
            </a:r>
            <a:r>
              <a:rPr lang="en-US" smtClean="0">
                <a:latin typeface="Consolas" panose="020B0609020204030204" pitchFamily="49" charset="0"/>
              </a:rPr>
              <a:t>;});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fn1.target_type().name()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fn2.target_type().name()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fn3.target_type().name()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closure = [x](int a) {return x-a</a:t>
            </a:r>
            <a:r>
              <a:rPr lang="en-US" smtClean="0">
                <a:latin typeface="Consolas" panose="020B0609020204030204" pitchFamily="49" charset="0"/>
              </a:rPr>
              <a:t>;};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/*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??? */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callback;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pollres </a:t>
            </a:r>
            <a:r>
              <a:rPr lang="en-US" sz="2000">
                <a:latin typeface="Consolas" panose="020B0609020204030204" pitchFamily="49" charset="0"/>
              </a:rPr>
              <a:t>poll ();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static </a:t>
            </a:r>
            <a:r>
              <a:rPr lang="en-US" sz="2000">
                <a:latin typeface="Consolas" panose="020B0609020204030204" pitchFamily="49" charset="0"/>
              </a:rPr>
              <a:t>ViewPort </a:t>
            </a:r>
            <a:r>
              <a:rPr lang="en-US" sz="2000" smtClean="0">
                <a:latin typeface="Consolas" panose="020B0609020204030204" pitchFamily="49" charset="0"/>
              </a:rPr>
              <a:t>*QueryViewPort </a:t>
            </a:r>
            <a:r>
              <a:rPr lang="en-US" sz="2000">
                <a:latin typeface="Consolas" panose="020B0609020204030204" pitchFamily="49" charset="0"/>
              </a:rPr>
              <a:t>(int w, int h,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/* ??? */ </a:t>
            </a:r>
            <a:r>
              <a:rPr lang="en-US" sz="2000">
                <a:latin typeface="Consolas" panose="020B0609020204030204" pitchFamily="49" charset="0"/>
              </a:rPr>
              <a:t>c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latin typeface="Consolas" panose="020B0609020204030204" pitchFamily="49" charset="0"/>
              </a:rPr>
              <a:t>draw_function);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(v-&gt;poll () == pollres::PROCEED</a:t>
            </a:r>
            <a:r>
              <a:rPr lang="en-US" sz="2000" smtClean="0">
                <a:latin typeface="Consolas" panose="020B0609020204030204" pitchFamily="49" charset="0"/>
              </a:rPr>
              <a:t>) // </a:t>
            </a:r>
            <a:r>
              <a:rPr lang="ru-RU" sz="2000" smtClean="0">
                <a:latin typeface="Consolas" panose="020B0609020204030204" pitchFamily="49" charset="0"/>
              </a:rPr>
              <a:t>тут что-то происходит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function&lt;void(ISurface*)&gt;</a:t>
            </a:r>
            <a:r>
              <a:rPr lang="en-US" sz="2000" smtClean="0">
                <a:latin typeface="Consolas" panose="020B0609020204030204" pitchFamily="49" charset="0"/>
              </a:rPr>
              <a:t> callback;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auto draw_function =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[&amp;parm1, &amp;parm2]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(ISurface *s) 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draw_real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(s,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parm1, parm2); 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ru-RU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draw_function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7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function&lt;void()&gt;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Monitor 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k = [&amp;mref = m] { cout &lt;&lt; "may use m here" &lt;&lt; endl;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k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Boom!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NC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()    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 </a:t>
            </a:r>
            <a:r>
              <a:rPr lang="en-US" sz="2000">
                <a:latin typeface="Consolas" panose="020B0609020204030204" pitchFamily="49" charset="0"/>
              </a:rPr>
              <a:t>const&amp;)           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&amp; operator=(NC const&amp;)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</a:t>
            </a:r>
            <a:r>
              <a:rPr lang="en-US" sz="2000">
                <a:latin typeface="Consolas" panose="020B0609020204030204" pitchFamily="49" charset="0"/>
              </a:rPr>
              <a:t>&amp;&amp;)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#</a:t>
            </a:r>
            <a:r>
              <a:rPr lang="en-US" sz="2000">
                <a:latin typeface="Consolas" panose="020B0609020204030204" pitchFamily="49" charset="0"/>
              </a:rPr>
              <a:t>define nocopy nocopy_value_ = NC</a:t>
            </a:r>
            <a:r>
              <a:rPr lang="en-US" sz="2000" smtClean="0">
                <a:latin typeface="Consolas" panose="020B0609020204030204" pitchFamily="49" charset="0"/>
              </a:rPr>
              <a:t>()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function&lt;void()&gt; 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Monitor 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 k = [nocopy, &amp;mref = m]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"may use </a:t>
            </a:r>
            <a:r>
              <a:rPr lang="en-US" sz="2000" smtClean="0">
                <a:latin typeface="Consolas" panose="020B0609020204030204" pitchFamily="49" charset="0"/>
              </a:rPr>
              <a:t>m here" </a:t>
            </a:r>
            <a:r>
              <a:rPr lang="en-US" sz="2000">
                <a:latin typeface="Consolas" panose="020B0609020204030204" pitchFamily="49" charset="0"/>
              </a:rPr>
              <a:t>&lt;&lt; 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f = k; // compilation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точки зрения возможного провисания ссылок, "захват всего" кажется уже не такой хорошей идеей.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(int,int,int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//Equivalent to f (1,2,3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std::placeholders::_1;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function&lt;void(int)&gt; </a:t>
            </a:r>
            <a:r>
              <a:rPr lang="en-US">
                <a:latin typeface="Consolas" panose="020B0609020204030204" pitchFamily="49" charset="0"/>
              </a:rPr>
              <a:t>f_call = bind (f, 1, </a:t>
            </a:r>
            <a:r>
              <a:rPr lang="en-US" smtClean="0">
                <a:latin typeface="Consolas" panose="020B0609020204030204" pitchFamily="49" charset="0"/>
              </a:rPr>
              <a:t>_1,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(2); // f (1, 2, 3)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 // for _1, _2, </a:t>
            </a:r>
            <a:r>
              <a:rPr lang="en-US" smtClean="0">
                <a:latin typeface="Consolas" panose="020B0609020204030204" pitchFamily="49" charset="0"/>
              </a:rPr>
              <a:t>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7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10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 // for _1, _2, </a:t>
            </a:r>
            <a:r>
              <a:rPr lang="en-US" smtClean="0">
                <a:latin typeface="Consolas" panose="020B0609020204030204" pitchFamily="49" charset="0"/>
              </a:rPr>
              <a:t>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7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10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2, 1, 42, 10, 7</a:t>
            </a:r>
          </a:p>
        </p:txBody>
      </p:sp>
    </p:spTree>
    <p:extLst>
      <p:ext uri="{BB962C8B-B14F-4D97-AF65-F5344CB8AC3E}">
        <p14:creationId xmlns:p14="http://schemas.microsoft.com/office/powerpoint/2010/main" val="708707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default_random_engine 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</a:t>
            </a:r>
            <a:r>
              <a:rPr lang="en-US">
                <a:latin typeface="Consolas" panose="020B0609020204030204" pitchFamily="49" charset="0"/>
              </a:rPr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onsolas" panose="020B0609020204030204" pitchFamily="49" charset="0"/>
              </a:rPr>
              <a:t>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 (также начинает определение лямбды)</a:t>
            </a:r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default_random_engine 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function&lt;int()&gt; </a:t>
            </a:r>
            <a:r>
              <a:rPr lang="en-US" smtClean="0">
                <a:latin typeface="Consolas" panose="020B0609020204030204" pitchFamily="49" charset="0"/>
              </a:rPr>
              <a:t>rnd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[=]() { return d(e);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48657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Последовательность исполнения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y = buz</a:t>
            </a:r>
            <a:r>
              <a:rPr lang="ru-RU" sz="3200" smtClean="0"/>
              <a:t> (</a:t>
            </a:r>
            <a:r>
              <a:rPr lang="en-US" sz="3200" smtClean="0"/>
              <a:t>foo (), bar ())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pl-PL" sz="3200" smtClean="0"/>
              <a:t>x </a:t>
            </a:r>
            <a:r>
              <a:rPr lang="pl-PL" sz="3200"/>
              <a:t>= foo </a:t>
            </a:r>
            <a:r>
              <a:rPr lang="pl-PL" sz="3200" smtClean="0"/>
              <a:t>();</a:t>
            </a:r>
            <a:r>
              <a:rPr lang="en-US" sz="3200" smtClean="0"/>
              <a:t> </a:t>
            </a:r>
            <a:r>
              <a:rPr lang="pl-PL" sz="3200" smtClean="0"/>
              <a:t>z </a:t>
            </a:r>
            <a:r>
              <a:rPr lang="pl-PL" sz="3200"/>
              <a:t>= bar </a:t>
            </a:r>
            <a:r>
              <a:rPr lang="pl-PL" sz="3200" smtClean="0"/>
              <a:t>();</a:t>
            </a:r>
            <a:r>
              <a:rPr lang="en-US" sz="3200" smtClean="0"/>
              <a:t> </a:t>
            </a:r>
            <a:r>
              <a:rPr lang="pl-PL" sz="3200" smtClean="0"/>
              <a:t>y </a:t>
            </a:r>
            <a:r>
              <a:rPr lang="pl-PL" sz="3200"/>
              <a:t>= </a:t>
            </a:r>
            <a:r>
              <a:rPr lang="pl-PL" sz="3200" smtClean="0"/>
              <a:t>buz </a:t>
            </a:r>
            <a:r>
              <a:rPr lang="pl-PL" sz="3200"/>
              <a:t>(x, z</a:t>
            </a:r>
            <a:r>
              <a:rPr lang="pl-PL" sz="3200" smtClean="0"/>
              <a:t>);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0000FF"/>
                </a:solidFill>
              </a:rPr>
              <a:t>// State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x </a:t>
            </a:r>
            <a:r>
              <a:rPr lang="en-US" sz="3200"/>
              <a:t>= </a:t>
            </a:r>
            <a:r>
              <a:rPr lang="en-US" sz="3200" smtClean="0"/>
              <a:t>foo () &amp;&amp; z </a:t>
            </a:r>
            <a:r>
              <a:rPr lang="en-US" sz="3200"/>
              <a:t>= </a:t>
            </a:r>
            <a:r>
              <a:rPr lang="en-US" sz="3200" smtClean="0"/>
              <a:t>bar () &amp;&amp; y </a:t>
            </a:r>
            <a:r>
              <a:rPr lang="en-US" sz="3200"/>
              <a:t>= </a:t>
            </a:r>
            <a:r>
              <a:rPr lang="en-US" sz="3200" smtClean="0"/>
              <a:t>buz (x, z); </a:t>
            </a:r>
            <a:r>
              <a:rPr lang="en-US" sz="3200" smtClean="0">
                <a:solidFill>
                  <a:srgbClr val="0000FF"/>
                </a:solidFill>
              </a:rPr>
              <a:t>// Maybe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x = foo () </a:t>
            </a:r>
            <a:r>
              <a:rPr lang="en-US" sz="3200" smtClean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3200" smtClean="0">
                <a:solidFill>
                  <a:srgbClr val="0000FF"/>
                </a:solidFill>
              </a:rPr>
              <a:t> </a:t>
            </a:r>
            <a:r>
              <a:rPr lang="en-US" sz="3200"/>
              <a:t>z = bar </a:t>
            </a:r>
            <a:r>
              <a:rPr lang="en-US" sz="3200" smtClean="0"/>
              <a:t>()</a:t>
            </a:r>
            <a:r>
              <a:rPr lang="en-US" sz="3200">
                <a:sym typeface="Symbol" panose="05050102010706020507" pitchFamily="18" charset="2"/>
              </a:rPr>
              <a:t> </a:t>
            </a:r>
            <a:r>
              <a:rPr lang="en-US" sz="3200" smtClean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3200"/>
              <a:t>y = buz (x, z</a:t>
            </a:r>
            <a:r>
              <a:rPr lang="en-US" sz="3200" smtClean="0"/>
              <a:t>); </a:t>
            </a:r>
            <a:r>
              <a:rPr lang="en-US" sz="3200" smtClean="0">
                <a:solidFill>
                  <a:srgbClr val="0000FF"/>
                </a:solidFill>
              </a:rPr>
              <a:t>// General monad</a:t>
            </a:r>
            <a:endParaRPr lang="en-US" sz="3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99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Монады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Монада вообще требует трёх функций:</a:t>
            </a:r>
          </a:p>
          <a:p>
            <a:r>
              <a:rPr lang="ru-RU"/>
              <a:t>(&gt;&gt;=) :: m a -&gt; (a -&gt; m b) -&gt; m </a:t>
            </a:r>
            <a:r>
              <a:rPr lang="ru-RU" smtClean="0"/>
              <a:t>b</a:t>
            </a:r>
          </a:p>
          <a:p>
            <a:r>
              <a:rPr lang="ru-RU"/>
              <a:t>(&gt;&gt;) :: m a -&gt; m b -&gt; m </a:t>
            </a:r>
            <a:r>
              <a:rPr lang="ru-RU" smtClean="0"/>
              <a:t>b </a:t>
            </a:r>
            <a:r>
              <a:rPr lang="en-US" smtClean="0"/>
              <a:t>(</a:t>
            </a:r>
            <a:r>
              <a:rPr lang="ru-RU" smtClean="0"/>
              <a:t>по умолчанию </a:t>
            </a:r>
            <a:r>
              <a:rPr lang="ru-RU"/>
              <a:t>a &gt;&gt; b = a &gt;&gt;= \_ -&gt; </a:t>
            </a:r>
            <a:r>
              <a:rPr lang="ru-RU" smtClean="0"/>
              <a:t>b)</a:t>
            </a:r>
          </a:p>
          <a:p>
            <a:r>
              <a:rPr lang="ru-RU"/>
              <a:t>return :: a -&gt; m </a:t>
            </a:r>
            <a:r>
              <a:rPr lang="ru-RU" smtClean="0"/>
              <a:t>a</a:t>
            </a:r>
          </a:p>
          <a:p>
            <a:pPr marL="45720" indent="0">
              <a:buNone/>
            </a:pPr>
            <a:r>
              <a:rPr lang="ru-RU" smtClean="0"/>
              <a:t>Пример нетривиальной монады: </a:t>
            </a:r>
            <a:r>
              <a:rPr lang="en-US" smtClean="0"/>
              <a:t>List. </a:t>
            </a:r>
            <a:r>
              <a:rPr lang="ru-RU" smtClean="0"/>
              <a:t>При пустом списке вычисления прерываются, при непустом он отдается следующему поэлементному обработчику.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Функциональный список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List = [](auto ...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[=](auto access)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access(xs</a:t>
            </a:r>
            <a:r>
              <a:rPr lang="en-US" sz="2000" smtClean="0">
                <a:latin typeface="Consolas" panose="020B0609020204030204" pitchFamily="49" charset="0"/>
              </a:rPr>
              <a:t>...); 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head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xs([](auto first, auto ... rest) 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first</a:t>
            </a:r>
            <a:r>
              <a:rPr lang="en-US" sz="2000" smtClean="0">
                <a:latin typeface="Consolas" panose="020B0609020204030204" pitchFamily="49" charset="0"/>
              </a:rPr>
              <a:t>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tail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first, auto ... rest) </a:t>
            </a:r>
            <a:r>
              <a:rPr lang="en-US" sz="2000" smtClean="0">
                <a:latin typeface="Consolas" panose="020B0609020204030204" pitchFamily="49" charset="0"/>
              </a:rPr>
              <a:t>{ return List(rest...);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length = [](auto xs) {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... z) { return sizeof...(z); </a:t>
            </a:r>
            <a:r>
              <a:rPr lang="en-US" sz="2000" smtClean="0">
                <a:latin typeface="Consolas" panose="020B0609020204030204" pitchFamily="49" charset="0"/>
              </a:rPr>
              <a:t>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three = length(List(1, '2', "3"));</a:t>
            </a:r>
          </a:p>
        </p:txBody>
      </p:sp>
    </p:spTree>
    <p:extLst>
      <p:ext uri="{BB962C8B-B14F-4D97-AF65-F5344CB8AC3E}">
        <p14:creationId xmlns:p14="http://schemas.microsoft.com/office/powerpoint/2010/main" val="37882360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Функтор </a:t>
            </a:r>
            <a:r>
              <a:rPr lang="en-US" smtClean="0"/>
              <a:t>fmap:</a:t>
            </a:r>
            <a:r>
              <a:rPr lang="ru-RU" smtClean="0"/>
              <a:t> применяет функцию (первый аргумент) к списку (второй аргумент) поэлементно.</a:t>
            </a:r>
            <a:endParaRPr lang="en-US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fmap: (a -&gt; b) -&gt; list[a] -&gt; list[b</a:t>
            </a:r>
            <a:r>
              <a:rPr lang="en-US" sz="2000" smtClean="0">
                <a:latin typeface="Consolas" panose="020B060902020403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[func] 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alist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[func</a:t>
            </a:r>
            <a:r>
              <a:rPr lang="en-US" sz="2000">
                <a:latin typeface="Consolas" panose="020B0609020204030204" pitchFamily="49" charset="0"/>
              </a:rPr>
              <a:t>](auto ... xs</a:t>
            </a:r>
            <a:r>
              <a:rPr lang="en-US" sz="2000" smtClean="0">
                <a:latin typeface="Consolas" panose="020B0609020204030204" pitchFamily="49" charset="0"/>
              </a:rPr>
              <a:t>) { return </a:t>
            </a:r>
            <a:r>
              <a:rPr lang="en-US" sz="2000">
                <a:latin typeface="Consolas" panose="020B0609020204030204" pitchFamily="49" charset="0"/>
              </a:rPr>
              <a:t>List(func(xs</a:t>
            </a:r>
            <a:r>
              <a:rPr lang="en-US" sz="2000" smtClean="0">
                <a:latin typeface="Consolas" panose="020B0609020204030204" pitchFamily="49" charset="0"/>
              </a:rPr>
              <a:t>)...); 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it-IT" sz="2000">
                <a:latin typeface="Consolas" panose="020B0609020204030204" pitchFamily="49" charset="0"/>
              </a:rPr>
              <a:t>auto twice = [](auto i) { return 2*i; </a:t>
            </a:r>
            <a:r>
              <a:rPr lang="it-IT" sz="2000" smtClean="0">
                <a:latin typeface="Consolas" panose="020B0609020204030204" pitchFamily="49" charset="0"/>
              </a:rPr>
              <a:t>};</a:t>
            </a:r>
            <a:br>
              <a:rPr lang="it-IT" sz="2000" smtClean="0">
                <a:latin typeface="Consolas" panose="020B0609020204030204" pitchFamily="49" charset="0"/>
              </a:rPr>
            </a:br>
            <a:r>
              <a:rPr lang="it-IT" sz="2000" smtClean="0">
                <a:latin typeface="Consolas" panose="020B0609020204030204" pitchFamily="49" charset="0"/>
              </a:rPr>
              <a:t>auto </a:t>
            </a:r>
            <a:r>
              <a:rPr lang="it-IT" sz="2000">
                <a:latin typeface="Consolas" panose="020B0609020204030204" pitchFamily="49" charset="0"/>
              </a:rPr>
              <a:t>l1 = List(1, 2, 3, 4);</a:t>
            </a:r>
            <a:br>
              <a:rPr lang="it-IT" sz="2000">
                <a:latin typeface="Consolas" panose="020B0609020204030204" pitchFamily="49" charset="0"/>
              </a:rPr>
            </a:br>
            <a:r>
              <a:rPr lang="it-IT" sz="2000">
                <a:latin typeface="Consolas" panose="020B0609020204030204" pitchFamily="49" charset="0"/>
              </a:rPr>
              <a:t>auto l2 = fmap(twice)(l1);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45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Функтор </a:t>
            </a:r>
            <a:r>
              <a:rPr lang="en-US" smtClean="0"/>
              <a:t>flatmap</a:t>
            </a:r>
            <a:r>
              <a:rPr lang="en-US"/>
              <a:t>:</a:t>
            </a:r>
            <a:r>
              <a:rPr lang="ru-RU"/>
              <a:t> применяет функцию </a:t>
            </a:r>
            <a:r>
              <a:rPr lang="ru-RU" smtClean="0"/>
              <a:t>к </a:t>
            </a:r>
            <a:r>
              <a:rPr lang="ru-RU"/>
              <a:t>списку </a:t>
            </a:r>
            <a:r>
              <a:rPr lang="ru-RU" smtClean="0"/>
              <a:t>поэлементно</a:t>
            </a:r>
            <a:r>
              <a:rPr lang="en-US" smtClean="0"/>
              <a:t>, </a:t>
            </a:r>
            <a:r>
              <a:rPr lang="ru-RU" smtClean="0"/>
              <a:t>но результат каждой функции список, а общий результат -- единый список, сконкатенированный из полученных</a:t>
            </a:r>
            <a:endParaRPr lang="en-US" smtClean="0"/>
          </a:p>
          <a:p>
            <a:pPr marL="45720" indent="0">
              <a:buNone/>
            </a:pPr>
            <a:r>
              <a:rPr lang="en-US"/>
              <a:t>flatmap: (a -&gt; list[b]) -&gt; list[a] -&gt; list[b</a:t>
            </a:r>
            <a:r>
              <a:rPr lang="en-US" smtClean="0"/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flatmap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[func](auto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alist</a:t>
            </a:r>
            <a:r>
              <a:rPr lang="en-US" sz="2000" smtClean="0">
                <a:latin typeface="Consolas" panose="020B0609020204030204" pitchFamily="49" charset="0"/>
              </a:rPr>
              <a:t>([</a:t>
            </a:r>
            <a:r>
              <a:rPr lang="en-US" sz="2000">
                <a:latin typeface="Consolas" panose="020B0609020204030204" pitchFamily="49" charset="0"/>
              </a:rPr>
              <a:t>func](auto... xs) </a:t>
            </a:r>
            <a:r>
              <a:rPr lang="en-US" sz="2000" smtClean="0">
                <a:latin typeface="Consolas" panose="020B0609020204030204" pitchFamily="49" charset="0"/>
              </a:rPr>
              <a:t>{return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flatten</a:t>
            </a:r>
            <a:r>
              <a:rPr lang="en-US" sz="2000">
                <a:latin typeface="Consolas" panose="020B0609020204030204" pitchFamily="49" charset="0"/>
              </a:rPr>
              <a:t>(func, xs</a:t>
            </a:r>
            <a:r>
              <a:rPr lang="en-US" sz="2000" smtClean="0">
                <a:latin typeface="Consolas" panose="020B0609020204030204" pitchFamily="49" charset="0"/>
              </a:rPr>
              <a:t>...);});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Дома: написать функцию </a:t>
            </a:r>
            <a:r>
              <a:rPr lang="en-US"/>
              <a:t>flatten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auto pair = [](auto i) { return List(-i, i);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pt-BR">
                <a:latin typeface="Consolas" panose="020B0609020204030204" pitchFamily="49" charset="0"/>
              </a:rPr>
              <a:t>auto l4 = List(1, 2, 3</a:t>
            </a:r>
            <a:r>
              <a:rPr lang="pt-BR" smtClean="0">
                <a:latin typeface="Consolas" panose="020B0609020204030204" pitchFamily="49" charset="0"/>
              </a:rPr>
              <a:t>);</a:t>
            </a:r>
            <a:br>
              <a:rPr lang="pt-BR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auto </a:t>
            </a:r>
            <a:r>
              <a:rPr lang="pt-BR">
                <a:latin typeface="Consolas" panose="020B0609020204030204" pitchFamily="49" charset="0"/>
              </a:rPr>
              <a:t>l5 = flatmap(pair)(l4);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76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Итоговая монада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&gt;=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flatmap(f)(l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l7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List(1, 2, 3) &gt;= pair &gt; print;</a:t>
            </a:r>
          </a:p>
        </p:txBody>
      </p:sp>
    </p:spTree>
    <p:extLst>
      <p:ext uri="{BB962C8B-B14F-4D97-AF65-F5344CB8AC3E}">
        <p14:creationId xmlns:p14="http://schemas.microsoft.com/office/powerpoint/2010/main" val="3887864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С++ ведёт себя во время исполнения как императивный, а во время компиляции как функциональный язык. Это ещё сослужит хорошую службу при изучении метапрограммирования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6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H. Abelson, G. J. Sussman, Structure </a:t>
            </a:r>
            <a:r>
              <a:rPr lang="en-US"/>
              <a:t>and Interpretation of Computer </a:t>
            </a:r>
            <a:r>
              <a:rPr lang="en-US" smtClean="0"/>
              <a:t>Programs, </a:t>
            </a:r>
            <a:r>
              <a:rPr lang="en-US"/>
              <a:t>2nd </a:t>
            </a:r>
            <a:r>
              <a:rPr lang="en-US" smtClean="0"/>
              <a:t>Edition, MIT Press, 1996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2001</a:t>
            </a:r>
            <a:endParaRPr lang="ru-RU" smtClean="0"/>
          </a:p>
          <a:p>
            <a:pPr lvl="0"/>
            <a:r>
              <a:rPr lang="en-US"/>
              <a:t>D. Abrahams, Unifying Generic Functions and Function </a:t>
            </a:r>
            <a:r>
              <a:rPr lang="en-US" smtClean="0"/>
              <a:t>Objects, C++</a:t>
            </a:r>
            <a:r>
              <a:rPr lang="en-US" smtClean="0"/>
              <a:t>Next'2012</a:t>
            </a:r>
          </a:p>
          <a:p>
            <a:pPr lvl="0"/>
            <a:r>
              <a:rPr lang="en-US"/>
              <a:t>S. Tambe, Fun with Lambdas: C++14 Style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latin typeface="Consolas" panose="020B0609020204030204" pitchFamily="49" charset="0"/>
              </a:rPr>
              <a:t>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b="1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Н</a:t>
            </a:r>
            <a:r>
              <a:rPr lang="ru-RU" smtClean="0">
                <a:latin typeface="Corbel" panose="020B0503020204020204" pitchFamily="34" charset="0"/>
              </a:rPr>
              <a:t>апример</a:t>
            </a:r>
            <a:r>
              <a:rPr lang="en-US" smtClean="0">
                <a:latin typeface="Corbel" panose="020B050302020402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adder = []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</a:t>
            </a:r>
            <a:r>
              <a:rPr lang="en-US" smtClean="0">
                <a:latin typeface="Consolas" panose="020B0609020204030204" pitchFamily="49" charset="0"/>
              </a:rPr>
              <a:t> -&gt; int { return x+y;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М</a:t>
            </a:r>
            <a:r>
              <a:rPr lang="ru-RU" smtClean="0">
                <a:latin typeface="Corbel" panose="020B0503020204020204" pitchFamily="34" charset="0"/>
              </a:rPr>
              <a:t>ожет быть опущен, если выводится из результата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</a:t>
            </a:r>
            <a:r>
              <a:rPr lang="en-US" smtClean="0">
                <a:latin typeface="Consolas" panose="020B0609020204030204" pitchFamily="49" charset="0"/>
              </a:rPr>
              <a:t>eturn </a:t>
            </a:r>
            <a:r>
              <a:rPr lang="en-US">
                <a:latin typeface="Consolas" panose="020B0609020204030204" pitchFamily="49" charset="0"/>
              </a:rPr>
              <a:t>[] 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puts ("Hello!\n");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 puts ("Hello!\n"); return 0; }</a:t>
            </a:r>
            <a:r>
              <a:rPr lang="en-US">
                <a:latin typeface="Consolas" panose="020B0609020204030204" pitchFamily="49" charset="0"/>
              </a:rPr>
              <a:t>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85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1516</TotalTime>
  <Words>2107</Words>
  <Application>Microsoft Office PowerPoint</Application>
  <PresentationFormat>Widescreen</PresentationFormat>
  <Paragraphs>392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Задача: abssort</vt:lpstr>
      <vt:lpstr>Задача: abssort</vt:lpstr>
      <vt:lpstr>Hello, lambda world</vt:lpstr>
      <vt:lpstr>Hello, lambda world</vt:lpstr>
      <vt:lpstr>Hello, lambda world</vt:lpstr>
      <vt:lpstr>Hello, lambda world</vt:lpstr>
      <vt:lpstr>Hello, lambda world</vt:lpstr>
      <vt:lpstr>Hello, lambda world</vt:lpstr>
      <vt:lpstr>Задача: abssort</vt:lpstr>
      <vt:lpstr>Решение теперь очевидно</vt:lpstr>
      <vt:lpstr>Обсуждение</vt:lpstr>
      <vt:lpstr>Обобщённые -выражения</vt:lpstr>
      <vt:lpstr>Задача: пробрасывающая лямбда</vt:lpstr>
      <vt:lpstr>Решение: механика std::forward</vt:lpstr>
      <vt:lpstr>Расширение: вариабельные лямбды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Одно замечание к хвосту "рекурсии"</vt:lpstr>
      <vt:lpstr>Обсуждение</vt:lpstr>
      <vt:lpstr>PowerPoint Presentation</vt:lpstr>
      <vt:lpstr>Обсуждение</vt:lpstr>
      <vt:lpstr>PowerPoint Presentation</vt:lpstr>
      <vt:lpstr>Замыкания (closures)</vt:lpstr>
      <vt:lpstr>Замыкания (closures)</vt:lpstr>
      <vt:lpstr>Замыкания (closures)</vt:lpstr>
      <vt:lpstr>Пример: каррирование</vt:lpstr>
      <vt:lpstr>Пример: каррирование</vt:lpstr>
      <vt:lpstr>Главное правило захвата</vt:lpstr>
      <vt:lpstr>Виды захвата</vt:lpstr>
      <vt:lpstr>Виды захвата</vt:lpstr>
      <vt:lpstr>Виды захвата</vt:lpstr>
      <vt:lpstr>Виды захвата</vt:lpstr>
      <vt:lpstr>Виды захвата</vt:lpstr>
      <vt:lpstr>Захват в теле класса</vt:lpstr>
      <vt:lpstr>Обсуждение</vt:lpstr>
      <vt:lpstr>Обсуждение</vt:lpstr>
      <vt:lpstr>Задача: локальный контекст</vt:lpstr>
      <vt:lpstr>Решение: локальный контекст</vt:lpstr>
      <vt:lpstr>PowerPoint Presentation</vt:lpstr>
      <vt:lpstr>Типизация лямбд</vt:lpstr>
      <vt:lpstr>Типизация лямбд</vt:lpstr>
      <vt:lpstr>Единая типизация замыканий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Связывание</vt:lpstr>
      <vt:lpstr>Упражнение</vt:lpstr>
      <vt:lpstr>Упражнение: ответ</vt:lpstr>
      <vt:lpstr>Заглядывая вперед</vt:lpstr>
      <vt:lpstr>Обсуждение</vt:lpstr>
      <vt:lpstr>PowerPoint Presentation</vt:lpstr>
      <vt:lpstr>Последовательность исполнения</vt:lpstr>
      <vt:lpstr>Монады</vt:lpstr>
      <vt:lpstr>Функциональный список</vt:lpstr>
      <vt:lpstr>Fmap</vt:lpstr>
      <vt:lpstr>Домашняя наработка</vt:lpstr>
      <vt:lpstr>Итоговая монада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lastModifiedBy>Vladimirov, Konstantin</cp:lastModifiedBy>
  <cp:revision>248</cp:revision>
  <dcterms:created xsi:type="dcterms:W3CDTF">2017-03-17T17:45:37Z</dcterms:created>
  <dcterms:modified xsi:type="dcterms:W3CDTF">2017-03-23T08:43:21Z</dcterms:modified>
</cp:coreProperties>
</file>