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C1CE-6D0C-4D2B-A7A3-2EF2ECE70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enumerate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AEF55-98B3-4DA8-B55C-7CFD59835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Минимум о перечисленяемых типах и объединениях в языке </a:t>
            </a:r>
            <a:r>
              <a:rPr lang="en-US"/>
              <a:t>C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A50F4A98-DF8D-4C23-8D8C-9F3E3A528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A50F4A98-DF8D-4C23-8D8C-9F3E3A528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4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CCB8-EE6B-4258-8FE5-BAB1B4A2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Объединения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241C-97E1-449E-8617-1CDF3B04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Одним из главных применений перечислимых типов являются объединения</a:t>
            </a:r>
          </a:p>
          <a:p>
            <a:r>
              <a:rPr lang="ru-RU"/>
              <a:t>Разумеется, брать из объединения можно только то, что туда положил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union IntChar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c;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union IntChar ic;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ic.c = 'a';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y = ic.x; // </a:t>
            </a:r>
            <a:r>
              <a:rPr lang="ru-RU">
                <a:latin typeface="Consolas" panose="020B0609020204030204" pitchFamily="49" charset="0"/>
              </a:rPr>
              <a:t>можно, но крайне дурной тон (в </a:t>
            </a:r>
            <a:r>
              <a:rPr lang="en-US">
                <a:latin typeface="Consolas" panose="020B0609020204030204" pitchFamily="49" charset="0"/>
              </a:rPr>
              <a:t>C++ </a:t>
            </a:r>
            <a:r>
              <a:rPr lang="ru-RU">
                <a:latin typeface="Consolas" panose="020B0609020204030204" pitchFamily="49" charset="0"/>
              </a:rPr>
              <a:t>нельзя)</a:t>
            </a:r>
          </a:p>
          <a:p>
            <a:r>
              <a:rPr lang="ru-RU"/>
              <a:t>И здесь удобно использовать перечисления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3A465-A187-47DE-8999-C20384D30B86}"/>
              </a:ext>
            </a:extLst>
          </p:cNvPr>
          <p:cNvSpPr/>
          <p:nvPr/>
        </p:nvSpPr>
        <p:spPr>
          <a:xfrm>
            <a:off x="4095750" y="3305175"/>
            <a:ext cx="337185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x</a:t>
            </a:r>
            <a:endParaRPr lang="ru-RU" sz="2400" b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BC949-49E7-455C-911C-75204B612790}"/>
              </a:ext>
            </a:extLst>
          </p:cNvPr>
          <p:cNvSpPr/>
          <p:nvPr/>
        </p:nvSpPr>
        <p:spPr>
          <a:xfrm>
            <a:off x="4095750" y="3481387"/>
            <a:ext cx="114527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c</a:t>
            </a:r>
            <a:endParaRPr lang="ru-RU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5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CCB8-EE6B-4258-8FE5-BAB1B4A2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Объединения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241C-97E1-449E-8617-1CDF3B04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Здесь показана структура с объединением и перечислением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DTS { DT_DAY = 0, DT_TIME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DT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enum DTS what;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union DayOrTime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int day;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time_t time;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 u;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DT d1 = { .what = DT_DAY, .u.day = 42 }; // C style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DT d2 = { DT_DAY, 42 }; // C++ compatible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FCF8E-0D7B-4C5B-B9F6-C9EF4060493E}"/>
              </a:ext>
            </a:extLst>
          </p:cNvPr>
          <p:cNvSpPr/>
          <p:nvPr/>
        </p:nvSpPr>
        <p:spPr>
          <a:xfrm>
            <a:off x="6543675" y="3429000"/>
            <a:ext cx="337185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time</a:t>
            </a:r>
            <a:endParaRPr lang="ru-RU" sz="2400" b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1C856-95E0-4CE1-8D8A-F78E93EBE9FF}"/>
              </a:ext>
            </a:extLst>
          </p:cNvPr>
          <p:cNvSpPr/>
          <p:nvPr/>
        </p:nvSpPr>
        <p:spPr>
          <a:xfrm>
            <a:off x="6543676" y="3691890"/>
            <a:ext cx="1295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day</a:t>
            </a:r>
            <a:endParaRPr lang="ru-RU" sz="2400" b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F7CE8-7C9A-478D-846A-0D83E0551337}"/>
              </a:ext>
            </a:extLst>
          </p:cNvPr>
          <p:cNvSpPr/>
          <p:nvPr/>
        </p:nvSpPr>
        <p:spPr>
          <a:xfrm>
            <a:off x="5248274" y="3417570"/>
            <a:ext cx="12954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what</a:t>
            </a:r>
            <a:endParaRPr lang="ru-RU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7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3F68-49EC-4F71-B706-3B1E05A3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синтаксические деревья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24DF-2671-4CFC-875A-446A1DFB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533900"/>
          </a:xfrm>
        </p:spPr>
        <p:txBody>
          <a:bodyPr>
            <a:normAutofit/>
          </a:bodyPr>
          <a:lstStyle/>
          <a:p>
            <a:r>
              <a:rPr lang="ru-RU"/>
              <a:t>Выражению </a:t>
            </a:r>
            <a:r>
              <a:rPr lang="en-US"/>
              <a:t>(</a:t>
            </a:r>
            <a:r>
              <a:rPr lang="en-US">
                <a:latin typeface="Consolas" panose="020B0609020204030204" pitchFamily="49" charset="0"/>
              </a:rPr>
              <a:t>(2 + 5) * 7 - 13 / 4)</a:t>
            </a:r>
            <a:r>
              <a:rPr lang="en-US"/>
              <a:t> c</a:t>
            </a:r>
            <a:r>
              <a:rPr lang="ru-RU"/>
              <a:t>оответствует дерево</a:t>
            </a:r>
            <a:endParaRPr lang="en-US"/>
          </a:p>
          <a:p>
            <a:r>
              <a:rPr lang="ru-RU"/>
              <a:t>Удобный тип для содержимого узла такого дерева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Kind { OP, VAL};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enum Operation { ADD, SUB, MUL, DIV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NodeData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enum Kind 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union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enum Operation op;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int d;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Очевидно ли вам как, имея построенное дерево,</a:t>
            </a:r>
            <a:r>
              <a:rPr lang="en-US"/>
              <a:t> </a:t>
            </a:r>
            <a:r>
              <a:rPr lang="ru-RU"/>
              <a:t>вычислить выражение?</a:t>
            </a:r>
          </a:p>
          <a:p>
            <a:endParaRPr lang="ru-R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7E177-5D26-4CE5-AA28-2F6F34777F88}"/>
              </a:ext>
            </a:extLst>
          </p:cNvPr>
          <p:cNvSpPr/>
          <p:nvPr/>
        </p:nvSpPr>
        <p:spPr>
          <a:xfrm>
            <a:off x="9648825" y="2647950"/>
            <a:ext cx="704850" cy="6191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1D2F9C-8FA8-4198-8CB9-72D4D18781D9}"/>
              </a:ext>
            </a:extLst>
          </p:cNvPr>
          <p:cNvSpPr/>
          <p:nvPr/>
        </p:nvSpPr>
        <p:spPr>
          <a:xfrm>
            <a:off x="8853487" y="3399948"/>
            <a:ext cx="704850" cy="6191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9870B5-AC2A-41F6-8589-B998843492AE}"/>
              </a:ext>
            </a:extLst>
          </p:cNvPr>
          <p:cNvSpPr/>
          <p:nvPr/>
        </p:nvSpPr>
        <p:spPr>
          <a:xfrm>
            <a:off x="8020050" y="4164568"/>
            <a:ext cx="704850" cy="6191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FB3F8-D551-4A13-A992-D05269C4E9E0}"/>
              </a:ext>
            </a:extLst>
          </p:cNvPr>
          <p:cNvSpPr/>
          <p:nvPr/>
        </p:nvSpPr>
        <p:spPr>
          <a:xfrm>
            <a:off x="8508205" y="5183982"/>
            <a:ext cx="561975" cy="509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1381-FA16-42EF-AA8B-F01A739ADDBB}"/>
              </a:ext>
            </a:extLst>
          </p:cNvPr>
          <p:cNvSpPr/>
          <p:nvPr/>
        </p:nvSpPr>
        <p:spPr>
          <a:xfrm>
            <a:off x="7553325" y="5183982"/>
            <a:ext cx="561975" cy="509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2</a:t>
            </a:r>
            <a:endParaRPr lang="ru-RU" sz="240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65A9A-5D93-4FD1-B9E4-1295E83F3039}"/>
              </a:ext>
            </a:extLst>
          </p:cNvPr>
          <p:cNvSpPr/>
          <p:nvPr/>
        </p:nvSpPr>
        <p:spPr>
          <a:xfrm>
            <a:off x="9308410" y="4393196"/>
            <a:ext cx="561975" cy="509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7</a:t>
            </a:r>
            <a:endParaRPr lang="ru-RU" sz="240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885003-3DEC-434A-8E69-D55F0275F61A}"/>
              </a:ext>
            </a:extLst>
          </p:cNvPr>
          <p:cNvSpPr/>
          <p:nvPr/>
        </p:nvSpPr>
        <p:spPr>
          <a:xfrm>
            <a:off x="10570471" y="3541675"/>
            <a:ext cx="704850" cy="6191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/</a:t>
            </a:r>
            <a:endParaRPr lang="ru-RU" sz="24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7E293B-57EA-4081-B049-E4759148FD5A}"/>
              </a:ext>
            </a:extLst>
          </p:cNvPr>
          <p:cNvSpPr/>
          <p:nvPr/>
        </p:nvSpPr>
        <p:spPr>
          <a:xfrm>
            <a:off x="10151372" y="4426294"/>
            <a:ext cx="561975" cy="5095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13</a:t>
            </a:r>
            <a:endParaRPr lang="ru-RU" sz="240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287BDD-4862-4ADD-9F6F-477E0B61FF40}"/>
              </a:ext>
            </a:extLst>
          </p:cNvPr>
          <p:cNvSpPr/>
          <p:nvPr/>
        </p:nvSpPr>
        <p:spPr>
          <a:xfrm>
            <a:off x="11196533" y="4438230"/>
            <a:ext cx="561975" cy="509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4</a:t>
            </a:r>
            <a:endParaRPr lang="ru-RU" sz="240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247B05-D2FD-4853-A8C2-542D86529E1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9455114" y="3176406"/>
            <a:ext cx="296934" cy="314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718624-53E7-4847-A030-9D30E124706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8621677" y="3928404"/>
            <a:ext cx="335033" cy="326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8EDCBB-AA14-49F9-BC1C-6CED1CC1C266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7834313" y="4693024"/>
            <a:ext cx="288960" cy="490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530A6A-13A4-4523-B702-7DDE316C8740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8621677" y="4693024"/>
            <a:ext cx="167516" cy="490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C5059-7FD0-4B46-B135-79A0BED74FE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9455114" y="3928404"/>
            <a:ext cx="134284" cy="464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C2140F-F81F-4E79-A88C-5C2CD910CB38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10250452" y="3176406"/>
            <a:ext cx="423242" cy="455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07874E-8574-434F-B52D-E9DAB887083A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0432360" y="4070131"/>
            <a:ext cx="241334" cy="356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3CD50E-119A-47DC-B0C9-CCEA2F88ED9F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172098" y="4070131"/>
            <a:ext cx="305423" cy="368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4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6119-CB81-441B-8C37-CC0BA1D2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 – </a:t>
            </a:r>
            <a:r>
              <a:rPr lang="ru-RU"/>
              <a:t>синтаксическое дерево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EB47-8CEC-46DD-A7A5-30B15141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 вход приходят выражения, содержащие числа и арифметические операции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2 + 2 * (3 – 4) / 6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Все операции имеют равный приоритет и вычисляются слева направо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2 + (2 * 3)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8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2 + 2 * 3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</a:rPr>
              <a:t>12</a:t>
            </a:r>
          </a:p>
          <a:p>
            <a:r>
              <a:rPr lang="ru-RU"/>
              <a:t>Необходимо выдать на выход значение для каждого из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12736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DAD0-00A3-4A76-B4B6-654837AF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Константы времени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835D-A5C3-4054-8F8E-882F60B4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Модификатор </a:t>
            </a:r>
            <a:r>
              <a:rPr lang="en-US"/>
              <a:t>const </a:t>
            </a:r>
            <a:r>
              <a:rPr lang="ru-RU"/>
              <a:t>означает, что помеченная им переменная не может измениться во время выполнения программы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i = 5;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 = 2; // </a:t>
            </a:r>
            <a:r>
              <a:rPr lang="ru-RU">
                <a:latin typeface="Consolas" panose="020B0609020204030204" pitchFamily="49" charset="0"/>
              </a:rPr>
              <a:t>ошибка</a:t>
            </a:r>
          </a:p>
          <a:p>
            <a:r>
              <a:rPr lang="ru-RU"/>
              <a:t>Но при этом значение ей может быть получено очень поздно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a[20];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fill(a);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 int j = a[0];</a:t>
            </a:r>
          </a:p>
          <a:p>
            <a:r>
              <a:rPr lang="ru-RU"/>
              <a:t> Поэтому считается, что их значение неизвестно на этапе компиляции</a:t>
            </a:r>
          </a:p>
          <a:p>
            <a:r>
              <a:rPr lang="ru-RU"/>
              <a:t>Это имеет одно печальное последствие</a:t>
            </a:r>
          </a:p>
        </p:txBody>
      </p:sp>
    </p:spTree>
    <p:extLst>
      <p:ext uri="{BB962C8B-B14F-4D97-AF65-F5344CB8AC3E}">
        <p14:creationId xmlns:p14="http://schemas.microsoft.com/office/powerpoint/2010/main" val="146124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F813-CBEA-4884-ACCC-A3F95D51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Константы времени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3371-64DE-4BBD-BFFC-A97FE4C1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0550"/>
          </a:xfrm>
        </p:spPr>
        <p:txBody>
          <a:bodyPr/>
          <a:lstStyle/>
          <a:p>
            <a:r>
              <a:rPr lang="ru-RU"/>
              <a:t>Такие константы не могут быть использованы для размера массивов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asize = 5;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a[asize]; //</a:t>
            </a:r>
            <a:r>
              <a:rPr lang="ru-RU">
                <a:latin typeface="Consolas" panose="020B0609020204030204" pitchFamily="49" charset="0"/>
              </a:rPr>
              <a:t>ошибка</a:t>
            </a:r>
          </a:p>
          <a:p>
            <a:r>
              <a:rPr lang="ru-RU"/>
              <a:t>Дело в том, что память должна быть выделена на этапе компиляции</a:t>
            </a:r>
            <a:endParaRPr lang="en-US"/>
          </a:p>
          <a:p>
            <a:r>
              <a:rPr lang="ru-RU"/>
              <a:t>Если не рассматривать препроцессор, язык </a:t>
            </a:r>
            <a:r>
              <a:rPr lang="en-US"/>
              <a:t>C </a:t>
            </a:r>
            <a:r>
              <a:rPr lang="ru-RU"/>
              <a:t>имеет одну возможность сделать константу времени компиляции: перечислимый тип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{ asize = 5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a[asize]; // </a:t>
            </a:r>
            <a:r>
              <a:rPr lang="ru-RU">
                <a:latin typeface="Consolas" panose="020B0609020204030204" pitchFamily="49" charset="0"/>
              </a:rPr>
              <a:t>всё хорошо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/>
              <a:t>Настало время поговорить о них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317424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F56D-EE0B-4266-8921-47E3D072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Перечислимый тип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5C5D-D41F-44B7-A872-52F8B95E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Главное предназначение </a:t>
            </a:r>
            <a:r>
              <a:rPr lang="en-US"/>
              <a:t>enumerations: </a:t>
            </a:r>
            <a:r>
              <a:rPr lang="ru-RU"/>
              <a:t>задавать синонимы для перечислений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weekday { monday, tuesday, wednesday, thursday,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friday, saturday, sunday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state { Working, Failed, Freezed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year { Jan, Feb, Mar, Apr, May, Jun, Jul,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Aug, Sep, Oct, Nov, Dec }; 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Перечисление определяет тип, который можно использовать в программе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weekday w = monday;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(w &lt; sunday);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3D0-9F15-4860-B528-532A5F34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Перечислимый тип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A54B-19CF-45FE-83F7-A1EC2634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Все значения перечислимых типов – </a:t>
            </a:r>
            <a:r>
              <a:rPr lang="ru-RU">
                <a:solidFill>
                  <a:srgbClr val="0000FF"/>
                </a:solidFill>
              </a:rPr>
              <a:t>целые</a:t>
            </a:r>
            <a:r>
              <a:rPr lang="ru-RU"/>
              <a:t> числа (как </a:t>
            </a:r>
            <a:r>
              <a:rPr lang="en-US"/>
              <a:t>int)</a:t>
            </a:r>
          </a:p>
          <a:p>
            <a:r>
              <a:rPr lang="ru-RU"/>
              <a:t>По умолчанию они начинаются с нуля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state { Working, Failed, Freezed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assert(Working == 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enum state w = Failed;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assert(w == 1);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Но можно указывать любые значения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state { Working = 6, Failed = 12, Freezed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assert(Freezed == 13); // </a:t>
            </a:r>
            <a:r>
              <a:rPr lang="ru-RU">
                <a:latin typeface="Consolas" panose="020B0609020204030204" pitchFamily="49" charset="0"/>
              </a:rPr>
              <a:t>не указанные значения растут как +1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9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0D9F-9E80-4170-9037-B640043A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Неименованные перечислимые типы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1D40-04F5-4B04-B79C-E125FC54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399"/>
            <a:ext cx="9582150" cy="4324351"/>
          </a:xfrm>
        </p:spPr>
        <p:txBody>
          <a:bodyPr>
            <a:normAutofit/>
          </a:bodyPr>
          <a:lstStyle/>
          <a:p>
            <a:r>
              <a:rPr lang="ru-RU"/>
              <a:t>Перечисляемый тип не задаёт область видимости, поэтому нельзя дублировать перечислители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result { Ok = 0, Failed = -1};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enum state { Working = </a:t>
            </a:r>
            <a:r>
              <a:rPr lang="ru-RU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, Failed, Freezed };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ошибка</a:t>
            </a:r>
          </a:p>
          <a:p>
            <a:r>
              <a:rPr lang="ru-RU"/>
              <a:t>До некоторой степени каждый перечислимый тип это просто набор констант. Поэтому </a:t>
            </a:r>
            <a:r>
              <a:rPr lang="ru-RU">
                <a:solidFill>
                  <a:srgbClr val="0000FF"/>
                </a:solidFill>
              </a:rPr>
              <a:t>если не нужны объекты </a:t>
            </a:r>
            <a:r>
              <a:rPr lang="ru-RU"/>
              <a:t>этого типа, его можно никак не называть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{ ASIZE = 10, BSIZE = 20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arr[ASIZE];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s = ASIZE - 1; // </a:t>
            </a:r>
            <a:r>
              <a:rPr lang="ru-RU">
                <a:latin typeface="Consolas" panose="020B0609020204030204" pitchFamily="49" charset="0"/>
              </a:rPr>
              <a:t>нормально, перечисление неименованное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0D9F-9E80-4170-9037-B640043A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Именованные перечислимые типы и </a:t>
            </a:r>
            <a:r>
              <a:rPr lang="en-US"/>
              <a:t>int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1D40-04F5-4B04-B79C-E125FC54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14825"/>
          </a:xfrm>
        </p:spPr>
        <p:txBody>
          <a:bodyPr>
            <a:normAutofit/>
          </a:bodyPr>
          <a:lstStyle/>
          <a:p>
            <a:r>
              <a:rPr lang="ru-RU"/>
              <a:t>Перевод из именованных перечислимых типов в </a:t>
            </a:r>
            <a:r>
              <a:rPr lang="en-US"/>
              <a:t>int </a:t>
            </a:r>
            <a:r>
              <a:rPr lang="ru-RU"/>
              <a:t>и обратно считается дурным тоном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state { Working = 6, Failed = 12, Freezed 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t = 4;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enum state s = t; // </a:t>
            </a:r>
            <a:r>
              <a:rPr lang="ru-RU">
                <a:latin typeface="Consolas" panose="020B0609020204030204" pitchFamily="49" charset="0"/>
              </a:rPr>
              <a:t>можно, но сомнительно</a:t>
            </a:r>
            <a:endParaRPr lang="ru-RU"/>
          </a:p>
          <a:p>
            <a:r>
              <a:rPr lang="ru-RU"/>
              <a:t>Операции над именованными перечислимыми типами – тоже дурной тон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state s = Working;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 += 1; // </a:t>
            </a:r>
            <a:r>
              <a:rPr lang="ru-RU">
                <a:latin typeface="Consolas" panose="020B0609020204030204" pitchFamily="49" charset="0"/>
              </a:rPr>
              <a:t>можно, но ещё более сомнительно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Rule of thumb: </a:t>
            </a:r>
            <a:r>
              <a:rPr lang="ru-RU"/>
              <a:t>именованные перечисления лучше всего только сравнивать на равенство и неравенство и оперировать только внутри их значений </a:t>
            </a:r>
          </a:p>
        </p:txBody>
      </p:sp>
    </p:spTree>
    <p:extLst>
      <p:ext uri="{BB962C8B-B14F-4D97-AF65-F5344CB8AC3E}">
        <p14:creationId xmlns:p14="http://schemas.microsoft.com/office/powerpoint/2010/main" val="101346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B22-E35B-4615-9389-146BB2A4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Перечислимые типы и 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1E65-9CEA-488A-9768-E365CA70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Именованные перечислимые типы могут быть как аргументами, так и результатами 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State { STATE_OK = 0, STATE_FAILED = -1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enum State get_state();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set_state(enum State s);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Часто, это лучше, чем возвращать </a:t>
            </a:r>
            <a:r>
              <a:rPr lang="en-US"/>
              <a:t>int, </a:t>
            </a:r>
            <a:r>
              <a:rPr lang="ru-RU"/>
              <a:t>поскольку естественным образом документирует возвращаемые значения</a:t>
            </a:r>
            <a:endParaRPr lang="en-US"/>
          </a:p>
          <a:p>
            <a:r>
              <a:rPr lang="ru-RU"/>
              <a:t>Разумеется, и передавать и возвращать можно и по указателю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modify_state(enum State 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s);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9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CCB8-EE6B-4258-8FE5-BAB1B4A2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Объединения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241C-97E1-449E-8617-1CDF3B04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Одним из главных применений перечислимых типов являются объединения</a:t>
            </a:r>
          </a:p>
          <a:p>
            <a:r>
              <a:rPr lang="ru-RU"/>
              <a:t>Объединение очень похоже на структуру, только все поля в нём лежат по одному адресу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c;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union U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c;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D3F3BA-BCD1-4CEE-B68F-3ABFD4471B9E}"/>
              </a:ext>
            </a:extLst>
          </p:cNvPr>
          <p:cNvSpPr/>
          <p:nvPr/>
        </p:nvSpPr>
        <p:spPr>
          <a:xfrm>
            <a:off x="4238625" y="3562350"/>
            <a:ext cx="337185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x</a:t>
            </a:r>
            <a:endParaRPr lang="ru-RU" sz="2400" b="1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39545-AF04-4333-AB83-72706F8EAC7B}"/>
              </a:ext>
            </a:extLst>
          </p:cNvPr>
          <p:cNvSpPr/>
          <p:nvPr/>
        </p:nvSpPr>
        <p:spPr>
          <a:xfrm>
            <a:off x="7627248" y="3562350"/>
            <a:ext cx="114527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c</a:t>
            </a:r>
            <a:endParaRPr lang="ru-RU" sz="2400" b="1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3A465-A187-47DE-8999-C20384D30B86}"/>
              </a:ext>
            </a:extLst>
          </p:cNvPr>
          <p:cNvSpPr/>
          <p:nvPr/>
        </p:nvSpPr>
        <p:spPr>
          <a:xfrm>
            <a:off x="4238625" y="4829175"/>
            <a:ext cx="337185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x</a:t>
            </a:r>
            <a:endParaRPr lang="ru-RU" sz="2400" b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BC949-49E7-455C-911C-75204B612790}"/>
              </a:ext>
            </a:extLst>
          </p:cNvPr>
          <p:cNvSpPr/>
          <p:nvPr/>
        </p:nvSpPr>
        <p:spPr>
          <a:xfrm>
            <a:off x="4238625" y="5005387"/>
            <a:ext cx="114527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c</a:t>
            </a:r>
            <a:endParaRPr lang="ru-RU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940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89</TotalTime>
  <Words>500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Consolas</vt:lpstr>
      <vt:lpstr>Corbel</vt:lpstr>
      <vt:lpstr>Basis</vt:lpstr>
      <vt:lpstr>enumerate</vt:lpstr>
      <vt:lpstr>Константы времени исполнения</vt:lpstr>
      <vt:lpstr>Константы времени исполнения</vt:lpstr>
      <vt:lpstr>Перечислимый тип</vt:lpstr>
      <vt:lpstr>Перечислимый тип</vt:lpstr>
      <vt:lpstr>Неименованные перечислимые типы</vt:lpstr>
      <vt:lpstr>Именованные перечислимые типы и int</vt:lpstr>
      <vt:lpstr>Перечислимые типы и функции</vt:lpstr>
      <vt:lpstr>Объединения</vt:lpstr>
      <vt:lpstr>Объединения</vt:lpstr>
      <vt:lpstr>Объединения</vt:lpstr>
      <vt:lpstr>Пример: синтаксические деревья</vt:lpstr>
      <vt:lpstr>Problem ST – синтаксическое дерево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enumerate</dc:title>
  <dc:creator>Konstantin Vladimirov</dc:creator>
  <cp:lastModifiedBy>Konstantin Vladimirov</cp:lastModifiedBy>
  <cp:revision>34</cp:revision>
  <dcterms:created xsi:type="dcterms:W3CDTF">2019-02-20T04:51:04Z</dcterms:created>
  <dcterms:modified xsi:type="dcterms:W3CDTF">2019-02-20T06:20:42Z</dcterms:modified>
</cp:coreProperties>
</file>