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0" r:id="rId10"/>
    <p:sldId id="266" r:id="rId11"/>
    <p:sldId id="273" r:id="rId12"/>
    <p:sldId id="276" r:id="rId13"/>
    <p:sldId id="274" r:id="rId14"/>
    <p:sldId id="277" r:id="rId15"/>
    <p:sldId id="278" r:id="rId16"/>
    <p:sldId id="279" r:id="rId17"/>
    <p:sldId id="275" r:id="rId18"/>
    <p:sldId id="268" r:id="rId19"/>
    <p:sldId id="280" r:id="rId20"/>
    <p:sldId id="269" r:id="rId21"/>
    <p:sldId id="270" r:id="rId22"/>
    <p:sldId id="281" r:id="rId23"/>
    <p:sldId id="283" r:id="rId24"/>
    <p:sldId id="288" r:id="rId25"/>
    <p:sldId id="284" r:id="rId26"/>
    <p:sldId id="286" r:id="rId27"/>
    <p:sldId id="287" r:id="rId28"/>
    <p:sldId id="271" r:id="rId29"/>
    <p:sldId id="285" r:id="rId30"/>
    <p:sldId id="295" r:id="rId31"/>
    <p:sldId id="282" r:id="rId32"/>
    <p:sldId id="289" r:id="rId33"/>
    <p:sldId id="290" r:id="rId34"/>
    <p:sldId id="291" r:id="rId35"/>
    <p:sldId id="293" r:id="rId36"/>
    <p:sldId id="292" r:id="rId37"/>
    <p:sldId id="296" r:id="rId38"/>
    <p:sldId id="297" r:id="rId39"/>
    <p:sldId id="294" r:id="rId40"/>
    <p:sldId id="298" r:id="rId41"/>
    <p:sldId id="300" r:id="rId42"/>
    <p:sldId id="309" r:id="rId43"/>
    <p:sldId id="310" r:id="rId44"/>
    <p:sldId id="299" r:id="rId45"/>
    <p:sldId id="301" r:id="rId46"/>
    <p:sldId id="311" r:id="rId47"/>
    <p:sldId id="312" r:id="rId48"/>
    <p:sldId id="302" r:id="rId49"/>
    <p:sldId id="303" r:id="rId50"/>
    <p:sldId id="321" r:id="rId51"/>
    <p:sldId id="322" r:id="rId52"/>
    <p:sldId id="323" r:id="rId53"/>
    <p:sldId id="324" r:id="rId54"/>
    <p:sldId id="318" r:id="rId55"/>
    <p:sldId id="319" r:id="rId56"/>
    <p:sldId id="320" r:id="rId57"/>
    <p:sldId id="304" r:id="rId58"/>
    <p:sldId id="305" r:id="rId59"/>
    <p:sldId id="306" r:id="rId60"/>
    <p:sldId id="307" r:id="rId61"/>
    <p:sldId id="308" r:id="rId62"/>
    <p:sldId id="313" r:id="rId63"/>
    <p:sldId id="261" r:id="rId64"/>
    <p:sldId id="267" r:id="rId65"/>
    <p:sldId id="325" r:id="rId66"/>
    <p:sldId id="314" r:id="rId67"/>
    <p:sldId id="315" r:id="rId68"/>
    <p:sldId id="316" r:id="rId69"/>
    <p:sldId id="317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Константные выражения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переменные функции и объекты времени компиляции. пользовательские суффиксы.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08162" y="6098960"/>
            <a:ext cx="4548326" cy="741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400" dirty="0" smtClean="0"/>
              <a:t>К. Владимиров, </a:t>
            </a:r>
            <a:r>
              <a:rPr lang="en-US" sz="1400" dirty="0" smtClean="0"/>
              <a:t>intel</a:t>
            </a:r>
            <a:r>
              <a:rPr lang="en-US" sz="1400" smtClean="0"/>
              <a:t>, 2017</a:t>
            </a:r>
          </a:p>
          <a:p>
            <a:pPr algn="r"/>
            <a:r>
              <a:rPr lang="en-US" sz="1400" cap="none" smtClean="0"/>
              <a:t>mail-to: konstantin.vladimirov@gmail.com</a:t>
            </a:r>
          </a:p>
        </p:txBody>
      </p:sp>
    </p:spTree>
    <p:extLst>
      <p:ext uri="{BB962C8B-B14F-4D97-AF65-F5344CB8AC3E}">
        <p14:creationId xmlns:p14="http://schemas.microsoft.com/office/powerpoint/2010/main" val="152083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constexpr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//</a:t>
            </a:r>
            <a:r>
              <a:rPr lang="ru-RU" smtClean="0"/>
              <a:t> обязаны инициализировать сразу</a:t>
            </a:r>
            <a:r>
              <a:rPr lang="en-US"/>
              <a:t/>
            </a:r>
            <a:br>
              <a:rPr lang="en-US"/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S </a:t>
            </a:r>
            <a:r>
              <a:rPr lang="en-US" smtClean="0">
                <a:latin typeface="Consolas" panose="020B0609020204030204" pitchFamily="49" charset="0"/>
              </a:rPr>
              <a:t>{ static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constexpr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sz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= 256</a:t>
            </a:r>
            <a:r>
              <a:rPr lang="en-US" smtClean="0">
                <a:latin typeface="Consolas" panose="020B0609020204030204" pitchFamily="49" charset="0"/>
              </a:rPr>
              <a:t>; };</a:t>
            </a:r>
          </a:p>
          <a:p>
            <a:pPr marL="0" indent="0">
              <a:buNone/>
            </a:pPr>
            <a:r>
              <a:rPr lang="en-US" smtClean="0"/>
              <a:t>// </a:t>
            </a:r>
            <a:r>
              <a:rPr lang="ru-RU" smtClean="0"/>
              <a:t>тут сработает и </a:t>
            </a:r>
            <a:r>
              <a:rPr lang="en-US" smtClean="0"/>
              <a:t>const </a:t>
            </a:r>
            <a:r>
              <a:rPr lang="ru-RU" smtClean="0"/>
              <a:t>т.к. порядок вынужденно хорош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constexpr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 page_sz = 4 * S::sz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mtClean="0"/>
              <a:t>// </a:t>
            </a:r>
            <a:r>
              <a:rPr lang="ru-RU" smtClean="0"/>
              <a:t>дублировать инициализатор запрещено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int S::</a:t>
            </a:r>
            <a:r>
              <a:rPr lang="en-US" smtClean="0">
                <a:latin typeface="Consolas" panose="020B0609020204030204" pitchFamily="49" charset="0"/>
              </a:rPr>
              <a:t>sz;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arr[page_sz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всё хорошо</a:t>
            </a:r>
            <a:endParaRPr lang="en-US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596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литеральные типы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17216"/>
          </a:xfrm>
        </p:spPr>
        <p:txBody>
          <a:bodyPr/>
          <a:lstStyle/>
          <a:p>
            <a:r>
              <a:rPr lang="ru-RU" smtClean="0"/>
              <a:t>Литеральным называется тип, у которого есть </a:t>
            </a:r>
            <a:r>
              <a:rPr lang="ru-RU" smtClean="0">
                <a:solidFill>
                  <a:srgbClr val="FFFF00"/>
                </a:solidFill>
              </a:rPr>
              <a:t>литералы</a:t>
            </a:r>
            <a:r>
              <a:rPr lang="ru-RU" smtClean="0"/>
              <a:t>. Пример: 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1, "</a:t>
            </a:r>
            <a:r>
              <a:rPr lang="en-US" smtClean="0">
                <a:latin typeface="Consolas" panose="020B0609020204030204" pitchFamily="49" charset="0"/>
              </a:rPr>
              <a:t>hello</a:t>
            </a:r>
            <a:r>
              <a:rPr lang="ru-RU" smtClean="0">
                <a:latin typeface="Consolas" panose="020B0609020204030204" pitchFamily="49" charset="0"/>
              </a:rPr>
              <a:t>", </a:t>
            </a:r>
            <a:r>
              <a:rPr lang="en-US" smtClean="0">
                <a:latin typeface="Consolas" panose="020B0609020204030204" pitchFamily="49" charset="0"/>
              </a:rPr>
              <a:t>'c', 1.0, 1ull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У типа </a:t>
            </a:r>
            <a:r>
              <a:rPr lang="en-US" smtClean="0"/>
              <a:t>std::vector </a:t>
            </a:r>
            <a:r>
              <a:rPr lang="ru-RU" smtClean="0"/>
              <a:t>литералов нет</a:t>
            </a:r>
            <a:r>
              <a:rPr lang="en-US" smtClean="0"/>
              <a:t> (</a:t>
            </a:r>
            <a:r>
              <a:rPr lang="ru-RU" smtClean="0"/>
              <a:t>как и у большинства типов)</a:t>
            </a:r>
          </a:p>
          <a:p>
            <a:r>
              <a:rPr lang="en-US" smtClean="0"/>
              <a:t>constexpr </a:t>
            </a:r>
            <a:r>
              <a:rPr lang="ru-RU" smtClean="0"/>
              <a:t>значение это значение любого литерального типа</a:t>
            </a:r>
            <a:r>
              <a:rPr lang="en-US" smtClean="0"/>
              <a:t>, </a:t>
            </a:r>
            <a:r>
              <a:rPr lang="ru-RU" smtClean="0"/>
              <a:t>в том числе </a:t>
            </a:r>
            <a:r>
              <a:rPr lang="en-US" smtClean="0"/>
              <a:t>double </a:t>
            </a:r>
            <a:r>
              <a:rPr lang="ru-RU" smtClean="0"/>
              <a:t>и </a:t>
            </a:r>
            <a:r>
              <a:rPr lang="en-US" smtClean="0"/>
              <a:t>float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int whole = 1;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constexpr double half = 0.5;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static_assert (half &lt; whole, "Hmm....");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308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CONSTEXPR </a:t>
            </a:r>
            <a:r>
              <a:rPr lang="ru-RU" smtClean="0"/>
              <a:t>и </a:t>
            </a:r>
            <a:r>
              <a:rPr lang="en-US" smtClean="0"/>
              <a:t>floating-point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Хотя </a:t>
            </a:r>
            <a:r>
              <a:rPr lang="en-US" smtClean="0"/>
              <a:t>FP constexprs </a:t>
            </a:r>
            <a:r>
              <a:rPr lang="ru-RU" smtClean="0"/>
              <a:t>разрешены, они крайне не рекомендуются. Причина в том, что они могут быть подсчитаны иначе, чем рантайм </a:t>
            </a:r>
            <a:r>
              <a:rPr lang="en-US" smtClean="0"/>
              <a:t>FP.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float ct = 1.0f / 3.0f;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(x == 1.0f &amp;&amp; y == 3.0f);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float rt = x </a:t>
            </a:r>
            <a:r>
              <a:rPr lang="en-US">
                <a:latin typeface="Consolas" panose="020B0609020204030204" pitchFamily="49" charset="0"/>
              </a:rPr>
              <a:t>/ </a:t>
            </a:r>
            <a:r>
              <a:rPr lang="en-US" smtClean="0">
                <a:latin typeface="Consolas" panose="020B0609020204030204" pitchFamily="49" charset="0"/>
              </a:rPr>
              <a:t>y;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(rt == ct); // ORLY?</a:t>
            </a:r>
          </a:p>
        </p:txBody>
      </p:sp>
    </p:spTree>
    <p:extLst>
      <p:ext uri="{BB962C8B-B14F-4D97-AF65-F5344CB8AC3E}">
        <p14:creationId xmlns:p14="http://schemas.microsoft.com/office/powerpoint/2010/main" val="1448386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constexpr implies const?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33691"/>
          </a:xfrm>
        </p:spPr>
        <p:txBody>
          <a:bodyPr/>
          <a:lstStyle/>
          <a:p>
            <a:r>
              <a:rPr lang="ru-RU" smtClean="0"/>
              <a:t>Простой вопрос</a:t>
            </a:r>
          </a:p>
          <a:p>
            <a:pPr marL="0" indent="0">
              <a:buNone/>
            </a:pPr>
            <a:r>
              <a:rPr lang="fr-FR" smtClean="0">
                <a:latin typeface="Consolas" panose="020B0609020204030204" pitchFamily="49" charset="0"/>
              </a:rPr>
              <a:t>constexpr </a:t>
            </a:r>
            <a:r>
              <a:rPr lang="fr-FR">
                <a:latin typeface="Consolas" panose="020B0609020204030204" pitchFamily="49" charset="0"/>
              </a:rPr>
              <a:t>int arr[] = {2, 3, 5, 7, 11};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constexpr int *x = &amp;arr[3</a:t>
            </a:r>
            <a:r>
              <a:rPr lang="fr-FR" smtClean="0">
                <a:latin typeface="Consolas" panose="020B0609020204030204" pitchFamily="49" charset="0"/>
              </a:rPr>
              <a:t>]; // </a:t>
            </a:r>
            <a:r>
              <a:rPr lang="ru-RU" smtClean="0">
                <a:latin typeface="Consolas" panose="020B0609020204030204" pitchFamily="49" charset="0"/>
              </a:rPr>
              <a:t>всё хорошо?</a:t>
            </a:r>
            <a:endParaRPr lang="fr-FR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302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constexpr</a:t>
            </a:r>
            <a:r>
              <a:rPr lang="ru-RU" smtClean="0"/>
              <a:t> не всегда</a:t>
            </a:r>
            <a:r>
              <a:rPr lang="en-US" smtClean="0"/>
              <a:t> implies const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33691"/>
          </a:xfrm>
        </p:spPr>
        <p:txBody>
          <a:bodyPr/>
          <a:lstStyle/>
          <a:p>
            <a:r>
              <a:rPr lang="ru-RU" smtClean="0"/>
              <a:t>Простой вопрос</a:t>
            </a:r>
          </a:p>
          <a:p>
            <a:pPr marL="0" indent="0">
              <a:buNone/>
            </a:pPr>
            <a:r>
              <a:rPr lang="fr-FR" smtClean="0">
                <a:latin typeface="Consolas" panose="020B0609020204030204" pitchFamily="49" charset="0"/>
              </a:rPr>
              <a:t>constexpr </a:t>
            </a:r>
            <a:r>
              <a:rPr lang="fr-FR">
                <a:latin typeface="Consolas" panose="020B0609020204030204" pitchFamily="49" charset="0"/>
              </a:rPr>
              <a:t>int arr[] = {2, 3, 5, 7, 11};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constexpr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const </a:t>
            </a:r>
            <a:r>
              <a:rPr lang="fr-FR" smtClean="0">
                <a:latin typeface="Consolas" panose="020B0609020204030204" pitchFamily="49" charset="0"/>
              </a:rPr>
              <a:t>int </a:t>
            </a:r>
            <a:r>
              <a:rPr lang="fr-FR">
                <a:latin typeface="Consolas" panose="020B0609020204030204" pitchFamily="49" charset="0"/>
              </a:rPr>
              <a:t>*x = &amp;arr[3</a:t>
            </a:r>
            <a:r>
              <a:rPr lang="fr-FR" smtClean="0">
                <a:latin typeface="Consolas" panose="020B0609020204030204" pitchFamily="49" charset="0"/>
              </a:rPr>
              <a:t>]; //</a:t>
            </a:r>
            <a:r>
              <a:rPr lang="ru-RU" smtClean="0">
                <a:latin typeface="Consolas" panose="020B0609020204030204" pitchFamily="49" charset="0"/>
              </a:rPr>
              <a:t> вот теперь </a:t>
            </a:r>
            <a:r>
              <a:rPr lang="en-US" smtClean="0">
                <a:latin typeface="Consolas" panose="020B0609020204030204" pitchFamily="49" charset="0"/>
              </a:rPr>
              <a:t>ok</a:t>
            </a:r>
            <a:endParaRPr lang="fr-FR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879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constexpr</a:t>
            </a:r>
            <a:r>
              <a:rPr lang="ru-RU" smtClean="0"/>
              <a:t> не всегда</a:t>
            </a:r>
            <a:r>
              <a:rPr lang="en-US" smtClean="0"/>
              <a:t> implies const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33691"/>
          </a:xfrm>
        </p:spPr>
        <p:txBody>
          <a:bodyPr/>
          <a:lstStyle/>
          <a:p>
            <a:r>
              <a:rPr lang="ru-RU" smtClean="0"/>
              <a:t>Ещё один простой вопрос: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void foo (int const </a:t>
            </a:r>
            <a:r>
              <a:rPr lang="en-US" smtClean="0">
                <a:latin typeface="Consolas" panose="020B0609020204030204" pitchFamily="49" charset="0"/>
              </a:rPr>
              <a:t>*) 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foo (int * const)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mtClean="0">
                <a:latin typeface="Consolas" panose="020B0609020204030204" pitchFamily="49" charset="0"/>
              </a:rPr>
              <a:t>constexpr </a:t>
            </a:r>
            <a:r>
              <a:rPr lang="fr-FR">
                <a:latin typeface="Consolas" panose="020B0609020204030204" pitchFamily="49" charset="0"/>
              </a:rPr>
              <a:t>int arr[] = {2, 3, 5, 7, 11};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constexpr </a:t>
            </a:r>
            <a:r>
              <a:rPr lang="en-US" smtClean="0">
                <a:latin typeface="Consolas" panose="020B0609020204030204" pitchFamily="49" charset="0"/>
              </a:rPr>
              <a:t>const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fr-FR" smtClean="0">
                <a:latin typeface="Consolas" panose="020B0609020204030204" pitchFamily="49" charset="0"/>
              </a:rPr>
              <a:t>int </a:t>
            </a:r>
            <a:r>
              <a:rPr lang="fr-FR">
                <a:latin typeface="Consolas" panose="020B0609020204030204" pitchFamily="49" charset="0"/>
              </a:rPr>
              <a:t>*x = &amp;arr[3</a:t>
            </a:r>
            <a:r>
              <a:rPr lang="fr-FR" smtClean="0">
                <a:latin typeface="Consolas" panose="020B0609020204030204" pitchFamily="49" charset="0"/>
              </a:rPr>
              <a:t>]; </a:t>
            </a:r>
          </a:p>
          <a:p>
            <a:pPr marL="0" indent="0">
              <a:buNone/>
            </a:pPr>
            <a:r>
              <a:rPr lang="fr-FR" smtClean="0">
                <a:latin typeface="Consolas" panose="020B0609020204030204" pitchFamily="49" charset="0"/>
              </a:rPr>
              <a:t>foo (x); // 1 </a:t>
            </a:r>
            <a:r>
              <a:rPr lang="ru-RU" smtClean="0">
                <a:latin typeface="Consolas" panose="020B0609020204030204" pitchFamily="49" charset="0"/>
              </a:rPr>
              <a:t>или 2</a:t>
            </a:r>
            <a:r>
              <a:rPr lang="en-US" smtClean="0">
                <a:latin typeface="Consolas" panose="020B0609020204030204" pitchFamily="49" charset="0"/>
              </a:rPr>
              <a:t>?</a:t>
            </a:r>
            <a:endParaRPr lang="fr-FR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974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constexpr</a:t>
            </a:r>
            <a:r>
              <a:rPr lang="ru-RU" smtClean="0"/>
              <a:t> не всегда</a:t>
            </a:r>
            <a:r>
              <a:rPr lang="en-US" smtClean="0"/>
              <a:t> implies const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33691"/>
          </a:xfrm>
        </p:spPr>
        <p:txBody>
          <a:bodyPr/>
          <a:lstStyle/>
          <a:p>
            <a:r>
              <a:rPr lang="ru-RU" smtClean="0"/>
              <a:t>Ещё один простой вопрос: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void foo (int const </a:t>
            </a:r>
            <a:r>
              <a:rPr lang="en-US" smtClean="0">
                <a:latin typeface="Consolas" panose="020B0609020204030204" pitchFamily="49" charset="0"/>
              </a:rPr>
              <a:t>*) 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foo (int * const)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mtClean="0">
                <a:latin typeface="Consolas" panose="020B0609020204030204" pitchFamily="49" charset="0"/>
              </a:rPr>
              <a:t>constexpr </a:t>
            </a:r>
            <a:r>
              <a:rPr lang="fr-FR">
                <a:latin typeface="Consolas" panose="020B0609020204030204" pitchFamily="49" charset="0"/>
              </a:rPr>
              <a:t>int arr[] = {2, 3, 5, 7, 11};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constexpr </a:t>
            </a:r>
            <a:r>
              <a:rPr lang="en-US" smtClean="0">
                <a:latin typeface="Consolas" panose="020B0609020204030204" pitchFamily="49" charset="0"/>
              </a:rPr>
              <a:t>const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fr-FR" smtClean="0">
                <a:latin typeface="Consolas" panose="020B0609020204030204" pitchFamily="49" charset="0"/>
              </a:rPr>
              <a:t>int </a:t>
            </a:r>
            <a:r>
              <a:rPr lang="fr-FR">
                <a:latin typeface="Consolas" panose="020B0609020204030204" pitchFamily="49" charset="0"/>
              </a:rPr>
              <a:t>*x = &amp;arr[3</a:t>
            </a:r>
            <a:r>
              <a:rPr lang="fr-FR" smtClean="0">
                <a:latin typeface="Consolas" panose="020B0609020204030204" pitchFamily="49" charset="0"/>
              </a:rPr>
              <a:t>]; </a:t>
            </a:r>
          </a:p>
          <a:p>
            <a:pPr marL="0" indent="0">
              <a:buNone/>
            </a:pPr>
            <a:r>
              <a:rPr lang="fr-FR" smtClean="0">
                <a:latin typeface="Consolas" panose="020B0609020204030204" pitchFamily="49" charset="0"/>
              </a:rPr>
              <a:t>foo (x); // </a:t>
            </a:r>
            <a:r>
              <a:rPr lang="ru-RU" smtClean="0">
                <a:latin typeface="Consolas" panose="020B0609020204030204" pitchFamily="49" charset="0"/>
              </a:rPr>
              <a:t>разумеется (1) т.к. снять константность с  указателя куда менее больно, чем с указуемого</a:t>
            </a:r>
            <a:endParaRPr lang="fr-FR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263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вы думаете, могут ли быть нестатические </a:t>
            </a:r>
            <a:r>
              <a:rPr lang="en-US" smtClean="0"/>
              <a:t>constexpr </a:t>
            </a:r>
            <a:r>
              <a:rPr lang="ru-RU" smtClean="0"/>
              <a:t>данные внутри класса?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Foo { constexpr int x; }; // ok?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279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2638"/>
            <a:ext cx="9905999" cy="4868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Константность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smtClean="0"/>
              <a:t> Функции времени компиляции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/>
              <a:t> </a:t>
            </a:r>
            <a:r>
              <a:rPr lang="ru-RU" sz="4000" smtClean="0"/>
              <a:t>ООП времени компиляции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/>
              <a:t> </a:t>
            </a:r>
            <a:r>
              <a:rPr lang="ru-RU" sz="4000" smtClean="0"/>
              <a:t>Пользовательские суффиксы</a:t>
            </a:r>
          </a:p>
        </p:txBody>
      </p:sp>
    </p:spTree>
    <p:extLst>
      <p:ext uri="{BB962C8B-B14F-4D97-AF65-F5344CB8AC3E}">
        <p14:creationId xmlns:p14="http://schemas.microsoft.com/office/powerpoint/2010/main" val="212910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метапрограммирование </a:t>
            </a:r>
            <a:r>
              <a:rPr lang="en-US" smtClean="0"/>
              <a:t>revisited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Простая задача: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arr[square&lt;5&gt;::value]; // arr[25]</a:t>
            </a:r>
          </a:p>
          <a:p>
            <a:r>
              <a:rPr lang="ru-RU" smtClean="0">
                <a:latin typeface="Consolas" panose="020B0609020204030204" pitchFamily="49" charset="0"/>
              </a:rPr>
              <a:t>Простое решение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&lt;size_t n&gt; square :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integral_constant &lt;size_t, n * n&gt;;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2638"/>
            <a:ext cx="9905999" cy="4868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smtClean="0"/>
              <a:t> Константность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Функции времени компиляции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/>
              <a:t> </a:t>
            </a:r>
            <a:r>
              <a:rPr lang="ru-RU" sz="4000" smtClean="0"/>
              <a:t>ООП времени компиляции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/>
              <a:t> </a:t>
            </a:r>
            <a:r>
              <a:rPr lang="ru-RU" sz="4000" smtClean="0"/>
              <a:t>Пользовательские суффиксы</a:t>
            </a:r>
          </a:p>
        </p:txBody>
      </p:sp>
    </p:spTree>
    <p:extLst>
      <p:ext uri="{BB962C8B-B14F-4D97-AF65-F5344CB8AC3E}">
        <p14:creationId xmlns:p14="http://schemas.microsoft.com/office/powerpoint/2010/main" val="402031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constexpr </a:t>
            </a:r>
            <a:r>
              <a:rPr lang="ru-RU" smtClean="0"/>
              <a:t>функции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constexpr </a:t>
            </a:r>
            <a:r>
              <a:rPr lang="ru-RU" smtClean="0"/>
              <a:t>помогает писать функции времени компиляции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constexpr int square(int x) { return x * x; </a:t>
            </a: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arr[square(5)]; // ok, arr[25]</a:t>
            </a:r>
          </a:p>
          <a:p>
            <a:r>
              <a:rPr lang="ru-RU" smtClean="0"/>
              <a:t>Но стандарт накладывает ограничения на то, что может быть телом таких функций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4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</a:t>
            </a:r>
            <a:r>
              <a:rPr lang="en-US" smtClean="0"/>
              <a:t>CF</a:t>
            </a:r>
            <a:r>
              <a:rPr lang="ru-RU" smtClean="0"/>
              <a:t> в </a:t>
            </a:r>
            <a:r>
              <a:rPr lang="en-US" smtClean="0"/>
              <a:t>C++11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 </a:t>
            </a:r>
            <a:r>
              <a:rPr lang="en-US" smtClean="0"/>
              <a:t>virtual</a:t>
            </a:r>
          </a:p>
          <a:p>
            <a:r>
              <a:rPr lang="ru-RU" smtClean="0"/>
              <a:t>Возвращает </a:t>
            </a:r>
            <a:r>
              <a:rPr lang="en-US" smtClean="0"/>
              <a:t>[</a:t>
            </a:r>
            <a:r>
              <a:rPr lang="ru-RU" smtClean="0"/>
              <a:t>ссылку на</a:t>
            </a:r>
            <a:r>
              <a:rPr lang="en-US" smtClean="0"/>
              <a:t>] </a:t>
            </a:r>
            <a:r>
              <a:rPr lang="ru-RU" smtClean="0"/>
              <a:t>литеральный тип</a:t>
            </a:r>
          </a:p>
          <a:p>
            <a:r>
              <a:rPr lang="ru-RU" smtClean="0"/>
              <a:t>Параметры должны быть литеральными типами (или ссылками на них)</a:t>
            </a:r>
          </a:p>
          <a:p>
            <a:r>
              <a:rPr lang="ru-RU" smtClean="0"/>
              <a:t>Тело это одно выражение </a:t>
            </a:r>
            <a:r>
              <a:rPr lang="en-US" smtClean="0">
                <a:latin typeface="Consolas" panose="020B0609020204030204" pitchFamily="49" charset="0"/>
              </a:rPr>
              <a:t>{ return expression; }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 smtClean="0"/>
              <a:t>без побочных эффектов и </a:t>
            </a:r>
            <a:r>
              <a:rPr lang="en-US" smtClean="0"/>
              <a:t>c </a:t>
            </a:r>
            <a:r>
              <a:rPr lang="ru-RU" smtClean="0"/>
              <a:t>вызовом внутри только </a:t>
            </a:r>
            <a:r>
              <a:rPr lang="en-US" smtClean="0"/>
              <a:t>constexpr </a:t>
            </a:r>
            <a:r>
              <a:rPr lang="ru-RU" smtClean="0"/>
              <a:t>функций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20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Некоторые правила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constexpr </a:t>
            </a:r>
            <a:r>
              <a:rPr lang="ru-RU" smtClean="0"/>
              <a:t>не входит в тип функции</a:t>
            </a:r>
            <a:endParaRPr lang="en-US" smtClean="0"/>
          </a:p>
          <a:p>
            <a:r>
              <a:rPr lang="ru-RU" smtClean="0"/>
              <a:t>параметры не могут быть </a:t>
            </a:r>
            <a:r>
              <a:rPr lang="en-US" smtClean="0"/>
              <a:t>constexpr</a:t>
            </a:r>
            <a:endParaRPr lang="ru-RU" smtClean="0"/>
          </a:p>
          <a:p>
            <a:r>
              <a:rPr lang="ru-RU" smtClean="0"/>
              <a:t>функция не может быть перегружена по </a:t>
            </a:r>
            <a:r>
              <a:rPr lang="en-US" smtClean="0"/>
              <a:t>constexpr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40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больше, чем </a:t>
            </a:r>
            <a:r>
              <a:rPr lang="en-US" smtClean="0"/>
              <a:t>constexpr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Но перегрузка функций по </a:t>
            </a:r>
            <a:r>
              <a:rPr lang="en-US" smtClean="0"/>
              <a:t>constexpr </a:t>
            </a:r>
            <a:r>
              <a:rPr lang="ru-RU" smtClean="0"/>
              <a:t>и не нужна</a:t>
            </a:r>
          </a:p>
          <a:p>
            <a:r>
              <a:rPr lang="ru-RU" smtClean="0"/>
              <a:t>Дело в том, что любая</a:t>
            </a:r>
            <a:r>
              <a:rPr lang="en-US" smtClean="0"/>
              <a:t> constexpr</a:t>
            </a:r>
            <a:r>
              <a:rPr lang="ru-RU" smtClean="0"/>
              <a:t> функция может быть вызвана во время исполнения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cin &gt;&gt; x;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static_log (x) &lt;&lt; endl;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346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ещё следует из этого свойства </a:t>
            </a:r>
            <a:r>
              <a:rPr lang="en-US" smtClean="0"/>
              <a:t>constexpr </a:t>
            </a:r>
            <a:r>
              <a:rPr lang="ru-RU" smtClean="0"/>
              <a:t>функций?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69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smtClean="0"/>
                  <a:t>пример</a:t>
                </a:r>
                <a:r>
                  <a:rPr lang="en-US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constexpr size_t </a:t>
            </a:r>
            <a:r>
              <a:rPr lang="en-US" sz="1800" smtClean="0">
                <a:latin typeface="Consolas" panose="020B0609020204030204" pitchFamily="49" charset="0"/>
              </a:rPr>
              <a:t>static_log_helper </a:t>
            </a:r>
            <a:r>
              <a:rPr lang="en-US" sz="1800">
                <a:latin typeface="Consolas" panose="020B0609020204030204" pitchFamily="49" charset="0"/>
              </a:rPr>
              <a:t>(size_t N, size_t pos</a:t>
            </a:r>
            <a:r>
              <a:rPr lang="en-US" sz="1800" smtClean="0">
                <a:latin typeface="Consolas" panose="020B0609020204030204" pitchFamily="49" charset="0"/>
              </a:rPr>
              <a:t>) 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return ((N &amp; (1ull &lt;&lt; pos)) == (1ull &lt;&lt; pos) || pos == 0) ?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</a:t>
            </a:r>
            <a:r>
              <a:rPr lang="en-US" sz="1800">
                <a:latin typeface="Consolas" panose="020B0609020204030204" pitchFamily="49" charset="0"/>
              </a:rPr>
              <a:t>(N == (1ull &lt;&lt; pos) ? pos : pos + 1) </a:t>
            </a:r>
            <a:r>
              <a:rPr lang="en-US" sz="1800" smtClean="0">
                <a:latin typeface="Consolas" panose="020B0609020204030204" pitchFamily="49" charset="0"/>
              </a:rPr>
              <a:t>: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</a:t>
            </a:r>
            <a:r>
              <a:rPr lang="en-US" sz="1800">
                <a:latin typeface="Consolas" panose="020B0609020204030204" pitchFamily="49" charset="0"/>
              </a:rPr>
              <a:t>static_log_helper (N, pos - 1</a:t>
            </a:r>
            <a:r>
              <a:rPr lang="en-US" sz="1800" smtClean="0">
                <a:latin typeface="Consolas" panose="020B0609020204030204" pitchFamily="49" charset="0"/>
              </a:rPr>
              <a:t>);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en-US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constexpr </a:t>
            </a:r>
            <a:r>
              <a:rPr lang="en-US" sz="1800" smtClean="0">
                <a:latin typeface="Consolas" panose="020B0609020204030204" pitchFamily="49" charset="0"/>
              </a:rPr>
              <a:t>size_t static_log </a:t>
            </a:r>
            <a:r>
              <a:rPr lang="en-US" sz="1800">
                <a:latin typeface="Consolas" panose="020B0609020204030204" pitchFamily="49" charset="0"/>
              </a:rPr>
              <a:t>(size_t N)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return static_log_helper (N, sizeof(size_t) * CHAR_BIT - 1</a:t>
            </a:r>
            <a:r>
              <a:rPr lang="en-US" sz="1800" smtClean="0">
                <a:latin typeface="Consolas" panose="020B0609020204030204" pitchFamily="49" charset="0"/>
              </a:rPr>
              <a:t>);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157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обработка ошибок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constexpr size_t </a:t>
            </a:r>
            <a:r>
              <a:rPr lang="en-US" sz="1800" smtClean="0">
                <a:latin typeface="Consolas" panose="020B0609020204030204" pitchFamily="49" charset="0"/>
              </a:rPr>
              <a:t>static_log_helper </a:t>
            </a:r>
            <a:r>
              <a:rPr lang="en-US" sz="1800">
                <a:latin typeface="Consolas" panose="020B0609020204030204" pitchFamily="49" charset="0"/>
              </a:rPr>
              <a:t>(size_t N, size_t pos</a:t>
            </a:r>
            <a:r>
              <a:rPr lang="en-US" sz="1800" smtClean="0">
                <a:latin typeface="Consolas" panose="020B0609020204030204" pitchFamily="49" charset="0"/>
              </a:rPr>
              <a:t>) 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return ((N &amp; (1ull &lt;&lt; pos)) == (1ull &lt;&lt; pos) || pos == 0) ?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</a:t>
            </a:r>
            <a:r>
              <a:rPr lang="en-US" sz="1800">
                <a:latin typeface="Consolas" panose="020B0609020204030204" pitchFamily="49" charset="0"/>
              </a:rPr>
              <a:t>(N == (1ull &lt;&lt; pos) ? pos : pos + 1) </a:t>
            </a:r>
            <a:r>
              <a:rPr lang="en-US" sz="1800" smtClean="0">
                <a:latin typeface="Consolas" panose="020B0609020204030204" pitchFamily="49" charset="0"/>
              </a:rPr>
              <a:t>: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</a:t>
            </a:r>
            <a:r>
              <a:rPr lang="en-US" sz="1800">
                <a:latin typeface="Consolas" panose="020B0609020204030204" pitchFamily="49" charset="0"/>
              </a:rPr>
              <a:t>static_log_helper (N, pos - 1</a:t>
            </a:r>
            <a:r>
              <a:rPr lang="en-US" sz="1800" smtClean="0">
                <a:latin typeface="Consolas" panose="020B0609020204030204" pitchFamily="49" charset="0"/>
              </a:rPr>
              <a:t>);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en-US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constexpr </a:t>
            </a:r>
            <a:r>
              <a:rPr lang="en-US" sz="1800" smtClean="0">
                <a:latin typeface="Consolas" panose="020B0609020204030204" pitchFamily="49" charset="0"/>
              </a:rPr>
              <a:t>size_t static_log </a:t>
            </a:r>
            <a:r>
              <a:rPr lang="en-US" sz="1800">
                <a:latin typeface="Consolas" panose="020B0609020204030204" pitchFamily="49" charset="0"/>
              </a:rPr>
              <a:t>(size_t N)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return </a:t>
            </a:r>
            <a:r>
              <a:rPr lang="en-US" sz="1800" smtClean="0">
                <a:latin typeface="Consolas" panose="020B0609020204030204" pitchFamily="49" charset="0"/>
              </a:rPr>
              <a:t>(N != 0) ? static_log_helper </a:t>
            </a:r>
            <a:r>
              <a:rPr lang="en-US" sz="1800">
                <a:latin typeface="Consolas" panose="020B0609020204030204" pitchFamily="49" charset="0"/>
              </a:rPr>
              <a:t>(N, sizeof(size_t) * CHAR_BIT - 1</a:t>
            </a:r>
            <a:r>
              <a:rPr lang="en-US" sz="1800" smtClean="0">
                <a:latin typeface="Consolas" panose="020B0609020204030204" pitchFamily="49" charset="0"/>
              </a:rPr>
              <a:t>) :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              </a:t>
            </a:r>
            <a:r>
              <a:rPr lang="en-US" sz="1800" smtClean="0">
                <a:solidFill>
                  <a:srgbClr val="FFFF00"/>
                </a:solidFill>
                <a:latin typeface="Consolas" panose="020B0609020204030204" pitchFamily="49" charset="0"/>
              </a:rPr>
              <a:t>throw "N == 0 not supported";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917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THROW IDIOM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Обрабатываются только ветки, которые используются (ленивость в </a:t>
            </a:r>
            <a:r>
              <a:rPr lang="en-US" smtClean="0"/>
              <a:t>constexpr)</a:t>
            </a:r>
          </a:p>
          <a:p>
            <a:r>
              <a:rPr lang="ru-RU" smtClean="0"/>
              <a:t>Так как </a:t>
            </a:r>
            <a:r>
              <a:rPr lang="en-US" smtClean="0"/>
              <a:t>throw </a:t>
            </a:r>
            <a:r>
              <a:rPr lang="ru-RU" smtClean="0"/>
              <a:t>запрещено, в </a:t>
            </a:r>
            <a:r>
              <a:rPr lang="en-US" smtClean="0"/>
              <a:t>CT </a:t>
            </a:r>
            <a:r>
              <a:rPr lang="ru-RU" smtClean="0"/>
              <a:t>вызов </a:t>
            </a:r>
            <a:r>
              <a:rPr lang="en-US" smtClean="0"/>
              <a:t>throw </a:t>
            </a:r>
            <a:r>
              <a:rPr lang="ru-RU" smtClean="0"/>
              <a:t>порождает ошибку компиляции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07-static-log11.cc:31:34:   in constexpr expansion of 'static_log(0ull)'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07-static-log11.cc:21:16: error: expression '&lt;throw-expression&gt;' is not a constant-expression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        throw "N == 0 not supported";</a:t>
            </a:r>
          </a:p>
        </p:txBody>
      </p:sp>
    </p:spTree>
    <p:extLst>
      <p:ext uri="{BB962C8B-B14F-4D97-AF65-F5344CB8AC3E}">
        <p14:creationId xmlns:p14="http://schemas.microsoft.com/office/powerpoint/2010/main" val="683445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в </a:t>
            </a:r>
            <a:r>
              <a:rPr lang="en-US" smtClean="0"/>
              <a:t>C++14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1410" y="2265962"/>
            <a:ext cx="4878389" cy="3677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new </a:t>
            </a:r>
            <a:r>
              <a:rPr lang="ru-RU" sz="1600">
                <a:latin typeface="Consolas" panose="020B0609020204030204" pitchFamily="49" charset="0"/>
              </a:rPr>
              <a:t>и </a:t>
            </a:r>
            <a:r>
              <a:rPr lang="en-US" sz="1600">
                <a:latin typeface="Consolas" panose="020B0609020204030204" pitchFamily="49" charset="0"/>
              </a:rPr>
              <a:t>delete</a:t>
            </a:r>
          </a:p>
          <a:p>
            <a:pPr marL="0" indent="0">
              <a:buNone/>
            </a:pPr>
            <a:r>
              <a:rPr lang="ru-RU" sz="1600">
                <a:latin typeface="Consolas" panose="020B0609020204030204" pitchFamily="49" charset="0"/>
              </a:rPr>
              <a:t>Генерация исключений через </a:t>
            </a:r>
            <a:r>
              <a:rPr lang="en-US" sz="1600" smtClean="0">
                <a:latin typeface="Consolas" panose="020B0609020204030204" pitchFamily="49" charset="0"/>
              </a:rPr>
              <a:t>throw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smtClean="0">
                <a:latin typeface="Consolas" panose="020B0609020204030204" pitchFamily="49" charset="0"/>
              </a:rPr>
              <a:t>Вызов не-</a:t>
            </a:r>
            <a:r>
              <a:rPr lang="en-US" sz="1600" smtClean="0">
                <a:latin typeface="Consolas" panose="020B0609020204030204" pitchFamily="49" charset="0"/>
              </a:rPr>
              <a:t>constexpr </a:t>
            </a:r>
            <a:r>
              <a:rPr lang="ru-RU" sz="1600" smtClean="0">
                <a:latin typeface="Consolas" panose="020B0609020204030204" pitchFamily="49" charset="0"/>
              </a:rPr>
              <a:t>функций</a:t>
            </a:r>
            <a:endParaRPr lang="en-US" sz="16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smtClean="0">
                <a:latin typeface="Consolas" panose="020B0609020204030204" pitchFamily="49" charset="0"/>
              </a:rPr>
              <a:t>Использование </a:t>
            </a:r>
            <a:r>
              <a:rPr lang="en-US" sz="1600" smtClean="0">
                <a:latin typeface="Consolas" panose="020B0609020204030204" pitchFamily="49" charset="0"/>
              </a:rPr>
              <a:t>goto</a:t>
            </a:r>
            <a:endParaRPr lang="ru-RU" sz="16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smtClean="0">
                <a:latin typeface="Consolas" panose="020B0609020204030204" pitchFamily="49" charset="0"/>
              </a:rPr>
              <a:t>Лямбда выражения</a:t>
            </a:r>
            <a:endParaRPr lang="en-US" sz="16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smtClean="0">
                <a:latin typeface="Consolas" panose="020B0609020204030204" pitchFamily="49" charset="0"/>
              </a:rPr>
              <a:t>Преобразования </a:t>
            </a:r>
            <a:r>
              <a:rPr lang="en-US" sz="1600" smtClean="0">
                <a:latin typeface="Consolas" panose="020B0609020204030204" pitchFamily="49" charset="0"/>
              </a:rPr>
              <a:t>const_cast</a:t>
            </a:r>
            <a:r>
              <a:rPr lang="ru-RU" sz="1600" smtClean="0">
                <a:latin typeface="Consolas" panose="020B0609020204030204" pitchFamily="49" charset="0"/>
              </a:rPr>
              <a:t> и </a:t>
            </a:r>
            <a:r>
              <a:rPr lang="en-US" sz="1600" smtClean="0">
                <a:latin typeface="Consolas" panose="020B0609020204030204" pitchFamily="49" charset="0"/>
              </a:rPr>
              <a:t>reinterpret_cast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smtClean="0">
                <a:latin typeface="Consolas" panose="020B0609020204030204" pitchFamily="49" charset="0"/>
              </a:rPr>
              <a:t>Преобразования </a:t>
            </a:r>
            <a:r>
              <a:rPr lang="en-US" sz="1600" smtClean="0">
                <a:latin typeface="Consolas" panose="020B0609020204030204" pitchFamily="49" charset="0"/>
              </a:rPr>
              <a:t>void* </a:t>
            </a:r>
            <a:r>
              <a:rPr lang="ru-RU" sz="1600" smtClean="0">
                <a:latin typeface="Consolas" panose="020B0609020204030204" pitchFamily="49" charset="0"/>
              </a:rPr>
              <a:t>в </a:t>
            </a:r>
            <a:r>
              <a:rPr lang="en-US" sz="1600" smtClean="0">
                <a:latin typeface="Consolas" panose="020B0609020204030204" pitchFamily="49" charset="0"/>
              </a:rPr>
              <a:t>object*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smtClean="0">
                <a:latin typeface="Consolas" panose="020B0609020204030204" pitchFamily="49" charset="0"/>
              </a:rPr>
              <a:t>Модификация нелокальных объектов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19799" y="2249486"/>
            <a:ext cx="4878389" cy="3541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>
                <a:latin typeface="Consolas" panose="020B0609020204030204" pitchFamily="49" charset="0"/>
              </a:rPr>
              <a:t>Неинициализированные данные</a:t>
            </a:r>
            <a:endParaRPr lang="ru-RU" sz="160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smtClean="0">
                <a:latin typeface="Consolas" panose="020B0609020204030204" pitchFamily="49" charset="0"/>
              </a:rPr>
              <a:t>Сравнения с </a:t>
            </a:r>
            <a:r>
              <a:rPr lang="en-US" sz="1600" smtClean="0">
                <a:latin typeface="Consolas" panose="020B0609020204030204" pitchFamily="49" charset="0"/>
              </a:rPr>
              <a:t>unspecified </a:t>
            </a:r>
            <a:r>
              <a:rPr lang="ru-RU" sz="1600" smtClean="0">
                <a:latin typeface="Consolas" panose="020B0609020204030204" pitchFamily="49" charset="0"/>
              </a:rPr>
              <a:t>результатом</a:t>
            </a:r>
            <a:endParaRPr lang="en-US" sz="160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smtClean="0">
                <a:latin typeface="Consolas" panose="020B0609020204030204" pitchFamily="49" charset="0"/>
              </a:rPr>
              <a:t>Вызов </a:t>
            </a:r>
            <a:r>
              <a:rPr lang="en-US" sz="1600" smtClean="0">
                <a:latin typeface="Consolas" panose="020B0609020204030204" pitchFamily="49" charset="0"/>
              </a:rPr>
              <a:t>type_id </a:t>
            </a:r>
            <a:r>
              <a:rPr lang="ru-RU" sz="1600" smtClean="0">
                <a:latin typeface="Consolas" panose="020B0609020204030204" pitchFamily="49" charset="0"/>
              </a:rPr>
              <a:t>для полиморфных классов</a:t>
            </a:r>
            <a:r>
              <a:rPr lang="en-US" sz="1600" smtClean="0">
                <a:latin typeface="Consolas" panose="020B0609020204030204" pitchFamily="49" charset="0"/>
              </a:rPr>
              <a:t> </a:t>
            </a:r>
            <a:r>
              <a:rPr lang="ru-RU" sz="1600" smtClean="0">
                <a:latin typeface="Consolas" panose="020B0609020204030204" pitchFamily="49" charset="0"/>
              </a:rPr>
              <a:t>и </a:t>
            </a:r>
            <a:r>
              <a:rPr lang="en-US" sz="1600" smtClean="0">
                <a:latin typeface="Consolas" panose="020B0609020204030204" pitchFamily="49" charset="0"/>
              </a:rPr>
              <a:t>dynamic_cast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smtClean="0">
                <a:latin typeface="Consolas" panose="020B0609020204030204" pitchFamily="49" charset="0"/>
              </a:rPr>
              <a:t>Блоки </a:t>
            </a:r>
            <a:r>
              <a:rPr lang="en-US" sz="1600" smtClean="0">
                <a:latin typeface="Consolas" panose="020B0609020204030204" pitchFamily="49" charset="0"/>
              </a:rPr>
              <a:t>try </a:t>
            </a:r>
            <a:r>
              <a:rPr lang="ru-RU" sz="1600" smtClean="0">
                <a:latin typeface="Consolas" panose="020B0609020204030204" pitchFamily="49" charset="0"/>
              </a:rPr>
              <a:t>для обработки исключений</a:t>
            </a:r>
            <a:endParaRPr lang="en-US" sz="16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>
                <a:latin typeface="Consolas" panose="020B0609020204030204" pitchFamily="49" charset="0"/>
              </a:rPr>
              <a:t>Операции с </a:t>
            </a:r>
            <a:r>
              <a:rPr lang="en-US" sz="1600">
                <a:latin typeface="Consolas" panose="020B0609020204030204" pitchFamily="49" charset="0"/>
              </a:rPr>
              <a:t>undefined behavior</a:t>
            </a:r>
            <a:endParaRPr lang="ru-RU" sz="160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smtClean="0">
                <a:latin typeface="Consolas" panose="020B0609020204030204" pitchFamily="49" charset="0"/>
              </a:rPr>
              <a:t>Инлайн ассемблер во всех разновидностях</a:t>
            </a:r>
            <a:endParaRPr lang="en-US" sz="16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>
                <a:latin typeface="Consolas" panose="020B0609020204030204" pitchFamily="49" charset="0"/>
              </a:rPr>
              <a:t>Большая часть операций с </a:t>
            </a:r>
            <a:r>
              <a:rPr lang="en-US" sz="1600">
                <a:latin typeface="Consolas" panose="020B0609020204030204" pitchFamily="49" charset="0"/>
              </a:rPr>
              <a:t>this</a:t>
            </a:r>
            <a:endParaRPr lang="en-US" sz="16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506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smtClean="0"/>
                  <a:t>пример</a:t>
                </a:r>
                <a:r>
                  <a:rPr lang="en-US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mtClean="0"/>
                  <a:t> </a:t>
                </a:r>
                <a:r>
                  <a:rPr lang="ru-RU" smtClean="0"/>
                  <a:t>в </a:t>
                </a:r>
                <a:r>
                  <a:rPr lang="en-US" smtClean="0"/>
                  <a:t>C++14</a:t>
                </a:r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84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constexpr size_t static_log </a:t>
            </a:r>
            <a:r>
              <a:rPr lang="en-US" sz="1800">
                <a:latin typeface="Consolas" panose="020B0609020204030204" pitchFamily="49" charset="0"/>
              </a:rPr>
              <a:t>(size_t N)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endParaRPr lang="ru-RU" sz="18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size_t pos = sizeof(size_t) * CHAR_BIT, mask = 0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  if </a:t>
            </a:r>
            <a:r>
              <a:rPr lang="en-US" sz="1800">
                <a:latin typeface="Consolas" panose="020B0609020204030204" pitchFamily="49" charset="0"/>
              </a:rPr>
              <a:t>(N == 0) throw "N == 0 not supported";</a:t>
            </a:r>
            <a:endParaRPr lang="ru-RU" sz="18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do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</a:t>
            </a:r>
            <a:r>
              <a:rPr lang="en-US" sz="1800">
                <a:latin typeface="Consolas" panose="020B0609020204030204" pitchFamily="49" charset="0"/>
              </a:rPr>
              <a:t>pos -= 1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</a:t>
            </a:r>
            <a:r>
              <a:rPr lang="en-US" sz="1800">
                <a:latin typeface="Consolas" panose="020B0609020204030204" pitchFamily="49" charset="0"/>
              </a:rPr>
              <a:t>mask = 1ull &lt;&lt; pos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} while ((N &amp; mask) != mask</a:t>
            </a:r>
            <a:r>
              <a:rPr lang="en-US" sz="1800" smtClean="0">
                <a:latin typeface="Consolas" panose="020B0609020204030204" pitchFamily="49" charset="0"/>
              </a:rPr>
              <a:t>);</a:t>
            </a:r>
            <a:endParaRPr lang="en-US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  if </a:t>
            </a:r>
            <a:r>
              <a:rPr lang="en-US" sz="1800">
                <a:latin typeface="Consolas" panose="020B0609020204030204" pitchFamily="49" charset="0"/>
              </a:rPr>
              <a:t>(N != mask</a:t>
            </a:r>
            <a:r>
              <a:rPr lang="en-US" sz="1800" smtClean="0">
                <a:latin typeface="Consolas" panose="020B0609020204030204" pitchFamily="49" charset="0"/>
              </a:rPr>
              <a:t>) </a:t>
            </a:r>
            <a:r>
              <a:rPr lang="en-US" sz="1800">
                <a:latin typeface="Consolas" panose="020B0609020204030204" pitchFamily="49" charset="0"/>
              </a:rPr>
              <a:t>pos += 1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endParaRPr lang="en-US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  return pos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52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Константность?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struct my_numeric_limits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&lt;&gt; struct my_numeric_limits&lt;int&gt;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static 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 int </a:t>
            </a:r>
            <a:r>
              <a:rPr lang="en-US">
                <a:latin typeface="Consolas" panose="020B0609020204030204" pitchFamily="49" charset="0"/>
              </a:rPr>
              <a:t>max() { return INT_MAX;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int MAXSIZE = </a:t>
            </a:r>
            <a:r>
              <a:rPr lang="en-US" smtClean="0">
                <a:latin typeface="Consolas" panose="020B0609020204030204" pitchFamily="49" charset="0"/>
              </a:rPr>
              <a:t>my_numeric_limits&lt;int</a:t>
            </a:r>
            <a:r>
              <a:rPr lang="en-US">
                <a:latin typeface="Consolas" panose="020B0609020204030204" pitchFamily="49" charset="0"/>
              </a:rPr>
              <a:t>&gt;::max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arr[MAXSIZE</a:t>
            </a:r>
            <a:r>
              <a:rPr lang="en-US" smtClean="0">
                <a:latin typeface="Consolas" panose="020B0609020204030204" pitchFamily="49" charset="0"/>
              </a:rPr>
              <a:t>]; // </a:t>
            </a:r>
            <a:r>
              <a:rPr lang="ru-RU" smtClean="0">
                <a:latin typeface="Consolas" panose="020B0609020204030204" pitchFamily="49" charset="0"/>
              </a:rPr>
              <a:t>тут всё хорошо?</a:t>
            </a:r>
          </a:p>
        </p:txBody>
      </p:sp>
    </p:spTree>
    <p:extLst>
      <p:ext uri="{BB962C8B-B14F-4D97-AF65-F5344CB8AC3E}">
        <p14:creationId xmlns:p14="http://schemas.microsoft.com/office/powerpoint/2010/main" val="43691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самостоятельное исследование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Так всё-таки что компилируется быстрее и лучше: шаблоны или </a:t>
            </a:r>
            <a:r>
              <a:rPr lang="en-US" smtClean="0"/>
              <a:t>constexpr?</a:t>
            </a:r>
          </a:p>
        </p:txBody>
      </p:sp>
    </p:spTree>
    <p:extLst>
      <p:ext uri="{BB962C8B-B14F-4D97-AF65-F5344CB8AC3E}">
        <p14:creationId xmlns:p14="http://schemas.microsoft.com/office/powerpoint/2010/main" val="4257156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гарантировать </a:t>
            </a:r>
            <a:r>
              <a:rPr lang="en-US" smtClean="0"/>
              <a:t>constexprness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Присвоить </a:t>
            </a:r>
            <a:r>
              <a:rPr lang="en-US" smtClean="0"/>
              <a:t>constexpr </a:t>
            </a:r>
            <a:r>
              <a:rPr lang="ru-RU" smtClean="0"/>
              <a:t>переменной</a:t>
            </a:r>
          </a:p>
          <a:p>
            <a:r>
              <a:rPr lang="ru-RU" smtClean="0"/>
              <a:t>Использовать результат там, где нужен литерал</a:t>
            </a:r>
          </a:p>
          <a:p>
            <a:r>
              <a:rPr lang="ru-RU" smtClean="0"/>
              <a:t>В остальных случаях компилятор имеет право увести вычисления на время исполнения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64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триты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Тритами называются цифры сбалансированной системы счисления по основанию 3, т.е. (-1</a:t>
            </a:r>
            <a:r>
              <a:rPr lang="en-US" smtClean="0"/>
              <a:t>, 0, 1). </a:t>
            </a:r>
            <a:r>
              <a:rPr lang="ru-RU" smtClean="0"/>
              <a:t>Обозначим </a:t>
            </a:r>
            <a:r>
              <a:rPr lang="en-US" smtClean="0"/>
              <a:t>-1 </a:t>
            </a:r>
            <a:r>
              <a:rPr lang="ru-RU" smtClean="0"/>
              <a:t>как </a:t>
            </a:r>
            <a:r>
              <a:rPr lang="en-US" smtClean="0"/>
              <a:t>J. </a:t>
            </a:r>
            <a:r>
              <a:rPr lang="ru-RU" smtClean="0"/>
              <a:t>Тогда:</a:t>
            </a:r>
          </a:p>
          <a:p>
            <a:r>
              <a:rPr lang="en-US" smtClean="0">
                <a:latin typeface="Consolas" panose="020B0609020204030204" pitchFamily="49" charset="0"/>
              </a:rPr>
              <a:t>10j = 8</a:t>
            </a:r>
          </a:p>
          <a:p>
            <a:r>
              <a:rPr lang="en-US" smtClean="0">
                <a:latin typeface="Consolas" panose="020B0609020204030204" pitchFamily="49" charset="0"/>
              </a:rPr>
              <a:t>j01 = -8</a:t>
            </a:r>
          </a:p>
          <a:p>
            <a:r>
              <a:rPr lang="en-US" smtClean="0">
                <a:latin typeface="Consolas" panose="020B0609020204030204" pitchFamily="49" charset="0"/>
              </a:rPr>
              <a:t>11j0.jj = ???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994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триты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6"/>
                <a:ext cx="10482177" cy="4151313"/>
              </a:xfrm>
            </p:spPr>
            <p:txBody>
              <a:bodyPr/>
              <a:lstStyle/>
              <a:p>
                <a:r>
                  <a:rPr lang="ru-RU" smtClean="0"/>
                  <a:t>Тритами называются цифры сбалансированной системы счисления по основанию 3, т.е. (-1</a:t>
                </a:r>
                <a:r>
                  <a:rPr lang="en-US" smtClean="0"/>
                  <a:t>, 0, 1). </a:t>
                </a:r>
                <a:r>
                  <a:rPr lang="ru-RU" smtClean="0"/>
                  <a:t>Обозначим </a:t>
                </a:r>
                <a:r>
                  <a:rPr lang="en-US" smtClean="0"/>
                  <a:t>-1 </a:t>
                </a:r>
                <a:r>
                  <a:rPr lang="ru-RU" smtClean="0"/>
                  <a:t>как </a:t>
                </a:r>
                <a:r>
                  <a:rPr lang="en-US" smtClean="0"/>
                  <a:t>J. </a:t>
                </a:r>
                <a:r>
                  <a:rPr lang="ru-RU" smtClean="0"/>
                  <a:t>Тогда:</a:t>
                </a:r>
              </a:p>
              <a:p>
                <a:r>
                  <a:rPr lang="en-US" smtClean="0">
                    <a:latin typeface="Consolas" panose="020B0609020204030204" pitchFamily="49" charset="0"/>
                  </a:rPr>
                  <a:t>10j = 8</a:t>
                </a:r>
              </a:p>
              <a:p>
                <a:r>
                  <a:rPr lang="en-US" smtClean="0">
                    <a:latin typeface="Consolas" panose="020B0609020204030204" pitchFamily="49" charset="0"/>
                  </a:rPr>
                  <a:t>j01 = -8     </a:t>
                </a:r>
                <a:r>
                  <a:rPr lang="ru-RU" smtClean="0">
                    <a:latin typeface="Consolas" panose="020B0609020204030204" pitchFamily="49" charset="0"/>
                  </a:rPr>
                  <a:t>   отрицание числа это просто "флип" 1 на </a:t>
                </a:r>
                <a:r>
                  <a:rPr lang="en-US" smtClean="0">
                    <a:latin typeface="Consolas" panose="020B0609020204030204" pitchFamily="49" charset="0"/>
                  </a:rPr>
                  <a:t>j</a:t>
                </a:r>
              </a:p>
              <a:p>
                <a:r>
                  <a:rPr lang="en-US" smtClean="0">
                    <a:latin typeface="Consolas" panose="020B0609020204030204" pitchFamily="49" charset="0"/>
                  </a:rPr>
                  <a:t>11j0.jj = 32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smtClean="0">
                  <a:latin typeface="Consolas" panose="020B0609020204030204" pitchFamily="49" charset="0"/>
                </a:endParaRPr>
              </a:p>
              <a:p>
                <a:r>
                  <a:rPr lang="en-US" smtClean="0">
                    <a:latin typeface="Consolas" panose="020B0609020204030204" pitchFamily="49" charset="0"/>
                  </a:rPr>
                  <a:t>11j0 = 33    </a:t>
                </a:r>
                <a:r>
                  <a:rPr lang="ru-RU" smtClean="0">
                    <a:latin typeface="Consolas" panose="020B0609020204030204" pitchFamily="49" charset="0"/>
                  </a:rPr>
                  <a:t>   округление к ближайшему целому</a:t>
                </a:r>
                <a:endParaRPr lang="en-US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6"/>
                <a:ext cx="10482177" cy="4151313"/>
              </a:xfrm>
              <a:blipFill rotWithShape="0">
                <a:blip r:embed="rId2"/>
                <a:stretch>
                  <a:fillRect l="-1163" t="-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648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Триты в вашей программе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018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 &lt;typename T = </a:t>
            </a:r>
            <a:r>
              <a:rPr lang="en-US" sz="1800" smtClean="0">
                <a:latin typeface="Consolas" panose="020B0609020204030204" pitchFamily="49" charset="0"/>
              </a:rPr>
              <a:t>int&gt; constexpr </a:t>
            </a:r>
            <a:r>
              <a:rPr lang="en-US" sz="1800">
                <a:latin typeface="Consolas" panose="020B0609020204030204" pitchFamily="49" charset="0"/>
              </a:rPr>
              <a:t>T ct_trit(const char* t)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T x = 0</a:t>
            </a:r>
            <a:r>
              <a:rPr lang="en-US" sz="1800" smtClean="0">
                <a:latin typeface="Consolas" panose="020B0609020204030204" pitchFamily="49" charset="0"/>
              </a:rPr>
              <a:t>; size_t pos = </a:t>
            </a:r>
            <a:r>
              <a:rPr lang="en-US" sz="1800">
                <a:latin typeface="Consolas" panose="020B0609020204030204" pitchFamily="49" charset="0"/>
              </a:rPr>
              <a:t>0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for (size_t i = 0; t[i] != '\0'; ++i</a:t>
            </a:r>
            <a:r>
              <a:rPr lang="en-US" sz="1800" smtClean="0">
                <a:latin typeface="Consolas" panose="020B0609020204030204" pitchFamily="49" charset="0"/>
              </a:rPr>
              <a:t>)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switch </a:t>
            </a:r>
            <a:r>
              <a:rPr lang="en-US" sz="1800">
                <a:latin typeface="Consolas" panose="020B0609020204030204" pitchFamily="49" charset="0"/>
              </a:rPr>
              <a:t>(t[i])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</a:t>
            </a:r>
            <a:r>
              <a:rPr lang="en-US" sz="1800">
                <a:latin typeface="Consolas" panose="020B0609020204030204" pitchFamily="49" charset="0"/>
              </a:rPr>
              <a:t>case '\'': break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</a:t>
            </a:r>
            <a:r>
              <a:rPr lang="en-US" sz="1800">
                <a:latin typeface="Consolas" panose="020B0609020204030204" pitchFamily="49" charset="0"/>
              </a:rPr>
              <a:t>case '0': x = (x*3); ++b; break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</a:t>
            </a:r>
            <a:r>
              <a:rPr lang="en-US" sz="1800">
                <a:latin typeface="Consolas" panose="020B0609020204030204" pitchFamily="49" charset="0"/>
              </a:rPr>
              <a:t>case '1': x = (x*3) + 1; ++b; break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</a:t>
            </a:r>
            <a:r>
              <a:rPr lang="en-US" sz="1800">
                <a:latin typeface="Consolas" panose="020B0609020204030204" pitchFamily="49" charset="0"/>
              </a:rPr>
              <a:t>case 'j': x = (x*3) - 1; ++b; break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</a:t>
            </a:r>
            <a:r>
              <a:rPr lang="en-US" sz="1800">
                <a:latin typeface="Consolas" panose="020B0609020204030204" pitchFamily="49" charset="0"/>
              </a:rPr>
              <a:t>default: throw "Only '0', '1', and ',' may be used</a:t>
            </a:r>
            <a:r>
              <a:rPr lang="en-US" sz="1800" smtClean="0">
                <a:latin typeface="Consolas" panose="020B0609020204030204" pitchFamily="49" charset="0"/>
              </a:rPr>
              <a:t>";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} 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return x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4452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constexpr int u = ct_trit&lt;int&gt;("10j");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int v = ct_trit&lt;int&gt;("j01");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u &lt;&lt; " : " &lt;&lt; v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3974029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 хватает проверки на </a:t>
            </a:r>
            <a:r>
              <a:rPr lang="en-US" smtClean="0"/>
              <a:t>signed </a:t>
            </a:r>
            <a:r>
              <a:rPr lang="ru-RU" smtClean="0"/>
              <a:t>типы</a:t>
            </a:r>
          </a:p>
          <a:p>
            <a:r>
              <a:rPr lang="ru-RU" smtClean="0"/>
              <a:t>Не хватает проверки на переполнение</a:t>
            </a:r>
          </a:p>
          <a:p>
            <a:r>
              <a:rPr lang="ru-RU" smtClean="0"/>
              <a:t>Ещё чего-нибудь?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15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Определитель размера массива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int keyVals[] = {2, 3, 5, 7, 11, 13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mapped[arraySize(keyvals)];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тот же размер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Сишный вариант с макросом (так себе)</a:t>
            </a:r>
            <a:endParaRPr lang="en-US" smtClean="0"/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arraySize(x) sizeof(x)/sizeof(x[0])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8964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Определитель размера массива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int keyVals[] = {2, 3, 5, 7, 11, 13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mapped[arraySize(keyvals)];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тот же размер</a:t>
            </a:r>
          </a:p>
          <a:p>
            <a:r>
              <a:rPr lang="ru-RU" smtClean="0"/>
              <a:t>Много вариантов решения. Самый изящный у Майерса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T, size_t N</a:t>
            </a:r>
            <a:r>
              <a:rPr lang="fr-FR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constexpr </a:t>
            </a:r>
            <a:r>
              <a:rPr lang="fr-FR">
                <a:latin typeface="Consolas" panose="020B0609020204030204" pitchFamily="49" charset="0"/>
              </a:rPr>
              <a:t>size_t arraySize (T(&amp;)[N]) </a:t>
            </a:r>
            <a:r>
              <a:rPr lang="en-US" smtClean="0">
                <a:latin typeface="Consolas" panose="020B0609020204030204" pitchFamily="49" charset="0"/>
              </a:rPr>
              <a:t>{ return N; 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088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2638"/>
            <a:ext cx="9905999" cy="4868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Константность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Функции времени компиляции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/>
              <a:t> </a:t>
            </a:r>
            <a:r>
              <a:rPr lang="ru-RU" sz="4000" smtClean="0"/>
              <a:t>ООП времени компиляции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/>
              <a:t> </a:t>
            </a:r>
            <a:r>
              <a:rPr lang="ru-RU" sz="4000" smtClean="0"/>
              <a:t>Пользовательские суффиксы</a:t>
            </a:r>
          </a:p>
        </p:txBody>
      </p:sp>
    </p:spTree>
    <p:extLst>
      <p:ext uri="{BB962C8B-B14F-4D97-AF65-F5344CB8AC3E}">
        <p14:creationId xmlns:p14="http://schemas.microsoft.com/office/powerpoint/2010/main" val="159400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Константность?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struct my_numeric_limits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&lt;&gt; struct my_numeric_limits&lt;int&gt;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static const int max() { return INT_MAX;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int MAXSIZE = </a:t>
            </a:r>
            <a:r>
              <a:rPr lang="en-US" smtClean="0">
                <a:latin typeface="Consolas" panose="020B0609020204030204" pitchFamily="49" charset="0"/>
              </a:rPr>
              <a:t>my_numeric_limits&lt;int</a:t>
            </a:r>
            <a:r>
              <a:rPr lang="en-US">
                <a:latin typeface="Consolas" panose="020B0609020204030204" pitchFamily="49" charset="0"/>
              </a:rPr>
              <a:t>&gt;::max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arr[MAXSIZE</a:t>
            </a:r>
            <a:r>
              <a:rPr lang="en-US" smtClean="0">
                <a:latin typeface="Consolas" panose="020B0609020204030204" pitchFamily="49" charset="0"/>
              </a:rPr>
              <a:t>]; // </a:t>
            </a:r>
            <a:r>
              <a:rPr lang="ru-RU" smtClean="0">
                <a:latin typeface="Consolas" panose="020B0609020204030204" pitchFamily="49" charset="0"/>
              </a:rPr>
              <a:t>нет, тут ошибка компиляции</a:t>
            </a:r>
          </a:p>
        </p:txBody>
      </p:sp>
    </p:spTree>
    <p:extLst>
      <p:ext uri="{BB962C8B-B14F-4D97-AF65-F5344CB8AC3E}">
        <p14:creationId xmlns:p14="http://schemas.microsoft.com/office/powerpoint/2010/main" val="12030612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constexpr </a:t>
            </a:r>
            <a:r>
              <a:rPr lang="ru-RU" smtClean="0"/>
              <a:t>конструкторы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85410"/>
          </a:xfrm>
        </p:spPr>
        <p:txBody>
          <a:bodyPr/>
          <a:lstStyle/>
          <a:p>
            <a:r>
              <a:rPr lang="en-US" smtClean="0"/>
              <a:t>constexpr </a:t>
            </a:r>
            <a:r>
              <a:rPr lang="ru-RU" smtClean="0"/>
              <a:t>классы невозможны</a:t>
            </a:r>
          </a:p>
          <a:p>
            <a:r>
              <a:rPr lang="ru-RU" smtClean="0"/>
              <a:t>зато возможны </a:t>
            </a:r>
            <a:r>
              <a:rPr lang="en-US" smtClean="0"/>
              <a:t>constexpr </a:t>
            </a:r>
            <a:r>
              <a:rPr lang="ru-RU" smtClean="0"/>
              <a:t>конструкторы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struct Complex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</a:t>
            </a:r>
            <a:r>
              <a:rPr lang="en-US" sz="1800">
                <a:latin typeface="Consolas" panose="020B0609020204030204" pitchFamily="49" charset="0"/>
              </a:rPr>
              <a:t>constexpr Complex(double r, double i) : </a:t>
            </a:r>
            <a:r>
              <a:rPr lang="en-US" sz="1800" smtClean="0">
                <a:latin typeface="Consolas" panose="020B0609020204030204" pitchFamily="49" charset="0"/>
              </a:rPr>
              <a:t>re(r</a:t>
            </a:r>
            <a:r>
              <a:rPr lang="en-US" sz="1800">
                <a:latin typeface="Consolas" panose="020B0609020204030204" pitchFamily="49" charset="0"/>
              </a:rPr>
              <a:t>), im(i) { }  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constexpr </a:t>
            </a:r>
            <a:r>
              <a:rPr lang="en-US" sz="1800">
                <a:latin typeface="Consolas" panose="020B0609020204030204" pitchFamily="49" charset="0"/>
              </a:rPr>
              <a:t>double real() const { return re</a:t>
            </a:r>
            <a:r>
              <a:rPr lang="en-US" sz="1800" smtClean="0">
                <a:latin typeface="Consolas" panose="020B0609020204030204" pitchFamily="49" charset="0"/>
              </a:rPr>
              <a:t>;}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</a:t>
            </a:r>
            <a:r>
              <a:rPr lang="en-US" sz="1800">
                <a:latin typeface="Consolas" panose="020B0609020204030204" pitchFamily="49" charset="0"/>
              </a:rPr>
              <a:t>constexpr double imag() const { return im</a:t>
            </a:r>
            <a:r>
              <a:rPr lang="en-US" sz="1800" smtClean="0">
                <a:latin typeface="Consolas" panose="020B0609020204030204" pitchFamily="49" charset="0"/>
              </a:rPr>
              <a:t>;}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private: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</a:t>
            </a:r>
            <a:r>
              <a:rPr lang="en-US" sz="1800">
                <a:latin typeface="Consolas" panose="020B0609020204030204" pitchFamily="49" charset="0"/>
              </a:rPr>
              <a:t>double </a:t>
            </a:r>
            <a:r>
              <a:rPr lang="en-US" sz="1800" smtClean="0">
                <a:latin typeface="Consolas" panose="020B0609020204030204" pitchFamily="49" charset="0"/>
              </a:rPr>
              <a:t>re</a:t>
            </a:r>
            <a:r>
              <a:rPr lang="en-US" sz="1800">
                <a:latin typeface="Consolas" panose="020B0609020204030204" pitchFamily="49" charset="0"/>
              </a:rPr>
              <a:t>,</a:t>
            </a:r>
            <a:r>
              <a:rPr lang="en-US" sz="1800" smtClean="0">
                <a:latin typeface="Consolas" panose="020B0609020204030204" pitchFamily="49" charset="0"/>
              </a:rPr>
              <a:t> </a:t>
            </a:r>
            <a:r>
              <a:rPr lang="en-US" sz="1800">
                <a:latin typeface="Consolas" panose="020B0609020204030204" pitchFamily="49" charset="0"/>
              </a:rPr>
              <a:t>im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};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constexpr </a:t>
            </a:r>
            <a:r>
              <a:rPr lang="ru-RU" sz="1800">
                <a:latin typeface="Consolas" panose="020B0609020204030204" pitchFamily="49" charset="0"/>
              </a:rPr>
              <a:t>С</a:t>
            </a:r>
            <a:r>
              <a:rPr lang="en-US" sz="1800" smtClean="0">
                <a:latin typeface="Consolas" panose="020B0609020204030204" pitchFamily="49" charset="0"/>
              </a:rPr>
              <a:t>omplex </a:t>
            </a:r>
            <a:r>
              <a:rPr lang="en-US" sz="1800">
                <a:latin typeface="Consolas" panose="020B0609020204030204" pitchFamily="49" charset="0"/>
              </a:rPr>
              <a:t>c(0.0, 1.0);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6263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Арифметика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144426" cy="3895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constexpr </a:t>
            </a:r>
            <a:r>
              <a:rPr lang="en-US" sz="2000">
                <a:latin typeface="Consolas" panose="020B0609020204030204" pitchFamily="49" charset="0"/>
              </a:rPr>
              <a:t>Complex&amp; </a:t>
            </a:r>
            <a:r>
              <a:rPr lang="en-US" sz="2000" smtClean="0">
                <a:latin typeface="Consolas" panose="020B0609020204030204" pitchFamily="49" charset="0"/>
              </a:rPr>
              <a:t>Complex::operator</a:t>
            </a:r>
            <a:r>
              <a:rPr lang="en-US" sz="2000">
                <a:latin typeface="Consolas" panose="020B0609020204030204" pitchFamily="49" charset="0"/>
              </a:rPr>
              <a:t>+= (const Complex &amp;rhs</a:t>
            </a:r>
            <a:r>
              <a:rPr lang="en-US" sz="2000" smtClean="0">
                <a:latin typeface="Consolas" panose="020B0609020204030204" pitchFamily="49" charset="0"/>
              </a:rPr>
              <a:t>)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re += rhs.re; </a:t>
            </a:r>
            <a:r>
              <a:rPr lang="en-US" sz="2000" smtClean="0">
                <a:latin typeface="Consolas" panose="020B0609020204030204" pitchFamily="49" charset="0"/>
              </a:rPr>
              <a:t>im </a:t>
            </a:r>
            <a:r>
              <a:rPr lang="en-US" sz="2000">
                <a:latin typeface="Consolas" panose="020B0609020204030204" pitchFamily="49" charset="0"/>
              </a:rPr>
              <a:t>+= rhs.im;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*this; 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constexpr Complex operator+ (const Complex &amp;lhs</a:t>
            </a:r>
            <a:r>
              <a:rPr lang="en-US" sz="2000" smtClean="0">
                <a:latin typeface="Consolas" panose="020B0609020204030204" pitchFamily="49" charset="0"/>
              </a:rPr>
              <a:t>, const </a:t>
            </a:r>
            <a:r>
              <a:rPr lang="en-US" sz="2000">
                <a:latin typeface="Consolas" panose="020B0609020204030204" pitchFamily="49" charset="0"/>
              </a:rPr>
              <a:t>Complex &amp;rhs</a:t>
            </a:r>
            <a:r>
              <a:rPr lang="en-US" sz="2000" smtClean="0">
                <a:latin typeface="Consolas" panose="020B0609020204030204" pitchFamily="49" charset="0"/>
              </a:rPr>
              <a:t>){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Complex tmp = lhs; </a:t>
            </a:r>
            <a:r>
              <a:rPr lang="en-US" sz="2000" smtClean="0">
                <a:latin typeface="Consolas" panose="020B0609020204030204" pitchFamily="49" charset="0"/>
              </a:rPr>
              <a:t>tmp </a:t>
            </a:r>
            <a:r>
              <a:rPr lang="en-US" sz="2000">
                <a:latin typeface="Consolas" panose="020B0609020204030204" pitchFamily="49" charset="0"/>
              </a:rPr>
              <a:t>+= rhs;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tmp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2000" smtClean="0"/>
              <a:t>Использование: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constexpr </a:t>
            </a:r>
            <a:r>
              <a:rPr lang="ru-RU" sz="2000">
                <a:latin typeface="Consolas" panose="020B0609020204030204" pitchFamily="49" charset="0"/>
              </a:rPr>
              <a:t>С</a:t>
            </a:r>
            <a:r>
              <a:rPr lang="en-US" sz="2000">
                <a:latin typeface="Consolas" panose="020B0609020204030204" pitchFamily="49" charset="0"/>
              </a:rPr>
              <a:t>omplex c(0.0, </a:t>
            </a:r>
            <a:r>
              <a:rPr lang="en-US" sz="2000" smtClean="0">
                <a:latin typeface="Consolas" panose="020B0609020204030204" pitchFamily="49" charset="0"/>
              </a:rPr>
              <a:t>1.0), d(1.0, 2.0);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constexpr </a:t>
            </a:r>
            <a:r>
              <a:rPr lang="ru-RU" sz="2000">
                <a:latin typeface="Consolas" panose="020B0609020204030204" pitchFamily="49" charset="0"/>
              </a:rPr>
              <a:t>С</a:t>
            </a:r>
            <a:r>
              <a:rPr lang="en-US" sz="2000">
                <a:latin typeface="Consolas" panose="020B0609020204030204" pitchFamily="49" charset="0"/>
              </a:rPr>
              <a:t>omplex </a:t>
            </a:r>
            <a:r>
              <a:rPr lang="en-US" sz="2000" smtClean="0">
                <a:latin typeface="Consolas" panose="020B0609020204030204" pitchFamily="49" charset="0"/>
              </a:rPr>
              <a:t>e = c + d;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1112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constexpr </a:t>
            </a:r>
            <a:r>
              <a:rPr lang="ru-RU" smtClean="0"/>
              <a:t>контейнеры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 первого взгляда всё компилируется и работает неплохо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std::array&lt;size_t, 5&gt; arr = {0, 1, 2, 3, 4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size_t third = arr[3] + arr[4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third &lt;&lt; 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ok</a:t>
            </a:r>
          </a:p>
          <a:p>
            <a:r>
              <a:rPr lang="ru-RU" smtClean="0"/>
              <a:t>Увы, более сложное использование порождает проблемы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459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constexpr </a:t>
            </a:r>
            <a:r>
              <a:rPr lang="ru-RU" smtClean="0"/>
              <a:t>контейнеры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 &lt;size_t N, size_t </a:t>
            </a:r>
            <a:r>
              <a:rPr lang="en-US" sz="1800" smtClean="0">
                <a:latin typeface="Consolas" panose="020B0609020204030204" pitchFamily="49" charset="0"/>
              </a:rPr>
              <a:t>Size&gt; constexpr </a:t>
            </a:r>
            <a:r>
              <a:rPr lang="en-US" sz="1800">
                <a:latin typeface="Consolas" panose="020B0609020204030204" pitchFamily="49" charset="0"/>
              </a:rPr>
              <a:t>array &lt;size_t, N * </a:t>
            </a:r>
            <a:r>
              <a:rPr lang="en-US" sz="1800" smtClean="0">
                <a:latin typeface="Consolas" panose="020B0609020204030204" pitchFamily="49" charset="0"/>
              </a:rPr>
              <a:t>Size&gt;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cycle_indices </a:t>
            </a:r>
            <a:r>
              <a:rPr lang="en-US" sz="1800">
                <a:latin typeface="Consolas" panose="020B0609020204030204" pitchFamily="49" charset="0"/>
              </a:rPr>
              <a:t>(array &lt;size_t, Size&gt; a)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array &lt;size_t, N * Size&gt; result </a:t>
            </a:r>
            <a:r>
              <a:rPr lang="en-US" sz="1800" smtClean="0">
                <a:latin typeface="Consolas" panose="020B0609020204030204" pitchFamily="49" charset="0"/>
              </a:rPr>
              <a:t>{};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for (size_t i = 0; i &lt; N * Size ; ++i</a:t>
            </a:r>
            <a:r>
              <a:rPr lang="en-US" sz="1800" smtClean="0">
                <a:latin typeface="Consolas" panose="020B0609020204030204" pitchFamily="49" charset="0"/>
              </a:rPr>
              <a:t>)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result[i] = i % </a:t>
            </a:r>
            <a:r>
              <a:rPr lang="en-US" sz="18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Size; // </a:t>
            </a:r>
            <a:r>
              <a:rPr lang="ru-RU" sz="18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ошибка вот здесь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return result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constexpr array&lt;size_t, 5&gt; arr = {0, 1, 2, 3, 4</a:t>
            </a:r>
            <a:r>
              <a:rPr lang="en-US" sz="180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constexpr auto cycled = cycle_indices&lt;3, 5&gt;(arr</a:t>
            </a:r>
            <a:r>
              <a:rPr lang="en-US" sz="18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 //</a:t>
            </a:r>
            <a:r>
              <a:rPr lang="ru-RU" sz="18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не работает</a:t>
            </a:r>
            <a:endParaRPr lang="en-US" sz="180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747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 сожалению, большая часть контейнеров </a:t>
            </a:r>
            <a:r>
              <a:rPr lang="en-US" smtClean="0"/>
              <a:t>STL </a:t>
            </a:r>
            <a:r>
              <a:rPr lang="ru-RU" smtClean="0"/>
              <a:t>в </a:t>
            </a:r>
            <a:r>
              <a:rPr lang="en-US" smtClean="0"/>
              <a:t>C++14 </a:t>
            </a:r>
            <a:r>
              <a:rPr lang="ru-RU" smtClean="0"/>
              <a:t>не может быть использована как </a:t>
            </a:r>
            <a:r>
              <a:rPr lang="en-US" smtClean="0"/>
              <a:t>constexpr</a:t>
            </a:r>
            <a:endParaRPr lang="ru-RU" smtClean="0"/>
          </a:p>
          <a:p>
            <a:r>
              <a:rPr lang="ru-RU" smtClean="0"/>
              <a:t>Но</a:t>
            </a:r>
            <a:r>
              <a:rPr lang="en-US" smtClean="0"/>
              <a:t> </a:t>
            </a:r>
            <a:r>
              <a:rPr lang="ru-RU" smtClean="0"/>
              <a:t>в общем, это можно пофиксить у себя локально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834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ARRAY_RESULT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89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 &lt;typename T, size_t </a:t>
            </a:r>
            <a:r>
              <a:rPr lang="en-US" sz="1600" smtClean="0">
                <a:latin typeface="Consolas" panose="020B0609020204030204" pitchFamily="49" charset="0"/>
              </a:rPr>
              <a:t>N&gt; class </a:t>
            </a:r>
            <a:r>
              <a:rPr lang="en-US" sz="1600">
                <a:latin typeface="Consolas" panose="020B0609020204030204" pitchFamily="49" charset="0"/>
              </a:rPr>
              <a:t>array_result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constexpr static size_t size_ = N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T data_[N]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public: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template &lt;typename ... Ts&gt; constexpr array_result (Ts ... ints) : data_ {ints ...} </a:t>
            </a:r>
            <a:r>
              <a:rPr lang="en-US" sz="1600" smtClean="0">
                <a:latin typeface="Consolas" panose="020B0609020204030204" pitchFamily="49" charset="0"/>
              </a:rPr>
              <a:t>{}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constexpr size_t size() const { return N; </a:t>
            </a:r>
            <a:r>
              <a:rPr lang="en-US" sz="1600" smtClean="0">
                <a:latin typeface="Consolas" panose="020B0609020204030204" pitchFamily="49" charset="0"/>
              </a:rPr>
              <a:t>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FFFF00"/>
                </a:solidFill>
                <a:latin typeface="Consolas" panose="020B0609020204030204" pitchFamily="49" charset="0"/>
              </a:rPr>
              <a:t>constexpr T&amp; operator[](size_t n) { return data_[n]; </a:t>
            </a:r>
            <a:r>
              <a:rPr lang="en-US" sz="1600" smtClean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  <a:br>
              <a:rPr lang="en-US" sz="1600" smtClean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constexpr const T&amp; operator[](size_t n) const { return data_[n]; </a:t>
            </a:r>
            <a:r>
              <a:rPr lang="en-US" sz="1600" smtClean="0">
                <a:latin typeface="Consolas" panose="020B0609020204030204" pitchFamily="49" charset="0"/>
              </a:rPr>
              <a:t>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using iterator = const T</a:t>
            </a:r>
            <a:r>
              <a:rPr lang="en-US" sz="1600" smtClean="0">
                <a:latin typeface="Consolas" panose="020B0609020204030204" pitchFamily="49" charset="0"/>
              </a:rPr>
              <a:t>*;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constexpr iterator begin() const { return &amp;data_[0]; </a:t>
            </a:r>
            <a:r>
              <a:rPr lang="en-US" sz="1600" smtClean="0">
                <a:latin typeface="Consolas" panose="020B0609020204030204" pitchFamily="49" charset="0"/>
              </a:rPr>
              <a:t>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constexpr iterator end() const { return &amp;data_[N]; </a:t>
            </a:r>
            <a:r>
              <a:rPr lang="en-US" sz="1600" smtClean="0">
                <a:latin typeface="Consolas" panose="020B0609020204030204" pitchFamily="49" charset="0"/>
              </a:rPr>
              <a:t>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};</a:t>
            </a:r>
            <a:endParaRPr 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193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Теперь успех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 &lt;size_t N, typename T, size_t Size </a:t>
            </a:r>
            <a:r>
              <a:rPr lang="en-US" sz="1800" smtClean="0">
                <a:latin typeface="Consolas" panose="020B0609020204030204" pitchFamily="49" charset="0"/>
              </a:rPr>
              <a:t>&gt;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constexpr </a:t>
            </a:r>
            <a:r>
              <a:rPr lang="en-US" sz="1800">
                <a:latin typeface="Consolas" panose="020B0609020204030204" pitchFamily="49" charset="0"/>
              </a:rPr>
              <a:t>array_result &lt;T, N * </a:t>
            </a:r>
            <a:r>
              <a:rPr lang="en-US" sz="1800" smtClean="0">
                <a:latin typeface="Consolas" panose="020B0609020204030204" pitchFamily="49" charset="0"/>
              </a:rPr>
              <a:t>Size&gt;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cycle_indices </a:t>
            </a:r>
            <a:r>
              <a:rPr lang="en-US" sz="1800">
                <a:latin typeface="Consolas" panose="020B0609020204030204" pitchFamily="49" charset="0"/>
              </a:rPr>
              <a:t>(array_result &lt;T, Size&gt; a)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array_result &lt;T, N * Size&gt; result </a:t>
            </a:r>
            <a:r>
              <a:rPr lang="en-US" sz="1800" smtClean="0">
                <a:latin typeface="Consolas" panose="020B0609020204030204" pitchFamily="49" charset="0"/>
              </a:rPr>
              <a:t>{};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for (T i = 0; i &lt; N * Size ; ++i</a:t>
            </a:r>
            <a:r>
              <a:rPr lang="en-US" sz="1800" smtClean="0">
                <a:latin typeface="Consolas" panose="020B0609020204030204" pitchFamily="49" charset="0"/>
              </a:rPr>
              <a:t>) </a:t>
            </a:r>
            <a:r>
              <a:rPr lang="en-US" sz="1800">
                <a:latin typeface="Consolas" panose="020B0609020204030204" pitchFamily="49" charset="0"/>
              </a:rPr>
              <a:t>result[i] = i % Size 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return result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en-US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constexpr array</a:t>
            </a:r>
            <a:r>
              <a:rPr lang="ru-RU" sz="1800" smtClean="0">
                <a:latin typeface="Consolas" panose="020B0609020204030204" pitchFamily="49" charset="0"/>
              </a:rPr>
              <a:t>_</a:t>
            </a:r>
            <a:r>
              <a:rPr lang="en-US" sz="1800" smtClean="0">
                <a:latin typeface="Consolas" panose="020B0609020204030204" pitchFamily="49" charset="0"/>
              </a:rPr>
              <a:t>result&lt;int, </a:t>
            </a:r>
            <a:r>
              <a:rPr lang="en-US" sz="1800">
                <a:latin typeface="Consolas" panose="020B0609020204030204" pitchFamily="49" charset="0"/>
              </a:rPr>
              <a:t>5&gt; arr = {0, 1, 2, 3, 4};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constexpr auto cycled = </a:t>
            </a:r>
            <a:r>
              <a:rPr lang="en-US" sz="1800" smtClean="0">
                <a:latin typeface="Consolas" panose="020B0609020204030204" pitchFamily="49" charset="0"/>
              </a:rPr>
              <a:t>cycle_indices&lt;3&gt;(</a:t>
            </a:r>
            <a:r>
              <a:rPr lang="en-US" sz="1800">
                <a:latin typeface="Consolas" panose="020B0609020204030204" pitchFamily="49" charset="0"/>
              </a:rPr>
              <a:t>arr); //</a:t>
            </a:r>
            <a:r>
              <a:rPr lang="ru-RU" sz="180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ok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023336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Для </a:t>
            </a:r>
            <a:r>
              <a:rPr lang="en-US" smtClean="0"/>
              <a:t>array </a:t>
            </a:r>
            <a:r>
              <a:rPr lang="ru-RU"/>
              <a:t>э</a:t>
            </a:r>
            <a:r>
              <a:rPr lang="ru-RU" smtClean="0"/>
              <a:t>то </a:t>
            </a:r>
            <a:r>
              <a:rPr lang="ru-RU"/>
              <a:t>поправили в </a:t>
            </a:r>
            <a:r>
              <a:rPr lang="en-US"/>
              <a:t>C++17</a:t>
            </a:r>
            <a:r>
              <a:rPr lang="ru-RU"/>
              <a:t> (см. например </a:t>
            </a:r>
            <a:r>
              <a:rPr lang="en-US"/>
              <a:t>proposal</a:t>
            </a:r>
            <a:r>
              <a:rPr lang="ru-RU"/>
              <a:t> </a:t>
            </a:r>
            <a:r>
              <a:rPr lang="en-US" sz="2000">
                <a:latin typeface="Consolas" panose="020B0609020204030204" pitchFamily="49" charset="0"/>
              </a:rPr>
              <a:t>http://www.open-std.org/jtc1/sc22/wg21/docs/papers/2015/p0107r0.pdf</a:t>
            </a:r>
            <a:r>
              <a:rPr lang="ru-RU"/>
              <a:t>)</a:t>
            </a:r>
            <a:r>
              <a:rPr lang="en-US"/>
              <a:t> </a:t>
            </a:r>
            <a:endParaRPr lang="ru-RU" smtClean="0"/>
          </a:p>
          <a:p>
            <a:r>
              <a:rPr lang="ru-RU" smtClean="0"/>
              <a:t>Есть ли ещё контейнеры для которых вы сделали бы полноценный </a:t>
            </a:r>
            <a:r>
              <a:rPr lang="en-US" smtClean="0"/>
              <a:t>constexpr?</a:t>
            </a:r>
            <a:endParaRPr lang="ru-RU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358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2638"/>
            <a:ext cx="9905999" cy="4868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Константность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Функции времени компиляции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/>
              <a:t> </a:t>
            </a:r>
            <a:r>
              <a:rPr lang="ru-RU" sz="4000" smtClean="0"/>
              <a:t>ООП времени компиляции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/>
              <a:t> </a:t>
            </a:r>
            <a:r>
              <a:rPr lang="ru-RU" sz="4000" smtClean="0"/>
              <a:t>Пользовательские суффиксы</a:t>
            </a:r>
          </a:p>
        </p:txBody>
      </p:sp>
    </p:spTree>
    <p:extLst>
      <p:ext uri="{BB962C8B-B14F-4D97-AF65-F5344CB8AC3E}">
        <p14:creationId xmlns:p14="http://schemas.microsoft.com/office/powerpoint/2010/main" val="291944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Переопределение </a:t>
            </a:r>
            <a:r>
              <a:rPr lang="en-US" smtClean="0"/>
              <a:t>operator ""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Введение пользовательского суффикса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constexpr Complex operator "" _</a:t>
            </a:r>
            <a:r>
              <a:rPr lang="en-US" smtClean="0">
                <a:latin typeface="Consolas" panose="020B0609020204030204" pitchFamily="49" charset="0"/>
              </a:rPr>
              <a:t>i (long </a:t>
            </a:r>
            <a:r>
              <a:rPr lang="en-US">
                <a:latin typeface="Consolas" panose="020B0609020204030204" pitchFamily="49" charset="0"/>
              </a:rPr>
              <a:t>double </a:t>
            </a:r>
            <a:r>
              <a:rPr lang="en-US" smtClean="0">
                <a:latin typeface="Consolas" panose="020B0609020204030204" pitchFamily="49" charset="0"/>
              </a:rPr>
              <a:t>i){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Complex (0.0, i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latin typeface="Consolas" panose="020B0609020204030204" pitchFamily="49" charset="0"/>
              </a:rPr>
              <a:t>constexpr Complex c = 0.0 + 1.0_i;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627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плавающая константность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S </a:t>
            </a:r>
            <a:r>
              <a:rPr lang="en-US" smtClean="0">
                <a:latin typeface="Consolas" panose="020B0609020204030204" pitchFamily="49" charset="0"/>
              </a:rPr>
              <a:t>{ static </a:t>
            </a:r>
            <a:r>
              <a:rPr lang="en-US">
                <a:latin typeface="Consolas" panose="020B0609020204030204" pitchFamily="49" charset="0"/>
              </a:rPr>
              <a:t>const int sz</a:t>
            </a:r>
            <a:r>
              <a:rPr lang="en-US" smtClean="0">
                <a:latin typeface="Consolas" panose="020B0609020204030204" pitchFamily="49" charset="0"/>
              </a:rPr>
              <a:t>; 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int page_sz = 4 * S::sz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int S::sz = 256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arr[page_sz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r>
              <a:rPr lang="en-US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// error: not CT constant</a:t>
            </a:r>
            <a:endParaRPr lang="en-US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9585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Внезапная проблема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14924"/>
          </a:xfrm>
        </p:spPr>
        <p:txBody>
          <a:bodyPr/>
          <a:lstStyle/>
          <a:p>
            <a:r>
              <a:rPr lang="ru-RU" smtClean="0"/>
              <a:t>Допустим, хочется переопределить суффикс </a:t>
            </a:r>
            <a:r>
              <a:rPr lang="en-US" smtClean="0"/>
              <a:t>_binary </a:t>
            </a:r>
            <a:r>
              <a:rPr lang="ru-RU" smtClean="0"/>
              <a:t>для бинарных констант. Но уже даже довольно маленькая константа: </a:t>
            </a:r>
            <a:r>
              <a:rPr lang="en-US" smtClean="0"/>
              <a:t>1010101010101_binary</a:t>
            </a:r>
            <a:r>
              <a:rPr lang="ru-RU" smtClean="0"/>
              <a:t> не влазит в </a:t>
            </a:r>
            <a:r>
              <a:rPr lang="en-US" smtClean="0"/>
              <a:t>ull </a:t>
            </a:r>
            <a:r>
              <a:rPr lang="ru-RU" smtClean="0"/>
              <a:t>параметр</a:t>
            </a:r>
          </a:p>
          <a:p>
            <a:r>
              <a:rPr lang="ru-RU" smtClean="0"/>
              <a:t>Решение: специальная форма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template&lt;char... </a:t>
            </a:r>
            <a:r>
              <a:rPr lang="en-US" smtClean="0">
                <a:latin typeface="Consolas" panose="020B0609020204030204" pitchFamily="49" charset="0"/>
              </a:rPr>
              <a:t>Chars&gt;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constexpr ull </a:t>
            </a:r>
            <a:r>
              <a:rPr lang="en-US">
                <a:latin typeface="Consolas" panose="020B0609020204030204" pitchFamily="49" charset="0"/>
              </a:rPr>
              <a:t>operator "" _binary()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но что делать здесь с </a:t>
            </a:r>
            <a:r>
              <a:rPr lang="en-US" smtClean="0">
                <a:latin typeface="Consolas" panose="020B0609020204030204" pitchFamily="49" charset="0"/>
              </a:rPr>
              <a:t>Chars?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1985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Внезапная проблема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14924"/>
          </a:xfrm>
        </p:spPr>
        <p:txBody>
          <a:bodyPr/>
          <a:lstStyle/>
          <a:p>
            <a:r>
              <a:rPr lang="ru-RU" smtClean="0"/>
              <a:t>Допустим, хочется переопределить суффикс </a:t>
            </a:r>
            <a:r>
              <a:rPr lang="en-US" smtClean="0"/>
              <a:t>_binary </a:t>
            </a:r>
            <a:r>
              <a:rPr lang="ru-RU" smtClean="0"/>
              <a:t>для бинарных констант. Но уже даже довольно маленькая константа: </a:t>
            </a:r>
            <a:r>
              <a:rPr lang="en-US" smtClean="0"/>
              <a:t>1010101010101_binary</a:t>
            </a:r>
            <a:r>
              <a:rPr lang="ru-RU" smtClean="0"/>
              <a:t> не влазит в </a:t>
            </a:r>
            <a:r>
              <a:rPr lang="en-US" smtClean="0"/>
              <a:t>ull </a:t>
            </a:r>
            <a:r>
              <a:rPr lang="ru-RU" smtClean="0"/>
              <a:t>параметр</a:t>
            </a:r>
          </a:p>
          <a:p>
            <a:r>
              <a:rPr lang="ru-RU" smtClean="0"/>
              <a:t>Решение: специальная форма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template&lt;char... </a:t>
            </a:r>
            <a:r>
              <a:rPr lang="en-US" smtClean="0">
                <a:latin typeface="Consolas" panose="020B0609020204030204" pitchFamily="49" charset="0"/>
              </a:rPr>
              <a:t>Chars&gt;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constexpr ull </a:t>
            </a:r>
            <a:r>
              <a:rPr lang="en-US">
                <a:latin typeface="Consolas" panose="020B0609020204030204" pitchFamily="49" charset="0"/>
              </a:rPr>
              <a:t>operator "" _binary()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  // </a:t>
            </a:r>
            <a:r>
              <a:rPr lang="ru-RU" smtClean="0">
                <a:solidFill>
                  <a:srgbClr val="FFFF00"/>
                </a:solidFill>
                <a:latin typeface="Consolas" panose="020B0609020204030204" pitchFamily="49" charset="0"/>
              </a:rPr>
              <a:t>метапрограммировать!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9519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Метапрограмма для </a:t>
            </a:r>
            <a:r>
              <a:rPr lang="en-US" smtClean="0"/>
              <a:t>_BINARY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template&lt;ull </a:t>
            </a:r>
            <a:r>
              <a:rPr lang="en-US" sz="1600">
                <a:latin typeface="Consolas" panose="020B0609020204030204" pitchFamily="49" charset="0"/>
              </a:rPr>
              <a:t>Sum, char... Chars&gt; struct binparser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endParaRPr lang="en-US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template&lt;ull </a:t>
            </a:r>
            <a:r>
              <a:rPr lang="en-US" sz="1600">
                <a:latin typeface="Consolas" panose="020B0609020204030204" pitchFamily="49" charset="0"/>
              </a:rPr>
              <a:t>Sum, char... </a:t>
            </a:r>
            <a:r>
              <a:rPr lang="en-US" sz="1600" smtClean="0">
                <a:latin typeface="Consolas" panose="020B0609020204030204" pitchFamily="49" charset="0"/>
              </a:rPr>
              <a:t>Rest&gt; struct </a:t>
            </a:r>
            <a:r>
              <a:rPr lang="en-US" sz="1600">
                <a:latin typeface="Consolas" panose="020B0609020204030204" pitchFamily="49" charset="0"/>
              </a:rPr>
              <a:t>binparser&lt;Sum, '0', Rest...&gt; 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{ static </a:t>
            </a:r>
            <a:r>
              <a:rPr lang="en-US" sz="1600">
                <a:latin typeface="Consolas" panose="020B0609020204030204" pitchFamily="49" charset="0"/>
              </a:rPr>
              <a:t>const </a:t>
            </a:r>
            <a:r>
              <a:rPr lang="en-US" sz="1600" smtClean="0">
                <a:latin typeface="Consolas" panose="020B0609020204030204" pitchFamily="49" charset="0"/>
              </a:rPr>
              <a:t>ull </a:t>
            </a:r>
            <a:r>
              <a:rPr lang="en-US" sz="1600">
                <a:latin typeface="Consolas" panose="020B0609020204030204" pitchFamily="49" charset="0"/>
              </a:rPr>
              <a:t>value = binparser&lt;Sum*2, Rest...&gt;::value</a:t>
            </a:r>
            <a:r>
              <a:rPr lang="en-US" sz="1600" smtClean="0">
                <a:latin typeface="Consolas" panose="020B0609020204030204" pitchFamily="49" charset="0"/>
              </a:rPr>
              <a:t>; };</a:t>
            </a:r>
            <a:endParaRPr lang="en-US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template&lt;ull </a:t>
            </a:r>
            <a:r>
              <a:rPr lang="en-US" sz="1600">
                <a:latin typeface="Consolas" panose="020B0609020204030204" pitchFamily="49" charset="0"/>
              </a:rPr>
              <a:t>Sum, char... </a:t>
            </a:r>
            <a:r>
              <a:rPr lang="en-US" sz="1600" smtClean="0">
                <a:latin typeface="Consolas" panose="020B0609020204030204" pitchFamily="49" charset="0"/>
              </a:rPr>
              <a:t>Rest&gt; struct </a:t>
            </a:r>
            <a:r>
              <a:rPr lang="en-US" sz="1600">
                <a:latin typeface="Consolas" panose="020B0609020204030204" pitchFamily="49" charset="0"/>
              </a:rPr>
              <a:t>binparser&lt;Sum, '1', Rest...&gt; 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{ static </a:t>
            </a:r>
            <a:r>
              <a:rPr lang="en-US" sz="1600">
                <a:latin typeface="Consolas" panose="020B0609020204030204" pitchFamily="49" charset="0"/>
              </a:rPr>
              <a:t>const </a:t>
            </a:r>
            <a:r>
              <a:rPr lang="en-US" sz="1600" smtClean="0">
                <a:latin typeface="Consolas" panose="020B0609020204030204" pitchFamily="49" charset="0"/>
              </a:rPr>
              <a:t>ull </a:t>
            </a:r>
            <a:r>
              <a:rPr lang="en-US" sz="1600">
                <a:latin typeface="Consolas" panose="020B0609020204030204" pitchFamily="49" charset="0"/>
              </a:rPr>
              <a:t>value = binparser&lt;Sum*2 + </a:t>
            </a:r>
            <a:r>
              <a:rPr lang="en-US" sz="1600" smtClean="0">
                <a:latin typeface="Consolas" panose="020B0609020204030204" pitchFamily="49" charset="0"/>
              </a:rPr>
              <a:t>1, Rest</a:t>
            </a:r>
            <a:r>
              <a:rPr lang="en-US" sz="1600">
                <a:latin typeface="Consolas" panose="020B0609020204030204" pitchFamily="49" charset="0"/>
              </a:rPr>
              <a:t>...&gt;::value</a:t>
            </a:r>
            <a:r>
              <a:rPr lang="en-US" sz="1600" smtClean="0">
                <a:latin typeface="Consolas" panose="020B0609020204030204" pitchFamily="49" charset="0"/>
              </a:rPr>
              <a:t>; };</a:t>
            </a:r>
            <a:endParaRPr lang="en-US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template&lt;ull </a:t>
            </a:r>
            <a:r>
              <a:rPr lang="en-US" sz="1600">
                <a:latin typeface="Consolas" panose="020B0609020204030204" pitchFamily="49" charset="0"/>
              </a:rPr>
              <a:t>Sum&gt; </a:t>
            </a:r>
            <a:r>
              <a:rPr lang="en-US" sz="1600" smtClean="0">
                <a:latin typeface="Consolas" panose="020B0609020204030204" pitchFamily="49" charset="0"/>
              </a:rPr>
              <a:t>struct </a:t>
            </a:r>
            <a:r>
              <a:rPr lang="en-US" sz="1600">
                <a:latin typeface="Consolas" panose="020B0609020204030204" pitchFamily="49" charset="0"/>
              </a:rPr>
              <a:t>binparser&lt;Sum&gt; 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{ static </a:t>
            </a:r>
            <a:r>
              <a:rPr lang="en-US" sz="1600">
                <a:latin typeface="Consolas" panose="020B0609020204030204" pitchFamily="49" charset="0"/>
              </a:rPr>
              <a:t>const </a:t>
            </a:r>
            <a:r>
              <a:rPr lang="en-US" sz="1600" smtClean="0">
                <a:latin typeface="Consolas" panose="020B0609020204030204" pitchFamily="49" charset="0"/>
              </a:rPr>
              <a:t>ull </a:t>
            </a:r>
            <a:r>
              <a:rPr lang="en-US" sz="1600">
                <a:latin typeface="Consolas" panose="020B0609020204030204" pitchFamily="49" charset="0"/>
              </a:rPr>
              <a:t>value = Sum</a:t>
            </a:r>
            <a:r>
              <a:rPr lang="en-US" sz="1600" smtClean="0">
                <a:latin typeface="Consolas" panose="020B0609020204030204" pitchFamily="49" charset="0"/>
              </a:rPr>
              <a:t>; };</a:t>
            </a:r>
            <a:endParaRPr lang="en-US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template&lt;char... </a:t>
            </a:r>
            <a:r>
              <a:rPr lang="en-US" sz="1600" smtClean="0">
                <a:latin typeface="Consolas" panose="020B0609020204030204" pitchFamily="49" charset="0"/>
              </a:rPr>
              <a:t>Chars&gt; constexpr ull </a:t>
            </a:r>
            <a:r>
              <a:rPr lang="en-US" sz="1600">
                <a:latin typeface="Consolas" panose="020B0609020204030204" pitchFamily="49" charset="0"/>
              </a:rPr>
              <a:t>operator "" _binary() </a:t>
            </a:r>
            <a:r>
              <a:rPr lang="en-US" sz="1600" smtClean="0">
                <a:latin typeface="Consolas" panose="020B0609020204030204" pitchFamily="49" charset="0"/>
              </a:rPr>
              <a:t>{ 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return </a:t>
            </a:r>
            <a:r>
              <a:rPr lang="en-US" sz="1600">
                <a:latin typeface="Consolas" panose="020B0609020204030204" pitchFamily="49" charset="0"/>
              </a:rPr>
              <a:t>{ binparser &lt;0, Chars...&gt;::value </a:t>
            </a:r>
            <a:r>
              <a:rPr lang="en-US" sz="1600" smtClean="0">
                <a:latin typeface="Consolas" panose="020B0609020204030204" pitchFamily="49" charset="0"/>
              </a:rPr>
              <a:t>}; 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7377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ещё одна проблема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Увы этот подход не работает для тритов.</a:t>
            </a:r>
          </a:p>
          <a:p>
            <a:pPr marL="0" indent="0">
              <a:buNone/>
            </a:pPr>
            <a:r>
              <a:rPr lang="ru-RU" smtClean="0"/>
              <a:t>Попытка применить: </a:t>
            </a:r>
            <a:r>
              <a:rPr lang="en-US" smtClean="0"/>
              <a:t>10j01_trit </a:t>
            </a:r>
            <a:r>
              <a:rPr lang="ru-RU" smtClean="0"/>
              <a:t>заставляет компилятор рассматривать </a:t>
            </a:r>
            <a:r>
              <a:rPr lang="en-US" smtClean="0"/>
              <a:t>j01_trit </a:t>
            </a:r>
            <a:r>
              <a:rPr lang="ru-RU" smtClean="0"/>
              <a:t>как суффикс</a:t>
            </a:r>
          </a:p>
          <a:p>
            <a:r>
              <a:rPr lang="ru-RU" smtClean="0"/>
              <a:t>Более общий подход: строковые литералы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355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Переопределение </a:t>
            </a:r>
            <a:r>
              <a:rPr lang="en-US" smtClean="0"/>
              <a:t>operator ""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Суффиксы со строчным параметром</a:t>
            </a:r>
            <a:endParaRPr lang="en-US" smtClean="0"/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 smtClean="0">
                <a:latin typeface="Consolas" panose="020B0609020204030204" pitchFamily="49" charset="0"/>
              </a:rPr>
              <a:t>ll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operator </a:t>
            </a:r>
            <a:r>
              <a:rPr lang="en-US">
                <a:latin typeface="Consolas" panose="020B0609020204030204" pitchFamily="49" charset="0"/>
              </a:rPr>
              <a:t>"" </a:t>
            </a:r>
            <a:r>
              <a:rPr lang="en-US" smtClean="0">
                <a:latin typeface="Consolas" panose="020B0609020204030204" pitchFamily="49" charset="0"/>
              </a:rPr>
              <a:t>_trit(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char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const *s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size_t </a:t>
            </a:r>
            <a:r>
              <a:rPr lang="en-US">
                <a:latin typeface="Consolas" panose="020B0609020204030204" pitchFamily="49" charset="0"/>
              </a:rPr>
              <a:t>len)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 smtClean="0">
                <a:latin typeface="Consolas" panose="020B0609020204030204" pitchFamily="49" charset="0"/>
              </a:rPr>
              <a:t>ct_trit&lt;ll</a:t>
            </a:r>
            <a:r>
              <a:rPr lang="en-US" smtClean="0">
                <a:latin typeface="Consolas" panose="020B0609020204030204" pitchFamily="49" charset="0"/>
              </a:rPr>
              <a:t>&gt;(s);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 smtClean="0">
                <a:latin typeface="Consolas" panose="020B0609020204030204" pitchFamily="49" charset="0"/>
              </a:rPr>
              <a:t>ll </a:t>
            </a:r>
            <a:r>
              <a:rPr lang="en-US" smtClean="0">
                <a:latin typeface="Consolas" panose="020B0609020204030204" pitchFamily="49" charset="0"/>
              </a:rPr>
              <a:t>n = "10j01"_trit;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1318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Варианты использования пользовательских литералов?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341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Варианты использования пользовательских литералов?</a:t>
            </a:r>
          </a:p>
          <a:p>
            <a:pPr lvl="1"/>
            <a:r>
              <a:rPr lang="ru-RU" smtClean="0"/>
              <a:t>ограничение целых чисел (например литеральный диапазон от 100 до -100)</a:t>
            </a:r>
          </a:p>
          <a:p>
            <a:pPr lvl="1"/>
            <a:r>
              <a:rPr lang="ru-RU" smtClean="0"/>
              <a:t>литералы пользовательских классов, такие как </a:t>
            </a:r>
            <a:r>
              <a:rPr lang="en-US" smtClean="0"/>
              <a:t>complex</a:t>
            </a:r>
          </a:p>
          <a:p>
            <a:pPr lvl="1"/>
            <a:r>
              <a:rPr lang="en-US"/>
              <a:t>chrono: </a:t>
            </a:r>
            <a:r>
              <a:rPr lang="ru-RU"/>
              <a:t>для суффиксов часов и минут </a:t>
            </a:r>
            <a:r>
              <a:rPr lang="en-US" smtClean="0"/>
              <a:t> </a:t>
            </a:r>
            <a:endParaRPr lang="ru-RU" smtClean="0"/>
          </a:p>
          <a:p>
            <a:pPr lvl="1"/>
            <a:r>
              <a:rPr lang="en-US" smtClean="0"/>
              <a:t>advanced: </a:t>
            </a:r>
            <a:r>
              <a:rPr lang="ru-RU" smtClean="0"/>
              <a:t>контроль физических единиц в вычислениях (см. далее)</a:t>
            </a:r>
          </a:p>
          <a:p>
            <a:pPr lvl="1"/>
            <a:endParaRPr lang="ru-RU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576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Физические единицы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template&lt;int M, int K, int S&gt; struct Unit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enum </a:t>
            </a:r>
            <a:r>
              <a:rPr lang="en-US">
                <a:latin typeface="Consolas" panose="020B0609020204030204" pitchFamily="49" charset="0"/>
              </a:rPr>
              <a:t>{ m=M, kg=K, s=S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Unit&gt; struct Value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double </a:t>
            </a:r>
            <a:r>
              <a:rPr lang="en-US">
                <a:latin typeface="Consolas" panose="020B0609020204030204" pitchFamily="49" charset="0"/>
              </a:rPr>
              <a:t>val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explicit </a:t>
            </a:r>
            <a:r>
              <a:rPr lang="en-US">
                <a:latin typeface="Consolas" panose="020B0609020204030204" pitchFamily="49" charset="0"/>
              </a:rPr>
              <a:t>Value(double d) : val(d)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546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Физические единицы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27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template&lt;int M, int K, int S&gt; struct Unit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enum </a:t>
            </a:r>
            <a:r>
              <a:rPr lang="en-US" sz="1600">
                <a:latin typeface="Consolas" panose="020B0609020204030204" pitchFamily="49" charset="0"/>
              </a:rPr>
              <a:t>{ m=M, kg=K, s=S 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};</a:t>
            </a:r>
            <a:endParaRPr lang="ru-RU" sz="16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template&lt;typename </a:t>
            </a:r>
            <a:r>
              <a:rPr lang="en-US" sz="1600">
                <a:latin typeface="Consolas" panose="020B0609020204030204" pitchFamily="49" charset="0"/>
              </a:rPr>
              <a:t>Unit&gt; struct Value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double </a:t>
            </a:r>
            <a:r>
              <a:rPr lang="en-US" sz="1600">
                <a:latin typeface="Consolas" panose="020B0609020204030204" pitchFamily="49" charset="0"/>
              </a:rPr>
              <a:t>val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explicit </a:t>
            </a:r>
            <a:r>
              <a:rPr lang="en-US" sz="1600">
                <a:latin typeface="Consolas" panose="020B0609020204030204" pitchFamily="49" charset="0"/>
              </a:rPr>
              <a:t>Value(double d) : val(d) </a:t>
            </a:r>
            <a:r>
              <a:rPr lang="en-US" sz="1600" smtClean="0">
                <a:latin typeface="Consolas" panose="020B0609020204030204" pitchFamily="49" charset="0"/>
              </a:rPr>
              <a:t>{}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};</a:t>
            </a:r>
            <a:endParaRPr lang="ru-RU" sz="16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using Meter = Unit&lt;1,0,0</a:t>
            </a:r>
            <a:r>
              <a:rPr lang="en-US" sz="1600" smtClean="0">
                <a:latin typeface="Consolas" panose="020B0609020204030204" pitchFamily="49" charset="0"/>
              </a:rPr>
              <a:t>&gt;;</a:t>
            </a:r>
            <a:r>
              <a:rPr lang="ru-RU" sz="1600">
                <a:latin typeface="Consolas" panose="020B0609020204030204" pitchFamily="49" charset="0"/>
              </a:rPr>
              <a:t/>
            </a:r>
            <a:br>
              <a:rPr lang="ru-RU" sz="160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using </a:t>
            </a:r>
            <a:r>
              <a:rPr lang="en-US" sz="1600">
                <a:latin typeface="Consolas" panose="020B0609020204030204" pitchFamily="49" charset="0"/>
              </a:rPr>
              <a:t>Second = Unit&lt;0,0,1</a:t>
            </a:r>
            <a:r>
              <a:rPr lang="en-US" sz="1600" smtClean="0">
                <a:latin typeface="Consolas" panose="020B0609020204030204" pitchFamily="49" charset="0"/>
              </a:rPr>
              <a:t>&gt;;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using </a:t>
            </a:r>
            <a:r>
              <a:rPr lang="en-US" sz="1600">
                <a:latin typeface="Consolas" panose="020B0609020204030204" pitchFamily="49" charset="0"/>
              </a:rPr>
              <a:t>Second2 = Unit&lt;0,0,2</a:t>
            </a:r>
            <a:r>
              <a:rPr lang="en-US" sz="1600" smtClean="0">
                <a:latin typeface="Consolas" panose="020B0609020204030204" pitchFamily="49" charset="0"/>
              </a:rPr>
              <a:t>&gt;;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using </a:t>
            </a:r>
            <a:r>
              <a:rPr lang="en-US" sz="1600">
                <a:latin typeface="Consolas" panose="020B0609020204030204" pitchFamily="49" charset="0"/>
              </a:rPr>
              <a:t>Speed = </a:t>
            </a:r>
            <a:r>
              <a:rPr lang="en-US" sz="1600" smtClean="0">
                <a:latin typeface="Consolas" panose="020B0609020204030204" pitchFamily="49" charset="0"/>
              </a:rPr>
              <a:t>Value&lt;Unit&lt;1,0</a:t>
            </a:r>
            <a:r>
              <a:rPr lang="en-US" sz="1600">
                <a:latin typeface="Consolas" panose="020B0609020204030204" pitchFamily="49" charset="0"/>
              </a:rPr>
              <a:t>,-1</a:t>
            </a:r>
            <a:r>
              <a:rPr lang="en-US" sz="1600" smtClean="0">
                <a:latin typeface="Consolas" panose="020B0609020204030204" pitchFamily="49" charset="0"/>
              </a:rPr>
              <a:t>&gt;&gt;;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using </a:t>
            </a:r>
            <a:r>
              <a:rPr lang="en-US" sz="1600">
                <a:latin typeface="Consolas" panose="020B0609020204030204" pitchFamily="49" charset="0"/>
              </a:rPr>
              <a:t>Acceleration = Value&lt;Unit&lt;1,0,-2&gt;&gt;;</a:t>
            </a:r>
          </a:p>
        </p:txBody>
      </p:sp>
    </p:spTree>
    <p:extLst>
      <p:ext uri="{BB962C8B-B14F-4D97-AF65-F5344CB8AC3E}">
        <p14:creationId xmlns:p14="http://schemas.microsoft.com/office/powerpoint/2010/main" val="35235015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Физические единицы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27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using </a:t>
            </a:r>
            <a:r>
              <a:rPr lang="en-US" sz="1600">
                <a:latin typeface="Consolas" panose="020B0609020204030204" pitchFamily="49" charset="0"/>
              </a:rPr>
              <a:t>Meter = Unit&lt;1,0,0</a:t>
            </a:r>
            <a:r>
              <a:rPr lang="en-US" sz="1600" smtClean="0">
                <a:latin typeface="Consolas" panose="020B0609020204030204" pitchFamily="49" charset="0"/>
              </a:rPr>
              <a:t>&gt;;</a:t>
            </a:r>
            <a:r>
              <a:rPr lang="ru-RU" sz="1600">
                <a:latin typeface="Consolas" panose="020B0609020204030204" pitchFamily="49" charset="0"/>
              </a:rPr>
              <a:t/>
            </a:r>
            <a:br>
              <a:rPr lang="ru-RU" sz="160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using </a:t>
            </a:r>
            <a:r>
              <a:rPr lang="en-US" sz="1600">
                <a:latin typeface="Consolas" panose="020B0609020204030204" pitchFamily="49" charset="0"/>
              </a:rPr>
              <a:t>Second = Unit&lt;0,0,1</a:t>
            </a:r>
            <a:r>
              <a:rPr lang="en-US" sz="1600" smtClean="0">
                <a:latin typeface="Consolas" panose="020B0609020204030204" pitchFamily="49" charset="0"/>
              </a:rPr>
              <a:t>&gt;;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using </a:t>
            </a:r>
            <a:r>
              <a:rPr lang="en-US" sz="1600">
                <a:latin typeface="Consolas" panose="020B0609020204030204" pitchFamily="49" charset="0"/>
              </a:rPr>
              <a:t>Second2 = Unit&lt;0,0,2</a:t>
            </a:r>
            <a:r>
              <a:rPr lang="en-US" sz="1600" smtClean="0">
                <a:latin typeface="Consolas" panose="020B0609020204030204" pitchFamily="49" charset="0"/>
              </a:rPr>
              <a:t>&gt;;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using </a:t>
            </a:r>
            <a:r>
              <a:rPr lang="en-US" sz="1600">
                <a:latin typeface="Consolas" panose="020B0609020204030204" pitchFamily="49" charset="0"/>
              </a:rPr>
              <a:t>Speed = </a:t>
            </a:r>
            <a:r>
              <a:rPr lang="en-US" sz="1600" smtClean="0">
                <a:latin typeface="Consolas" panose="020B0609020204030204" pitchFamily="49" charset="0"/>
              </a:rPr>
              <a:t>Value&lt;Unit&lt;1,0</a:t>
            </a:r>
            <a:r>
              <a:rPr lang="en-US" sz="1600">
                <a:latin typeface="Consolas" panose="020B0609020204030204" pitchFamily="49" charset="0"/>
              </a:rPr>
              <a:t>,-1</a:t>
            </a:r>
            <a:r>
              <a:rPr lang="en-US" sz="1600" smtClean="0">
                <a:latin typeface="Consolas" panose="020B0609020204030204" pitchFamily="49" charset="0"/>
              </a:rPr>
              <a:t>&gt;&gt;;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using </a:t>
            </a:r>
            <a:r>
              <a:rPr lang="en-US" sz="1600">
                <a:latin typeface="Consolas" panose="020B0609020204030204" pitchFamily="49" charset="0"/>
              </a:rPr>
              <a:t>Acceleration = Value&lt;Unit&lt;1,0,-2</a:t>
            </a:r>
            <a:r>
              <a:rPr lang="en-US" sz="1600" smtClean="0">
                <a:latin typeface="Consolas" panose="020B0609020204030204" pitchFamily="49" charset="0"/>
              </a:rPr>
              <a:t>&gt;&gt;;</a:t>
            </a:r>
            <a:endParaRPr lang="ru-RU" sz="16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constexpr Value&lt;Meter&gt; operator"" m(long double d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{ </a:t>
            </a:r>
            <a:r>
              <a:rPr lang="en-US" sz="1600">
                <a:latin typeface="Consolas" panose="020B0609020204030204" pitchFamily="49" charset="0"/>
              </a:rPr>
              <a:t>return Value&lt;Meter</a:t>
            </a:r>
            <a:r>
              <a:rPr lang="en-US" sz="1600" smtClean="0">
                <a:latin typeface="Consolas" panose="020B0609020204030204" pitchFamily="49" charset="0"/>
              </a:rPr>
              <a:t>&gt;(</a:t>
            </a:r>
            <a:r>
              <a:rPr lang="en-US" sz="1600">
                <a:latin typeface="Consolas" panose="020B0609020204030204" pitchFamily="49" charset="0"/>
              </a:rPr>
              <a:t>d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}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constexpr </a:t>
            </a:r>
            <a:r>
              <a:rPr lang="en-US" sz="1600">
                <a:latin typeface="Consolas" panose="020B0609020204030204" pitchFamily="49" charset="0"/>
              </a:rPr>
              <a:t>Value&lt;Second&gt; operator"" s(long double d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{ </a:t>
            </a:r>
            <a:r>
              <a:rPr lang="en-US" sz="1600">
                <a:latin typeface="Consolas" panose="020B0609020204030204" pitchFamily="49" charset="0"/>
              </a:rPr>
              <a:t>return Value&lt;Second</a:t>
            </a:r>
            <a:r>
              <a:rPr lang="en-US" sz="1600" smtClean="0">
                <a:latin typeface="Consolas" panose="020B0609020204030204" pitchFamily="49" charset="0"/>
              </a:rPr>
              <a:t>&gt;(</a:t>
            </a:r>
            <a:r>
              <a:rPr lang="en-US" sz="1600">
                <a:latin typeface="Consolas" panose="020B0609020204030204" pitchFamily="49" charset="0"/>
              </a:rPr>
              <a:t>d</a:t>
            </a:r>
            <a:r>
              <a:rPr lang="en-US" sz="1600" smtClean="0">
                <a:latin typeface="Consolas" panose="020B0609020204030204" pitchFamily="49" charset="0"/>
              </a:rPr>
              <a:t>); }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constexpr </a:t>
            </a:r>
            <a:r>
              <a:rPr lang="en-US" sz="1600">
                <a:latin typeface="Consolas" panose="020B0609020204030204" pitchFamily="49" charset="0"/>
              </a:rPr>
              <a:t>Value&lt;Second2&gt; operator"" s2(long double d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{ </a:t>
            </a:r>
            <a:r>
              <a:rPr lang="en-US" sz="1600">
                <a:latin typeface="Consolas" panose="020B0609020204030204" pitchFamily="49" charset="0"/>
              </a:rPr>
              <a:t>return Value&lt;Second2</a:t>
            </a:r>
            <a:r>
              <a:rPr lang="en-US" sz="1600" smtClean="0">
                <a:latin typeface="Consolas" panose="020B0609020204030204" pitchFamily="49" charset="0"/>
              </a:rPr>
              <a:t>&gt;(</a:t>
            </a:r>
            <a:r>
              <a:rPr lang="en-US" sz="1600">
                <a:latin typeface="Consolas" panose="020B0609020204030204" pitchFamily="49" charset="0"/>
              </a:rPr>
              <a:t>d); </a:t>
            </a: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ru-RU" sz="16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Speed sp1 = 100_m/9.8_s;  // </a:t>
            </a:r>
            <a:r>
              <a:rPr lang="en-US" sz="1600" smtClean="0">
                <a:latin typeface="Consolas" panose="020B0609020204030204" pitchFamily="49" charset="0"/>
              </a:rPr>
              <a:t>ok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Speed </a:t>
            </a:r>
            <a:r>
              <a:rPr lang="en-US" sz="1600">
                <a:latin typeface="Consolas" panose="020B0609020204030204" pitchFamily="49" charset="0"/>
              </a:rPr>
              <a:t>sp2 = 100_m/9.8_s2; // </a:t>
            </a:r>
            <a:r>
              <a:rPr lang="ru-RU" sz="1600" smtClean="0">
                <a:latin typeface="Consolas" panose="020B0609020204030204" pitchFamily="49" charset="0"/>
              </a:rPr>
              <a:t>ошибка</a:t>
            </a:r>
            <a:r>
              <a:rPr lang="en-US" sz="1600" smtClean="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(m/s2 </a:t>
            </a:r>
            <a:r>
              <a:rPr lang="ru-RU" sz="1600" smtClean="0">
                <a:latin typeface="Consolas" panose="020B0609020204030204" pitchFamily="49" charset="0"/>
              </a:rPr>
              <a:t>это ускорение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Speed </a:t>
            </a:r>
            <a:r>
              <a:rPr lang="en-US" sz="1600">
                <a:latin typeface="Consolas" panose="020B0609020204030204" pitchFamily="49" charset="0"/>
              </a:rPr>
              <a:t>sp3 = 100/9.8_s;    // </a:t>
            </a:r>
            <a:r>
              <a:rPr lang="ru-RU" sz="1600" smtClean="0">
                <a:latin typeface="Consolas" panose="020B0609020204030204" pitchFamily="49" charset="0"/>
              </a:rPr>
              <a:t>ошибка</a:t>
            </a:r>
            <a:r>
              <a:rPr lang="en-US" sz="1600" smtClean="0">
                <a:latin typeface="Consolas" panose="020B0609020204030204" pitchFamily="49" charset="0"/>
              </a:rPr>
              <a:t> (</a:t>
            </a:r>
            <a:r>
              <a:rPr lang="ru-RU" sz="1600" smtClean="0">
                <a:latin typeface="Consolas" panose="020B0609020204030204" pitchFamily="49" charset="0"/>
              </a:rPr>
              <a:t>не задано единицы измерения для </a:t>
            </a:r>
            <a:r>
              <a:rPr lang="en-US" sz="1600" smtClean="0">
                <a:latin typeface="Consolas" panose="020B0609020204030204" pitchFamily="49" charset="0"/>
              </a:rPr>
              <a:t>100)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Acceleration </a:t>
            </a:r>
            <a:r>
              <a:rPr lang="en-US" sz="1600">
                <a:latin typeface="Consolas" panose="020B0609020204030204" pitchFamily="49" charset="0"/>
              </a:rPr>
              <a:t>acc = sp1/0.5_s; // </a:t>
            </a:r>
            <a:r>
              <a:rPr lang="en-US" sz="1600" smtClean="0">
                <a:latin typeface="Consolas" panose="020B0609020204030204" pitchFamily="49" charset="0"/>
              </a:rPr>
              <a:t>ok</a:t>
            </a:r>
            <a:endParaRPr 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29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плавающая константность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S </a:t>
            </a:r>
            <a:r>
              <a:rPr lang="en-US" smtClean="0">
                <a:latin typeface="Consolas" panose="020B0609020204030204" pitchFamily="49" charset="0"/>
              </a:rPr>
              <a:t>{ static </a:t>
            </a:r>
            <a:r>
              <a:rPr lang="en-US">
                <a:latin typeface="Consolas" panose="020B0609020204030204" pitchFamily="49" charset="0"/>
              </a:rPr>
              <a:t>const int </a:t>
            </a:r>
            <a:r>
              <a:rPr lang="en-US" smtClean="0">
                <a:latin typeface="Consolas" panose="020B0609020204030204" pitchFamily="49" charset="0"/>
              </a:rPr>
              <a:t>sz = 256; 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int page_sz = 4 * S::sz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int S::</a:t>
            </a:r>
            <a:r>
              <a:rPr lang="en-US" smtClean="0">
                <a:latin typeface="Consolas" panose="020B0609020204030204" pitchFamily="49" charset="0"/>
              </a:rPr>
              <a:t>sz;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arr[page_sz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r>
              <a:rPr lang="en-US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// ok, CT constant</a:t>
            </a:r>
            <a:endParaRPr lang="en-US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6619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Домашняя наработка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constexpr Kilogramm mass = </a:t>
            </a:r>
            <a:r>
              <a:rPr lang="en-US" smtClean="0">
                <a:latin typeface="Consolas" panose="020B0609020204030204" pitchFamily="49" charset="0"/>
              </a:rPr>
              <a:t>5.</a:t>
            </a:r>
            <a:r>
              <a:rPr lang="ru-RU" smtClean="0">
                <a:latin typeface="Consolas" panose="020B0609020204030204" pitchFamily="49" charset="0"/>
              </a:rPr>
              <a:t>0</a:t>
            </a:r>
            <a:r>
              <a:rPr lang="en-US" smtClean="0">
                <a:latin typeface="Consolas" panose="020B0609020204030204" pitchFamily="49" charset="0"/>
              </a:rPr>
              <a:t>_kg </a:t>
            </a:r>
            <a:r>
              <a:rPr lang="en-US">
                <a:latin typeface="Consolas" panose="020B0609020204030204" pitchFamily="49" charset="0"/>
              </a:rPr>
              <a:t>+ </a:t>
            </a:r>
            <a:r>
              <a:rPr lang="en-US" smtClean="0">
                <a:latin typeface="Consolas" panose="020B0609020204030204" pitchFamily="49" charset="0"/>
              </a:rPr>
              <a:t>3.0_lb;</a:t>
            </a:r>
          </a:p>
          <a:p>
            <a:r>
              <a:rPr lang="ru-RU" smtClean="0"/>
              <a:t>должно сработать приведение из фунтов в килограммы времени компиляции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46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2" y="1956816"/>
            <a:ext cx="9905999" cy="4663439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000" dirty="0"/>
              <a:t>ISO/IEC, "Information technology -- Programming languages – C++", ISO/IEC 14882:2014, 2014</a:t>
            </a:r>
          </a:p>
          <a:p>
            <a:pPr lvl="0"/>
            <a:r>
              <a:rPr lang="en-US" sz="2000" dirty="0"/>
              <a:t>The C++ Programming Language (4th Edition)</a:t>
            </a:r>
          </a:p>
          <a:p>
            <a:r>
              <a:rPr lang="en-US" sz="2000" smtClean="0"/>
              <a:t>Scott Meyers, Effective Modern C++, </a:t>
            </a:r>
            <a:r>
              <a:rPr lang="en-US" sz="2000"/>
              <a:t> </a:t>
            </a:r>
            <a:r>
              <a:rPr lang="en-US" sz="2000" smtClean="0"/>
              <a:t>O'Reilly, 2014</a:t>
            </a:r>
          </a:p>
          <a:p>
            <a:r>
              <a:rPr lang="en-US" sz="2000" smtClean="0"/>
              <a:t>Bjarne Stroustrup, "Software Development for Infrastructure", Texas A&amp;M University, 2012</a:t>
            </a:r>
          </a:p>
          <a:p>
            <a:r>
              <a:rPr lang="en-US" sz="2000" smtClean="0"/>
              <a:t>Scott Shurr, "Constexpr Introduction", CppCon, 2015</a:t>
            </a:r>
          </a:p>
          <a:p>
            <a:r>
              <a:rPr lang="en-US" sz="2000"/>
              <a:t>Scott Shurr, "Constexpr </a:t>
            </a:r>
            <a:r>
              <a:rPr lang="en-US" sz="2000" smtClean="0"/>
              <a:t>Applications", </a:t>
            </a:r>
            <a:r>
              <a:rPr lang="en-US" sz="2000"/>
              <a:t>CppCon, </a:t>
            </a:r>
            <a:r>
              <a:rPr lang="en-US" sz="2000" smtClean="0"/>
              <a:t>2015</a:t>
            </a:r>
          </a:p>
          <a:p>
            <a:r>
              <a:rPr lang="en-US" sz="2000" smtClean="0"/>
              <a:t>Arne Mertz, "</a:t>
            </a:r>
            <a:r>
              <a:rPr lang="en-US" sz="2000"/>
              <a:t>Constexpr Additions in C++</a:t>
            </a:r>
            <a:r>
              <a:rPr lang="en-US" sz="2000" smtClean="0"/>
              <a:t>17", 2017</a:t>
            </a:r>
          </a:p>
        </p:txBody>
      </p:sp>
    </p:spTree>
    <p:extLst>
      <p:ext uri="{BB962C8B-B14F-4D97-AF65-F5344CB8AC3E}">
        <p14:creationId xmlns:p14="http://schemas.microsoft.com/office/powerpoint/2010/main" val="30113593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секретный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шаблоны переменных</a:t>
            </a:r>
            <a:endParaRPr lang="en-US" smtClean="0"/>
          </a:p>
          <a:p>
            <a:r>
              <a:rPr lang="ru-RU" smtClean="0"/>
              <a:t>дополнения в </a:t>
            </a:r>
            <a:r>
              <a:rPr lang="en-US" smtClean="0"/>
              <a:t>C++17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558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шаблоны переменных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 этому моменту курса вы уже знаете:</a:t>
            </a:r>
          </a:p>
          <a:p>
            <a:pPr lvl="1"/>
            <a:r>
              <a:rPr lang="ru-RU" smtClean="0"/>
              <a:t>Шаблоны классов</a:t>
            </a:r>
            <a:r>
              <a:rPr lang="en-US" smtClean="0"/>
              <a:t>:</a:t>
            </a:r>
            <a:r>
              <a:rPr lang="ru-RU" smtClean="0"/>
              <a:t> </a:t>
            </a:r>
            <a:r>
              <a:rPr lang="en-US" smtClean="0">
                <a:latin typeface="Consolas" panose="020B0609020204030204" pitchFamily="49" charset="0"/>
              </a:rPr>
              <a:t>template &lt;typename T&gt; class Foo {};</a:t>
            </a:r>
            <a:endParaRPr lang="ru-RU" smtClean="0">
              <a:latin typeface="Consolas" panose="020B0609020204030204" pitchFamily="49" charset="0"/>
            </a:endParaRPr>
          </a:p>
          <a:p>
            <a:pPr lvl="1"/>
            <a:r>
              <a:rPr lang="ru-RU" smtClean="0"/>
              <a:t>Шаблоны функций</a:t>
            </a:r>
            <a:r>
              <a:rPr lang="en-US" smtClean="0"/>
              <a:t>: </a:t>
            </a:r>
            <a:r>
              <a:rPr lang="en-US" smtClean="0">
                <a:latin typeface="Consolas" panose="020B0609020204030204" pitchFamily="49" charset="0"/>
              </a:rPr>
              <a:t>template &lt;typename T&gt; T foo() {}</a:t>
            </a:r>
            <a:endParaRPr lang="ru-RU" smtClean="0">
              <a:latin typeface="Consolas" panose="020B0609020204030204" pitchFamily="49" charset="0"/>
            </a:endParaRPr>
          </a:p>
          <a:p>
            <a:pPr lvl="1"/>
            <a:r>
              <a:rPr lang="ru-RU" smtClean="0"/>
              <a:t>Шаблоны синонимов</a:t>
            </a:r>
            <a:r>
              <a:rPr lang="en-US" smtClean="0"/>
              <a:t>: </a:t>
            </a:r>
            <a:r>
              <a:rPr lang="en-US" smtClean="0">
                <a:latin typeface="Consolas" panose="020B0609020204030204" pitchFamily="49" charset="0"/>
              </a:rPr>
              <a:t>template &lt;typename T&gt; using Any = T;</a:t>
            </a:r>
          </a:p>
          <a:p>
            <a:r>
              <a:rPr lang="ru-RU" smtClean="0"/>
              <a:t>Осталось сделать последний шаг и изучить</a:t>
            </a:r>
          </a:p>
          <a:p>
            <a:pPr lvl="1"/>
            <a:r>
              <a:rPr lang="ru-RU" smtClean="0"/>
              <a:t>Шаблоны переменных</a:t>
            </a:r>
            <a:r>
              <a:rPr lang="en-US" smtClean="0"/>
              <a:t>: </a:t>
            </a:r>
            <a:r>
              <a:rPr lang="en-US" smtClean="0">
                <a:latin typeface="Consolas" panose="020B0609020204030204" pitchFamily="49" charset="0"/>
              </a:rPr>
              <a:t>template &lt;typename T&gt; T x;</a:t>
            </a:r>
          </a:p>
          <a:p>
            <a:pPr lvl="1"/>
            <a:r>
              <a:rPr lang="ru-RU" smtClean="0"/>
              <a:t>Инстанцирование: </a:t>
            </a:r>
            <a:r>
              <a:rPr lang="en-US" smtClean="0">
                <a:latin typeface="Consolas" panose="020B0609020204030204" pitchFamily="49" charset="0"/>
              </a:rPr>
              <a:t>x&lt;int&gt; = 10;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8700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Упрощение определителей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581196" cy="4215321"/>
          </a:xfrm>
        </p:spPr>
        <p:txBody>
          <a:bodyPr/>
          <a:lstStyle/>
          <a:p>
            <a:r>
              <a:rPr lang="ru-RU" smtClean="0"/>
              <a:t>Рассмотрим любой определитель, например</a:t>
            </a:r>
            <a:r>
              <a:rPr lang="en-US" smtClean="0"/>
              <a:t> 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is_integral&lt;T&gt;::value</a:t>
            </a:r>
          </a:p>
          <a:p>
            <a:r>
              <a:rPr lang="ru-RU" smtClean="0"/>
              <a:t>Теперь для него можно написать синоним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constexpr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bool </a:t>
            </a:r>
            <a:r>
              <a:rPr lang="en-US" smtClean="0">
                <a:latin typeface="Consolas" panose="020B0609020204030204" pitchFamily="49" charset="0"/>
              </a:rPr>
              <a:t>is_integral_v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is_integral&lt;T</a:t>
            </a:r>
            <a:r>
              <a:rPr lang="en-US">
                <a:latin typeface="Consolas" panose="020B0609020204030204" pitchFamily="49" charset="0"/>
              </a:rPr>
              <a:t>&gt;::value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r>
              <a:rPr lang="ru-RU" smtClean="0"/>
              <a:t>Использование: </a:t>
            </a:r>
            <a:endParaRPr lang="en-US" smtClean="0"/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enable_if_t &lt;is_integral_v&lt;T&gt;, void&gt; foo (T x) { .....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0270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чём отличие </a:t>
            </a:r>
            <a:r>
              <a:rPr lang="en-US" smtClean="0"/>
              <a:t>auto </a:t>
            </a:r>
            <a:r>
              <a:rPr lang="ru-RU" smtClean="0"/>
              <a:t>от шаблонной переменной?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343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constexpr closures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Лямбды и объекты замыканий начиная с </a:t>
            </a:r>
            <a:r>
              <a:rPr lang="en-US" smtClean="0"/>
              <a:t>C++17 </a:t>
            </a:r>
            <a:r>
              <a:rPr lang="ru-RU" smtClean="0"/>
              <a:t>могут быть констатно-выраженными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 constexpr </a:t>
            </a:r>
            <a:r>
              <a:rPr lang="en-US">
                <a:latin typeface="Consolas" panose="020B0609020204030204" pitchFamily="49" charset="0"/>
              </a:rPr>
              <a:t>auto adder (T n)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[n](auto m){ return m + n; };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constexpr auto add5 = adder(5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array&lt;int, add5(22)&gt; arr</a:t>
            </a:r>
            <a:r>
              <a:rPr lang="en-US" smtClean="0">
                <a:latin typeface="Consolas" panose="020B0609020204030204" pitchFamily="49" charset="0"/>
              </a:rPr>
              <a:t>; // </a:t>
            </a:r>
            <a:r>
              <a:rPr lang="ru-RU" smtClean="0">
                <a:latin typeface="Consolas" panose="020B0609020204030204" pitchFamily="49" charset="0"/>
              </a:rPr>
              <a:t>массив из 27 элементов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296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if CONSTEXPR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T&gt; auto foo(T t)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if constexpr</a:t>
            </a:r>
            <a:r>
              <a:rPr lang="en-US">
                <a:latin typeface="Consolas" panose="020B0609020204030204" pitchFamily="49" charset="0"/>
              </a:rPr>
              <a:t>(std::is_same_v&lt;T, X&gt;)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return t.a_function_that_exists_only_for_X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mtClean="0"/>
              <a:t>// </a:t>
            </a:r>
            <a:r>
              <a:rPr lang="ru-RU" smtClean="0"/>
              <a:t>и так далеее</a:t>
            </a:r>
          </a:p>
          <a:p>
            <a:r>
              <a:rPr lang="ru-RU" smtClean="0"/>
              <a:t>Таким образом </a:t>
            </a:r>
            <a:r>
              <a:rPr lang="en-US" smtClean="0"/>
              <a:t>if-constexpr + </a:t>
            </a:r>
            <a:r>
              <a:rPr lang="ru-RU" smtClean="0"/>
              <a:t>явное условие заменяют </a:t>
            </a:r>
            <a:r>
              <a:rPr lang="en-US" smtClean="0"/>
              <a:t>enable_if + </a:t>
            </a:r>
            <a:r>
              <a:rPr lang="ru-RU" smtClean="0"/>
              <a:t>перегрузку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806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IF CONSTEXPR </a:t>
            </a:r>
            <a:r>
              <a:rPr lang="ru-RU" smtClean="0"/>
              <a:t>для </a:t>
            </a:r>
            <a:r>
              <a:rPr lang="en-US" smtClean="0"/>
              <a:t>VARiADIC </a:t>
            </a:r>
            <a:r>
              <a:rPr lang="ru-RU" smtClean="0"/>
              <a:t>шаблонов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Head, class... </a:t>
            </a:r>
            <a:r>
              <a:rPr lang="en-US" smtClean="0">
                <a:latin typeface="Consolas" panose="020B0609020204030204" pitchFamily="49" charset="0"/>
              </a:rPr>
              <a:t>Tail&gt;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print (</a:t>
            </a:r>
            <a:r>
              <a:rPr lang="en-US">
                <a:latin typeface="Consolas" panose="020B0609020204030204" pitchFamily="49" charset="0"/>
              </a:rPr>
              <a:t>Head const&amp; head, Tail const&amp;... tail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cout </a:t>
            </a:r>
            <a:r>
              <a:rPr lang="en-US">
                <a:latin typeface="Consolas" panose="020B0609020204030204" pitchFamily="49" charset="0"/>
              </a:rPr>
              <a:t>&lt;&lt; head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if constexpr(sizeof...(tail) &gt; 0)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cout </a:t>
            </a:r>
            <a:r>
              <a:rPr lang="en-US">
                <a:latin typeface="Consolas" panose="020B0609020204030204" pitchFamily="49" charset="0"/>
              </a:rPr>
              <a:t>&lt;&lt; ", 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print(tail</a:t>
            </a:r>
            <a:r>
              <a:rPr lang="en-US" smtClean="0">
                <a:latin typeface="Consolas" panose="020B0609020204030204" pitchFamily="49" charset="0"/>
              </a:rPr>
              <a:t>...);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2387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Движение в сторону императивности делает вещи проще?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5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const </a:t>
            </a:r>
            <a:r>
              <a:rPr lang="ru-RU" smtClean="0"/>
              <a:t>не означает, что объект не может измениться (т.е. что его значение известно на этапе компиляции). Иначе </a:t>
            </a:r>
            <a:r>
              <a:rPr lang="en-US" smtClean="0">
                <a:latin typeface="Consolas" panose="020B0609020204030204" pitchFamily="49" charset="0"/>
              </a:rPr>
              <a:t>const volatile</a:t>
            </a:r>
            <a:r>
              <a:rPr lang="en-US" smtClean="0"/>
              <a:t> </a:t>
            </a:r>
            <a:r>
              <a:rPr lang="ru-RU" smtClean="0"/>
              <a:t>было бы бессмысленным</a:t>
            </a:r>
          </a:p>
          <a:p>
            <a:r>
              <a:rPr lang="en-US" smtClean="0"/>
              <a:t>const </a:t>
            </a:r>
            <a:r>
              <a:rPr lang="ru-RU" smtClean="0"/>
              <a:t>означает, что значение не может изменить программа. Это защита от случайной записи, а не гарантия неизменности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02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const </a:t>
            </a:r>
            <a:r>
              <a:rPr lang="ru-RU" smtClean="0"/>
              <a:t>не означает, что объект не может измениться (т.е. что его значение известно на этапе компиляции). Иначе </a:t>
            </a:r>
            <a:r>
              <a:rPr lang="en-US" smtClean="0">
                <a:latin typeface="Consolas" panose="020B0609020204030204" pitchFamily="49" charset="0"/>
              </a:rPr>
              <a:t>const volatile</a:t>
            </a:r>
            <a:r>
              <a:rPr lang="en-US" smtClean="0"/>
              <a:t> </a:t>
            </a:r>
            <a:r>
              <a:rPr lang="ru-RU" smtClean="0"/>
              <a:t>было бы бессмысленным</a:t>
            </a:r>
          </a:p>
          <a:p>
            <a:r>
              <a:rPr lang="en-US" smtClean="0"/>
              <a:t>const </a:t>
            </a:r>
            <a:r>
              <a:rPr lang="ru-RU" smtClean="0"/>
              <a:t>означает, что значение не может изменить программа. Это защита от случайной записи, а не гарантия неизменности</a:t>
            </a:r>
          </a:p>
          <a:p>
            <a:r>
              <a:rPr lang="ru-RU" smtClean="0"/>
              <a:t>гарантию неизменности начиная с </a:t>
            </a:r>
            <a:r>
              <a:rPr lang="en-US" smtClean="0"/>
              <a:t>C++11</a:t>
            </a:r>
            <a:r>
              <a:rPr lang="ru-RU" smtClean="0"/>
              <a:t> даёт </a:t>
            </a:r>
            <a:r>
              <a:rPr lang="en-US" smtClean="0"/>
              <a:t>constexpr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73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CONSTEXPR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struct my_numeric_limits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&lt;&gt; struct my_numeric_limits&lt;int&gt;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static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constexpr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max() { return INT_MAX;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/>
              <a:t>// </a:t>
            </a:r>
            <a:r>
              <a:rPr lang="ru-RU"/>
              <a:t>кстати, тут сработает и </a:t>
            </a:r>
            <a:r>
              <a:rPr lang="en-US" smtClean="0"/>
              <a:t>const, </a:t>
            </a:r>
            <a:r>
              <a:rPr lang="ru-RU" smtClean="0"/>
              <a:t>т.к. порядок удачный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constexpr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 MAXSIZE = numeric_limits&lt;int&gt;::max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arr[MAXSIZE</a:t>
            </a:r>
            <a:r>
              <a:rPr lang="en-US" smtClean="0">
                <a:latin typeface="Consolas" panose="020B0609020204030204" pitchFamily="49" charset="0"/>
              </a:rPr>
              <a:t>]; // </a:t>
            </a:r>
            <a:r>
              <a:rPr lang="ru-RU" smtClean="0">
                <a:latin typeface="Consolas" panose="020B0609020204030204" pitchFamily="49" charset="0"/>
              </a:rPr>
              <a:t>вот теперь всё хорошо</a:t>
            </a:r>
          </a:p>
        </p:txBody>
      </p:sp>
    </p:spTree>
    <p:extLst>
      <p:ext uri="{BB962C8B-B14F-4D97-AF65-F5344CB8AC3E}">
        <p14:creationId xmlns:p14="http://schemas.microsoft.com/office/powerpoint/2010/main" val="2494751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2818</TotalTime>
  <Words>1892</Words>
  <Application>Microsoft Office PowerPoint</Application>
  <PresentationFormat>Widescreen</PresentationFormat>
  <Paragraphs>308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Arial</vt:lpstr>
      <vt:lpstr>Cambria Math</vt:lpstr>
      <vt:lpstr>Consolas</vt:lpstr>
      <vt:lpstr>Trebuchet MS</vt:lpstr>
      <vt:lpstr>Tw Cen MT</vt:lpstr>
      <vt:lpstr>Wingdings</vt:lpstr>
      <vt:lpstr>Circuit</vt:lpstr>
      <vt:lpstr>Константные выражения</vt:lpstr>
      <vt:lpstr>PowerPoint Presentation</vt:lpstr>
      <vt:lpstr>Константность?</vt:lpstr>
      <vt:lpstr>Константность?</vt:lpstr>
      <vt:lpstr>плавающая константность?</vt:lpstr>
      <vt:lpstr>плавающая константность?</vt:lpstr>
      <vt:lpstr>Обсуждение</vt:lpstr>
      <vt:lpstr>Обсуждение</vt:lpstr>
      <vt:lpstr>CONSTEXPR</vt:lpstr>
      <vt:lpstr>constexpr data</vt:lpstr>
      <vt:lpstr>литеральные типы</vt:lpstr>
      <vt:lpstr>CONSTEXPR и floating-point</vt:lpstr>
      <vt:lpstr>constexpr implies const?</vt:lpstr>
      <vt:lpstr>constexpr не всегда implies const</vt:lpstr>
      <vt:lpstr>constexpr не всегда implies const</vt:lpstr>
      <vt:lpstr>constexpr не всегда implies const</vt:lpstr>
      <vt:lpstr>обсуждение</vt:lpstr>
      <vt:lpstr>PowerPoint Presentation</vt:lpstr>
      <vt:lpstr>метапрограммирование revisited</vt:lpstr>
      <vt:lpstr>constexpr функции</vt:lpstr>
      <vt:lpstr>ограничения CF в C++11</vt:lpstr>
      <vt:lpstr>Некоторые правила</vt:lpstr>
      <vt:lpstr>больше, чем constexpr</vt:lpstr>
      <vt:lpstr>обсуждение</vt:lpstr>
      <vt:lpstr>пример: ⌈log⁡2(n)⌉</vt:lpstr>
      <vt:lpstr>обработка ошибок</vt:lpstr>
      <vt:lpstr>THROW IDIOM</vt:lpstr>
      <vt:lpstr>Ограничения в C++14</vt:lpstr>
      <vt:lpstr>пример: ⌈log⁡2(n)⌉ в C++14</vt:lpstr>
      <vt:lpstr>самостоятельное исследование</vt:lpstr>
      <vt:lpstr>Как гарантировать constexprness</vt:lpstr>
      <vt:lpstr>Пример: триты</vt:lpstr>
      <vt:lpstr>Пример: триты</vt:lpstr>
      <vt:lpstr>Триты в вашей программе</vt:lpstr>
      <vt:lpstr>Использование</vt:lpstr>
      <vt:lpstr>обсуждение</vt:lpstr>
      <vt:lpstr>задача</vt:lpstr>
      <vt:lpstr>задача</vt:lpstr>
      <vt:lpstr>PowerPoint Presentation</vt:lpstr>
      <vt:lpstr>constexpr конструкторы</vt:lpstr>
      <vt:lpstr>Арифметика</vt:lpstr>
      <vt:lpstr>constexpr контейнеры</vt:lpstr>
      <vt:lpstr>constexpr контейнеры</vt:lpstr>
      <vt:lpstr>Обсуждение</vt:lpstr>
      <vt:lpstr>ARRAY_RESULT</vt:lpstr>
      <vt:lpstr>Теперь успех</vt:lpstr>
      <vt:lpstr>Обсуждение</vt:lpstr>
      <vt:lpstr>PowerPoint Presentation</vt:lpstr>
      <vt:lpstr>Переопределение operator ""</vt:lpstr>
      <vt:lpstr>Внезапная проблема</vt:lpstr>
      <vt:lpstr>Внезапная проблема</vt:lpstr>
      <vt:lpstr>Метапрограмма для _BINARY</vt:lpstr>
      <vt:lpstr>ещё одна проблема</vt:lpstr>
      <vt:lpstr>Переопределение operator ""</vt:lpstr>
      <vt:lpstr>обсуждение</vt:lpstr>
      <vt:lpstr>обсуждение</vt:lpstr>
      <vt:lpstr>Физические единицы</vt:lpstr>
      <vt:lpstr>Физические единицы</vt:lpstr>
      <vt:lpstr>Физические единицы</vt:lpstr>
      <vt:lpstr>Домашняя наработка</vt:lpstr>
      <vt:lpstr>литература</vt:lpstr>
      <vt:lpstr>секретный уровень</vt:lpstr>
      <vt:lpstr>шаблоны переменных</vt:lpstr>
      <vt:lpstr>Упрощение определителей</vt:lpstr>
      <vt:lpstr>обсуждение</vt:lpstr>
      <vt:lpstr>constexpr closures</vt:lpstr>
      <vt:lpstr>if CONSTEXPR</vt:lpstr>
      <vt:lpstr>IF CONSTEXPR для VARiADIC шаблонов</vt:lpstr>
      <vt:lpstr>обсуждение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</cp:keywords>
  <cp:lastModifiedBy>Vladimirov, Konstantin</cp:lastModifiedBy>
  <cp:revision>209</cp:revision>
  <dcterms:created xsi:type="dcterms:W3CDTF">2017-04-21T17:11:43Z</dcterms:created>
  <dcterms:modified xsi:type="dcterms:W3CDTF">2017-04-28T15:33:04Z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173dbf13-36bf-4ab9-ad0e-64d56af1b95c</vt:lpwstr>
  </property>
  <property fmtid="{D5CDD505-2E9C-101B-9397-08002B2CF9AE}" pid="3" name="CTP_TimeStamp">
    <vt:lpwstr>2017-04-28 15:33:02Z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