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286" r:id="rId4"/>
    <p:sldId id="302" r:id="rId5"/>
    <p:sldId id="293" r:id="rId6"/>
    <p:sldId id="295" r:id="rId7"/>
    <p:sldId id="297" r:id="rId8"/>
    <p:sldId id="298" r:id="rId9"/>
    <p:sldId id="299" r:id="rId10"/>
    <p:sldId id="300" r:id="rId11"/>
    <p:sldId id="301" r:id="rId12"/>
    <p:sldId id="296" r:id="rId13"/>
    <p:sldId id="289" r:id="rId14"/>
    <p:sldId id="257" r:id="rId15"/>
    <p:sldId id="279" r:id="rId16"/>
    <p:sldId id="327" r:id="rId17"/>
    <p:sldId id="263" r:id="rId18"/>
    <p:sldId id="258" r:id="rId19"/>
    <p:sldId id="260" r:id="rId20"/>
    <p:sldId id="305" r:id="rId21"/>
    <p:sldId id="306" r:id="rId22"/>
    <p:sldId id="308" r:id="rId23"/>
    <p:sldId id="304" r:id="rId24"/>
    <p:sldId id="259" r:id="rId25"/>
    <p:sldId id="292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64" r:id="rId35"/>
    <p:sldId id="265" r:id="rId36"/>
    <p:sldId id="266" r:id="rId37"/>
    <p:sldId id="309" r:id="rId38"/>
    <p:sldId id="276" r:id="rId39"/>
    <p:sldId id="277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32" r:id="rId55"/>
    <p:sldId id="325" r:id="rId56"/>
    <p:sldId id="326" r:id="rId57"/>
    <p:sldId id="328" r:id="rId58"/>
    <p:sldId id="329" r:id="rId59"/>
    <p:sldId id="330" r:id="rId60"/>
    <p:sldId id="331" r:id="rId61"/>
    <p:sldId id="324" r:id="rId62"/>
    <p:sldId id="333" r:id="rId63"/>
    <p:sldId id="294" r:id="rId64"/>
    <p:sldId id="334" r:id="rId6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yadov, Vasil" initials="DV" lastIdx="2" clrIdx="0">
    <p:extLst>
      <p:ext uri="{19B8F6BF-5375-455C-9EA6-DF929625EA0E}">
        <p15:presenceInfo xmlns:p15="http://schemas.microsoft.com/office/powerpoint/2012/main" userId="S-1-5-21-1757981266-725345543-1404487317-3848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16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1B28-374A-4D58-93E3-081A0AEBC17A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536B-4241-4E7F-9EFD-2C483472E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6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1B28-374A-4D58-93E3-081A0AEBC17A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536B-4241-4E7F-9EFD-2C483472E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90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1B28-374A-4D58-93E3-081A0AEBC17A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536B-4241-4E7F-9EFD-2C483472E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28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1B28-374A-4D58-93E3-081A0AEBC17A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536B-4241-4E7F-9EFD-2C483472E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0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1B28-374A-4D58-93E3-081A0AEBC17A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536B-4241-4E7F-9EFD-2C483472E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15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1B28-374A-4D58-93E3-081A0AEBC17A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536B-4241-4E7F-9EFD-2C483472E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84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1B28-374A-4D58-93E3-081A0AEBC17A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536B-4241-4E7F-9EFD-2C483472E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35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1B28-374A-4D58-93E3-081A0AEBC17A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536B-4241-4E7F-9EFD-2C483472E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51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1B28-374A-4D58-93E3-081A0AEBC17A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536B-4241-4E7F-9EFD-2C483472E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57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1B28-374A-4D58-93E3-081A0AEBC17A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536B-4241-4E7F-9EFD-2C483472E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29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1B28-374A-4D58-93E3-081A0AEBC17A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536B-4241-4E7F-9EFD-2C483472E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93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61B28-374A-4D58-93E3-081A0AEBC17A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3536B-4241-4E7F-9EFD-2C483472E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62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pron.github.io/posts/tlaplus_part1" TargetMode="External"/><Relationship Id="rId3" Type="http://schemas.openxmlformats.org/officeDocument/2006/relationships/hyperlink" Target="https://www.ozon.ru/context/detail/id/7410082/" TargetMode="External"/><Relationship Id="rId7" Type="http://schemas.openxmlformats.org/officeDocument/2006/relationships/hyperlink" Target="https://softwarefoundations.cis.upenn.edu/" TargetMode="External"/><Relationship Id="rId2" Type="http://schemas.openxmlformats.org/officeDocument/2006/relationships/hyperlink" Target="https://www.asc.ohio-state.edu/pollard.4/type/books/pierce-tpl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Practical-Foundations-Programming-Languages-Robert/dp/1107150302/ref=pd_sim_14_3?_encoding=UTF8&amp;pd_rd_i=1107150302&amp;pd_rd_r=56XXQ1K7XYYJ6JN9R0R0&amp;pd_rd_w=M7APE&amp;pd_rd_wg=2j9nU&amp;psc=1&amp;refRID=56XXQ1K7XYYJ6JN9R0R0" TargetMode="External"/><Relationship Id="rId5" Type="http://schemas.openxmlformats.org/officeDocument/2006/relationships/hyperlink" Target="https://www.amazon.com/Type-Theory-Formal-Proof-Introduction/dp/110703650X" TargetMode="External"/><Relationship Id="rId4" Type="http://schemas.openxmlformats.org/officeDocument/2006/relationships/hyperlink" Target="https://www.ozon.ru/context/detail/id/5204868/" TargetMode="External"/><Relationship Id="rId9" Type="http://schemas.openxmlformats.org/officeDocument/2006/relationships/hyperlink" Target="http://lamport.azurewebsites.net/video/videos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Типизированные шаблоны </a:t>
            </a:r>
            <a:r>
              <a:rPr lang="en-US" dirty="0" smtClean="0"/>
              <a:t>C++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97680"/>
            <a:ext cx="9144000" cy="144475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© </a:t>
            </a:r>
            <a:r>
              <a:rPr lang="ru-RU" dirty="0" smtClean="0"/>
              <a:t>2018 Дядов Васил</a:t>
            </a:r>
            <a:endParaRPr lang="ru-RU" dirty="0"/>
          </a:p>
          <a:p>
            <a:r>
              <a:rPr lang="ru-RU" dirty="0" smtClean="0"/>
              <a:t>лицензия на код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MIT</a:t>
            </a:r>
            <a:endParaRPr lang="ru-RU" dirty="0" smtClean="0"/>
          </a:p>
          <a:p>
            <a:r>
              <a:rPr lang="en-US" dirty="0" smtClean="0"/>
              <a:t> </a:t>
            </a:r>
            <a:r>
              <a:rPr lang="ru-RU" dirty="0" smtClean="0"/>
              <a:t>на презентацию</a:t>
            </a:r>
            <a:r>
              <a:rPr lang="en-US" dirty="0" smtClean="0"/>
              <a:t>: CC BY (</a:t>
            </a:r>
            <a:r>
              <a:rPr lang="ru-RU" dirty="0" smtClean="0"/>
              <a:t>свобода использования со ссылкой на автора оригинальной работы</a:t>
            </a:r>
            <a:r>
              <a:rPr lang="en-US" dirty="0" smtClean="0"/>
              <a:t>)</a:t>
            </a:r>
          </a:p>
          <a:p>
            <a:r>
              <a:rPr lang="ru-RU" dirty="0" smtClean="0"/>
              <a:t>репозиторий исходного кода</a:t>
            </a:r>
            <a:r>
              <a:rPr lang="en-US" dirty="0" smtClean="0"/>
              <a:t>: https://github.com/vasil-sd/cpp-row-types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699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850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типы-записи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967" y="864158"/>
            <a:ext cx="11867103" cy="5312805"/>
          </a:xfrm>
        </p:spPr>
        <p:txBody>
          <a:bodyPr>
            <a:normAutofit/>
          </a:bodyPr>
          <a:lstStyle/>
          <a:p>
            <a:r>
              <a:rPr lang="ru-RU" dirty="0" smtClean="0"/>
              <a:t>На </a:t>
            </a:r>
            <a:r>
              <a:rPr lang="en-US" dirty="0" smtClean="0"/>
              <a:t>SFINAE </a:t>
            </a:r>
            <a:r>
              <a:rPr lang="ru-RU" dirty="0" smtClean="0"/>
              <a:t>данную задачу не решить. Отсутствует рефлексия.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Как  решить задачу с добавлением поля </a:t>
            </a:r>
            <a:r>
              <a:rPr lang="en-US" dirty="0"/>
              <a:t>ID </a:t>
            </a:r>
            <a:r>
              <a:rPr lang="ru-RU" dirty="0"/>
              <a:t>к записям просто и изящно (ну, насколько это применимо к синтаксису С++ и шаблонов) в С++</a:t>
            </a:r>
            <a:r>
              <a:rPr lang="en-US" dirty="0"/>
              <a:t> (</a:t>
            </a:r>
            <a:r>
              <a:rPr lang="ru-RU" dirty="0"/>
              <a:t>в общем виде</a:t>
            </a:r>
            <a:r>
              <a:rPr lang="en-US" dirty="0"/>
              <a:t>)?</a:t>
            </a:r>
            <a:endParaRPr lang="ru-RU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495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755"/>
          </a:xfrm>
        </p:spPr>
        <p:txBody>
          <a:bodyPr>
            <a:normAutofit/>
          </a:bodyPr>
          <a:lstStyle/>
          <a:p>
            <a:r>
              <a:rPr lang="ru-RU" dirty="0"/>
              <a:t>3</a:t>
            </a:r>
            <a:r>
              <a:rPr lang="ru-RU" dirty="0" smtClean="0"/>
              <a:t>. вывод функций преобразования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3584"/>
            <a:ext cx="10515600" cy="49333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template &lt;</a:t>
            </a:r>
            <a:r>
              <a:rPr lang="en-US" dirty="0" err="1">
                <a:solidFill>
                  <a:srgbClr val="0070C0"/>
                </a:solidFill>
              </a:rPr>
              <a:t>typename</a:t>
            </a:r>
            <a:r>
              <a:rPr lang="en-US" dirty="0">
                <a:solidFill>
                  <a:srgbClr val="0070C0"/>
                </a:solidFill>
              </a:rPr>
              <a:t> From, </a:t>
            </a:r>
            <a:r>
              <a:rPr lang="en-US" dirty="0" err="1">
                <a:solidFill>
                  <a:srgbClr val="0070C0"/>
                </a:solidFill>
              </a:rPr>
              <a:t>typename</a:t>
            </a:r>
            <a:r>
              <a:rPr lang="en-US" dirty="0">
                <a:solidFill>
                  <a:srgbClr val="0070C0"/>
                </a:solidFill>
              </a:rPr>
              <a:t> To&gt;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struct</a:t>
            </a:r>
            <a:r>
              <a:rPr lang="en-US" dirty="0">
                <a:solidFill>
                  <a:srgbClr val="C00000"/>
                </a:solidFill>
              </a:rPr>
              <a:t> Coercion {…};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template &lt;&gt; </a:t>
            </a:r>
            <a:r>
              <a:rPr lang="en-US" dirty="0">
                <a:solidFill>
                  <a:srgbClr val="C00000"/>
                </a:solidFill>
              </a:rPr>
              <a:t>Coercion&lt;A,B&gt; {…}; </a:t>
            </a:r>
            <a:endParaRPr lang="ru-RU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template </a:t>
            </a:r>
            <a:r>
              <a:rPr lang="en-US" dirty="0">
                <a:solidFill>
                  <a:srgbClr val="0070C0"/>
                </a:solidFill>
              </a:rPr>
              <a:t>&lt;&gt; </a:t>
            </a:r>
            <a:r>
              <a:rPr lang="en-US" dirty="0">
                <a:solidFill>
                  <a:srgbClr val="C00000"/>
                </a:solidFill>
              </a:rPr>
              <a:t>Coercion&lt;B,C&gt; </a:t>
            </a:r>
            <a:r>
              <a:rPr lang="en-US" dirty="0" smtClean="0">
                <a:solidFill>
                  <a:srgbClr val="C00000"/>
                </a:solidFill>
              </a:rPr>
              <a:t>{…}</a:t>
            </a:r>
            <a:r>
              <a:rPr lang="en-US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void F(A&amp; a, C&amp; c)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c = Coercion&lt;A,C&gt;::coerce(a); // error Coercion&lt;A,C&gt; is absent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} </a:t>
            </a:r>
            <a:endParaRPr lang="ru-RU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/>
              <a:t>как автоматически получить </a:t>
            </a:r>
            <a:r>
              <a:rPr lang="en-US" dirty="0"/>
              <a:t>Coercion&lt;A,C&gt;? </a:t>
            </a:r>
            <a:r>
              <a:rPr lang="ru-RU" dirty="0"/>
              <a:t>Не меняя </a:t>
            </a:r>
            <a:r>
              <a:rPr lang="ru-RU" dirty="0" smtClean="0"/>
              <a:t>уже существующего </a:t>
            </a:r>
            <a:r>
              <a:rPr lang="ru-RU" dirty="0"/>
              <a:t>кода</a:t>
            </a:r>
            <a:r>
              <a:rPr lang="en-US" dirty="0"/>
              <a:t>? </a:t>
            </a:r>
            <a:r>
              <a:rPr lang="ru-RU" dirty="0"/>
              <a:t>И не добавляя новых функций, которые тривиальны и нужны только однократно</a:t>
            </a:r>
            <a:r>
              <a:rPr lang="en-US" dirty="0"/>
              <a:t>?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163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867"/>
          </a:xfrm>
        </p:spPr>
        <p:txBody>
          <a:bodyPr/>
          <a:lstStyle/>
          <a:p>
            <a:r>
              <a:rPr lang="ru-RU" dirty="0" smtClean="0"/>
              <a:t>Общее решение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Нам нужно построить свою систему типов с нужными нам свойствами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ru-RU" dirty="0" smtClean="0"/>
              <a:t>Например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rgbClr val="0070C0"/>
                </a:solidFill>
              </a:rPr>
              <a:t>рядные </a:t>
            </a:r>
            <a:r>
              <a:rPr lang="ru-RU" dirty="0">
                <a:solidFill>
                  <a:srgbClr val="0070C0"/>
                </a:solidFill>
              </a:rPr>
              <a:t>типы</a:t>
            </a:r>
            <a:r>
              <a:rPr lang="en-US" dirty="0">
                <a:solidFill>
                  <a:srgbClr val="0070C0"/>
                </a:solidFill>
              </a:rPr>
              <a:t> (row types, row </a:t>
            </a:r>
            <a:r>
              <a:rPr lang="en-US" dirty="0" smtClean="0">
                <a:solidFill>
                  <a:srgbClr val="0070C0"/>
                </a:solidFill>
              </a:rPr>
              <a:t>polymorphism)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+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ru-RU" dirty="0" smtClean="0">
                <a:solidFill>
                  <a:srgbClr val="0070C0"/>
                </a:solidFill>
              </a:rPr>
              <a:t>подтипизация</a:t>
            </a:r>
            <a:r>
              <a:rPr lang="en-US" dirty="0" smtClean="0">
                <a:solidFill>
                  <a:srgbClr val="0070C0"/>
                </a:solidFill>
              </a:rPr>
              <a:t> +</a:t>
            </a:r>
          </a:p>
          <a:p>
            <a:pPr lvl="1"/>
            <a:r>
              <a:rPr lang="ru-RU" dirty="0" smtClean="0">
                <a:solidFill>
                  <a:srgbClr val="0070C0"/>
                </a:solidFill>
              </a:rPr>
              <a:t>рефлексия</a:t>
            </a:r>
            <a:r>
              <a:rPr lang="en-US" dirty="0" smtClean="0">
                <a:solidFill>
                  <a:srgbClr val="0070C0"/>
                </a:solidFill>
              </a:rPr>
              <a:t> +</a:t>
            </a:r>
            <a:endParaRPr lang="ru-RU" dirty="0" smtClean="0">
              <a:solidFill>
                <a:srgbClr val="0070C0"/>
              </a:solidFill>
            </a:endParaRPr>
          </a:p>
          <a:p>
            <a:pPr lvl="1"/>
            <a:r>
              <a:rPr lang="ru-RU" dirty="0" smtClean="0">
                <a:solidFill>
                  <a:srgbClr val="0070C0"/>
                </a:solidFill>
              </a:rPr>
              <a:t>алгебра над типами</a:t>
            </a:r>
            <a:endParaRPr lang="en-US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ru-RU" dirty="0"/>
          </a:p>
          <a:p>
            <a:r>
              <a:rPr lang="ru-RU" dirty="0" smtClean="0"/>
              <a:t>Но как</a:t>
            </a:r>
            <a:r>
              <a:rPr lang="en-US" dirty="0" smtClean="0"/>
              <a:t> </a:t>
            </a:r>
            <a:r>
              <a:rPr lang="ru-RU" dirty="0" smtClean="0"/>
              <a:t>её построить</a:t>
            </a:r>
            <a:r>
              <a:rPr lang="en-US" dirty="0" smtClean="0"/>
              <a:t>?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17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Общее решение</a:t>
            </a:r>
            <a:r>
              <a:rPr lang="en-US" dirty="0" smtClean="0"/>
              <a:t>, </a:t>
            </a:r>
            <a:r>
              <a:rPr lang="ru-RU" dirty="0" smtClean="0"/>
              <a:t>языковые средства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Язык шаблонов (чистый ФЯП)</a:t>
            </a:r>
          </a:p>
          <a:p>
            <a:r>
              <a:rPr lang="ru-RU" dirty="0" smtClean="0"/>
              <a:t>Шаблонные структуры</a:t>
            </a:r>
          </a:p>
          <a:p>
            <a:r>
              <a:rPr lang="ru-RU" dirty="0" smtClean="0"/>
              <a:t>Рефлексия через </a:t>
            </a:r>
            <a:r>
              <a:rPr lang="en-US" dirty="0" smtClean="0"/>
              <a:t>symbols, </a:t>
            </a:r>
            <a:r>
              <a:rPr lang="ru-RU" dirty="0" smtClean="0"/>
              <a:t>строки, специализацию шаблонов.</a:t>
            </a:r>
          </a:p>
          <a:p>
            <a:r>
              <a:rPr lang="ru-RU" dirty="0" smtClean="0"/>
              <a:t>Преобразование типов шаблонов, усечение типов через спец. поля в структурах.</a:t>
            </a:r>
          </a:p>
          <a:p>
            <a:r>
              <a:rPr lang="ru-RU" dirty="0" smtClean="0"/>
              <a:t>Реализация работы с этой системой типов через шаблоны </a:t>
            </a:r>
            <a:r>
              <a:rPr lang="en-US" dirty="0" smtClean="0"/>
              <a:t>C++</a:t>
            </a:r>
            <a:endParaRPr lang="ru-RU" dirty="0" smtClean="0"/>
          </a:p>
          <a:p>
            <a:r>
              <a:rPr lang="ru-RU" dirty="0" smtClean="0"/>
              <a:t>Немного магии и безумия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31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Цели, которые ставил автор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Удобство метапрограммирования</a:t>
            </a:r>
          </a:p>
          <a:p>
            <a:r>
              <a:rPr lang="ru-RU" dirty="0" smtClean="0"/>
              <a:t>Рядные типы (</a:t>
            </a:r>
            <a:r>
              <a:rPr lang="en-US" dirty="0" smtClean="0"/>
              <a:t>row types)</a:t>
            </a:r>
          </a:p>
          <a:p>
            <a:r>
              <a:rPr lang="ru-RU" dirty="0" smtClean="0"/>
              <a:t>Алгебраические свойства –</a:t>
            </a:r>
            <a:r>
              <a:rPr lang="en-US" dirty="0" smtClean="0"/>
              <a:t>&gt; </a:t>
            </a:r>
            <a:r>
              <a:rPr lang="ru-RU" dirty="0" smtClean="0"/>
              <a:t>многое можно переложить на компилятор</a:t>
            </a:r>
            <a:endParaRPr lang="en-US" dirty="0" smtClean="0"/>
          </a:p>
          <a:p>
            <a:r>
              <a:rPr lang="ru-RU" dirty="0" smtClean="0"/>
              <a:t>Посмотреть</a:t>
            </a:r>
            <a:r>
              <a:rPr lang="en-US" dirty="0" smtClean="0"/>
              <a:t> </a:t>
            </a:r>
            <a:r>
              <a:rPr lang="ru-RU" dirty="0"/>
              <a:t>н</a:t>
            </a:r>
            <a:r>
              <a:rPr lang="ru-RU" dirty="0" smtClean="0"/>
              <a:t>асколько далеко можно зайти в метапрограммировании на шаблонах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56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Практическая польза 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Объединение разных с точки зрения </a:t>
            </a:r>
            <a:r>
              <a:rPr lang="en-US" dirty="0" smtClean="0"/>
              <a:t>C++ </a:t>
            </a:r>
            <a:r>
              <a:rPr lang="ru-RU" dirty="0" smtClean="0"/>
              <a:t>типов в один с нашей точки зрения (спец. спец. шаблоны).</a:t>
            </a:r>
            <a:endParaRPr lang="en-US" dirty="0" smtClean="0"/>
          </a:p>
          <a:p>
            <a:r>
              <a:rPr lang="ru-RU" dirty="0" smtClean="0"/>
              <a:t>В чём-то семантически похоже на интерфейсы.</a:t>
            </a:r>
          </a:p>
          <a:p>
            <a:r>
              <a:rPr lang="ru-RU" dirty="0" smtClean="0"/>
              <a:t>Проще и лаконичнее шаблонный код (см. репозиторий)</a:t>
            </a:r>
          </a:p>
          <a:p>
            <a:r>
              <a:rPr lang="ru-RU" dirty="0" smtClean="0"/>
              <a:t>Проще отладка (можем ставить простые проверки в шаблонах)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154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Практическая польза типов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Реализация произвольных систем типов (удобных для какой-то области) и алгебры над ними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Рефлексия.</a:t>
            </a:r>
          </a:p>
          <a:p>
            <a:r>
              <a:rPr lang="ru-RU" dirty="0"/>
              <a:t>И многое другое</a:t>
            </a:r>
            <a:r>
              <a:rPr lang="en-US" dirty="0"/>
              <a:t> (</a:t>
            </a:r>
            <a:r>
              <a:rPr lang="ru-RU" dirty="0"/>
              <a:t>зависимые типы –</a:t>
            </a:r>
            <a:r>
              <a:rPr lang="en-US" dirty="0"/>
              <a:t>&gt; </a:t>
            </a:r>
            <a:r>
              <a:rPr lang="ru-RU" dirty="0"/>
              <a:t>индуктивные схемы (</a:t>
            </a:r>
            <a:r>
              <a:rPr lang="en-US" dirty="0"/>
              <a:t>CIC) -&gt; </a:t>
            </a:r>
            <a:r>
              <a:rPr lang="ru-RU" dirty="0"/>
              <a:t>сертифицированный код с доказанными свойствами </a:t>
            </a:r>
            <a:r>
              <a:rPr lang="en-US" dirty="0"/>
              <a:t>-&gt; </a:t>
            </a:r>
            <a:r>
              <a:rPr lang="ru-RU" dirty="0"/>
              <a:t>более надёжный и эффективный код (элиминация проверок времени исполнения)</a:t>
            </a:r>
            <a:r>
              <a:rPr lang="en-US" dirty="0"/>
              <a:t>)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32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Практическая польза 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общем, если в </a:t>
            </a:r>
            <a:r>
              <a:rPr lang="en-US" dirty="0" smtClean="0"/>
              <a:t>C++ </a:t>
            </a:r>
            <a:r>
              <a:rPr lang="ru-RU" dirty="0" smtClean="0"/>
              <a:t>нет нужных нам систем типов, то мы сделаем свои с </a:t>
            </a:r>
            <a:r>
              <a:rPr lang="ru-RU" strike="sngStrike" dirty="0" smtClean="0"/>
              <a:t>блэкджеком </a:t>
            </a:r>
            <a:r>
              <a:rPr lang="ru-RU" dirty="0" smtClean="0"/>
              <a:t>рефлексией и алгеброй!</a:t>
            </a:r>
            <a:endParaRPr lang="ru-RU" strike="sngStrike" dirty="0"/>
          </a:p>
        </p:txBody>
      </p:sp>
    </p:spTree>
    <p:extLst>
      <p:ext uri="{BB962C8B-B14F-4D97-AF65-F5344CB8AC3E}">
        <p14:creationId xmlns:p14="http://schemas.microsoft.com/office/powerpoint/2010/main" val="14922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Похожа на </a:t>
            </a:r>
            <a:r>
              <a:rPr lang="en-US" dirty="0" smtClean="0"/>
              <a:t>Coq (Prop, True, False, Set - </a:t>
            </a:r>
            <a:r>
              <a:rPr lang="ru-RU" dirty="0" smtClean="0"/>
              <a:t>оттуда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Пока нет автоматической проверки типов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</a:p>
          <a:p>
            <a:r>
              <a:rPr lang="ru-RU" dirty="0" smtClean="0">
                <a:sym typeface="Wingdings" panose="05000000000000000000" pitchFamily="2" charset="2"/>
              </a:rPr>
              <a:t>Нет зависимых типов</a:t>
            </a:r>
            <a:r>
              <a:rPr lang="en-US" dirty="0" smtClean="0">
                <a:sym typeface="Wingdings" panose="05000000000000000000" pitchFamily="2" charset="2"/>
              </a:rPr>
              <a:t> </a:t>
            </a:r>
          </a:p>
          <a:p>
            <a:r>
              <a:rPr lang="ru-RU" dirty="0" smtClean="0"/>
              <a:t>Нет </a:t>
            </a:r>
            <a:r>
              <a:rPr lang="en-US" dirty="0" smtClean="0"/>
              <a:t>GADT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</a:p>
          <a:p>
            <a:r>
              <a:rPr lang="ru-RU" dirty="0" smtClean="0">
                <a:sym typeface="Wingdings" panose="05000000000000000000" pitchFamily="2" charset="2"/>
              </a:rPr>
              <a:t>Нет </a:t>
            </a:r>
            <a:r>
              <a:rPr lang="en-US" dirty="0" smtClean="0">
                <a:sym typeface="Wingdings" panose="05000000000000000000" pitchFamily="2" charset="2"/>
              </a:rPr>
              <a:t>CIC </a:t>
            </a:r>
          </a:p>
          <a:p>
            <a:r>
              <a:rPr lang="ru-RU" dirty="0" smtClean="0"/>
              <a:t>Слишком много ручной работы с типами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</a:p>
          <a:p>
            <a:r>
              <a:rPr lang="ru-RU" dirty="0" smtClean="0">
                <a:sym typeface="Wingdings" panose="05000000000000000000" pitchFamily="2" charset="2"/>
              </a:rPr>
              <a:t>Часть из вышеперечисленного планируется добавить в будущем</a:t>
            </a:r>
            <a:r>
              <a:rPr lang="ru-RU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3982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Иерархия типов</a:t>
            </a:r>
            <a:r>
              <a:rPr lang="en-US" dirty="0" smtClean="0"/>
              <a:t> (</a:t>
            </a:r>
            <a:r>
              <a:rPr lang="ru-RU" dirty="0" smtClean="0"/>
              <a:t>не вся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4910328" y="2039112"/>
            <a:ext cx="914400" cy="530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UU</a:t>
            </a:r>
            <a:endParaRPr lang="ru-RU" dirty="0"/>
          </a:p>
        </p:txBody>
      </p:sp>
      <p:cxnSp>
        <p:nvCxnSpPr>
          <p:cNvPr id="10" name="Curved Connector 9"/>
          <p:cNvCxnSpPr>
            <a:stCxn id="4" idx="3"/>
            <a:endCxn id="4" idx="0"/>
          </p:cNvCxnSpPr>
          <p:nvPr/>
        </p:nvCxnSpPr>
        <p:spPr>
          <a:xfrm flipH="1" flipV="1">
            <a:off x="5367528" y="2039112"/>
            <a:ext cx="457200" cy="265176"/>
          </a:xfrm>
          <a:prstGeom prst="curvedConnector4">
            <a:avLst>
              <a:gd name="adj1" fmla="val -132000"/>
              <a:gd name="adj2" fmla="val 34137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19088" y="1554480"/>
            <a:ext cx="300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Бесконечная лестница вверх</a:t>
            </a:r>
          </a:p>
          <a:p>
            <a:r>
              <a:rPr lang="en-US" dirty="0" smtClean="0"/>
              <a:t>UU</a:t>
            </a:r>
            <a:r>
              <a:rPr lang="en-US" baseline="-25000" dirty="0" smtClean="0"/>
              <a:t>i-1</a:t>
            </a:r>
            <a:r>
              <a:rPr lang="en-US" dirty="0" smtClean="0"/>
              <a:t> : </a:t>
            </a:r>
            <a:r>
              <a:rPr lang="en-US" dirty="0" err="1" smtClean="0"/>
              <a:t>UU</a:t>
            </a:r>
            <a:r>
              <a:rPr lang="en-US" baseline="-25000" dirty="0" err="1" smtClean="0"/>
              <a:t>i</a:t>
            </a:r>
            <a:r>
              <a:rPr lang="en-US" dirty="0" smtClean="0"/>
              <a:t> : ….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952744" y="1321356"/>
            <a:ext cx="433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(Проверка на мощность пока не делается)</a:t>
            </a:r>
            <a:endParaRPr lang="ru-RU" dirty="0"/>
          </a:p>
        </p:txBody>
      </p:sp>
      <p:cxnSp>
        <p:nvCxnSpPr>
          <p:cNvPr id="17" name="Curved Connector 16"/>
          <p:cNvCxnSpPr>
            <a:stCxn id="4" idx="1"/>
            <a:endCxn id="28" idx="0"/>
          </p:cNvCxnSpPr>
          <p:nvPr/>
        </p:nvCxnSpPr>
        <p:spPr>
          <a:xfrm rot="10800000" flipV="1">
            <a:off x="2653666" y="2304287"/>
            <a:ext cx="2256663" cy="718407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149477" y="4310000"/>
            <a:ext cx="914400" cy="5669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True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" name="Curved Connector 19"/>
          <p:cNvCxnSpPr>
            <a:stCxn id="28" idx="1"/>
            <a:endCxn id="18" idx="0"/>
          </p:cNvCxnSpPr>
          <p:nvPr/>
        </p:nvCxnSpPr>
        <p:spPr>
          <a:xfrm rot="10800000" flipV="1">
            <a:off x="1606677" y="3267296"/>
            <a:ext cx="457200" cy="1042703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8" idx="3"/>
            <a:endCxn id="31" idx="0"/>
          </p:cNvCxnSpPr>
          <p:nvPr/>
        </p:nvCxnSpPr>
        <p:spPr>
          <a:xfrm>
            <a:off x="3243453" y="3267297"/>
            <a:ext cx="457200" cy="102673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839523" y="3017552"/>
            <a:ext cx="1179576" cy="48920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Integral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9" name="Curved Connector 28"/>
          <p:cNvCxnSpPr>
            <a:stCxn id="26" idx="1"/>
            <a:endCxn id="41" idx="0"/>
          </p:cNvCxnSpPr>
          <p:nvPr/>
        </p:nvCxnSpPr>
        <p:spPr>
          <a:xfrm rot="10800000" flipV="1">
            <a:off x="5382323" y="3262153"/>
            <a:ext cx="457200" cy="103187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6" idx="3"/>
            <a:endCxn id="43" idx="0"/>
          </p:cNvCxnSpPr>
          <p:nvPr/>
        </p:nvCxnSpPr>
        <p:spPr>
          <a:xfrm>
            <a:off x="7019099" y="3262154"/>
            <a:ext cx="457200" cy="103187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4" idx="3"/>
            <a:endCxn id="26" idx="0"/>
          </p:cNvCxnSpPr>
          <p:nvPr/>
        </p:nvCxnSpPr>
        <p:spPr>
          <a:xfrm>
            <a:off x="5824728" y="2304288"/>
            <a:ext cx="604583" cy="71326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9338501" y="3017551"/>
            <a:ext cx="914400" cy="48920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0" name="Curved Connector 39"/>
          <p:cNvCxnSpPr>
            <a:stCxn id="4" idx="3"/>
            <a:endCxn id="38" idx="0"/>
          </p:cNvCxnSpPr>
          <p:nvPr/>
        </p:nvCxnSpPr>
        <p:spPr>
          <a:xfrm>
            <a:off x="5824728" y="2304288"/>
            <a:ext cx="3970973" cy="713263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925122" y="5469370"/>
            <a:ext cx="914400" cy="5561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4" name="Curved Connector 43"/>
          <p:cNvCxnSpPr>
            <a:stCxn id="41" idx="2"/>
            <a:endCxn id="42" idx="0"/>
          </p:cNvCxnSpPr>
          <p:nvPr/>
        </p:nvCxnSpPr>
        <p:spPr>
          <a:xfrm rot="5400000">
            <a:off x="5078117" y="5165163"/>
            <a:ext cx="608413" cy="1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7019099" y="5469370"/>
            <a:ext cx="914400" cy="5561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</a:t>
            </a:r>
            <a:r>
              <a:rPr lang="en-US" dirty="0" smtClean="0">
                <a:solidFill>
                  <a:schemeClr val="tx1"/>
                </a:solidFill>
              </a:rPr>
              <a:t>Char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7" name="Curved Connector 46"/>
          <p:cNvCxnSpPr>
            <a:stCxn id="43" idx="2"/>
            <a:endCxn id="45" idx="0"/>
          </p:cNvCxnSpPr>
          <p:nvPr/>
        </p:nvCxnSpPr>
        <p:spPr>
          <a:xfrm rot="5400000">
            <a:off x="7172093" y="5165163"/>
            <a:ext cx="608413" cy="12700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063877" y="3022695"/>
            <a:ext cx="1179576" cy="48920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Prop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243453" y="4294029"/>
            <a:ext cx="914400" cy="5988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False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925123" y="4294029"/>
            <a:ext cx="914400" cy="566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7019099" y="4294029"/>
            <a:ext cx="914400" cy="566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8655875" y="4294029"/>
            <a:ext cx="914400" cy="5561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Nil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0289444" y="4286519"/>
            <a:ext cx="914400" cy="5561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TCons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5" name="Curved Connector 64"/>
          <p:cNvCxnSpPr>
            <a:stCxn id="38" idx="1"/>
            <a:endCxn id="63" idx="0"/>
          </p:cNvCxnSpPr>
          <p:nvPr/>
        </p:nvCxnSpPr>
        <p:spPr>
          <a:xfrm rot="10800000" flipV="1">
            <a:off x="9113075" y="3262153"/>
            <a:ext cx="225426" cy="1031876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38" idx="2"/>
            <a:endCxn id="64" idx="1"/>
          </p:cNvCxnSpPr>
          <p:nvPr/>
        </p:nvCxnSpPr>
        <p:spPr>
          <a:xfrm rot="16200000" flipH="1">
            <a:off x="9513641" y="3788814"/>
            <a:ext cx="1057862" cy="493743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64" idx="0"/>
            <a:endCxn id="38" idx="3"/>
          </p:cNvCxnSpPr>
          <p:nvPr/>
        </p:nvCxnSpPr>
        <p:spPr>
          <a:xfrm rot="16200000" flipV="1">
            <a:off x="9987590" y="3527464"/>
            <a:ext cx="1024366" cy="493743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88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Мотивационные задачи</a:t>
            </a:r>
            <a:r>
              <a:rPr lang="en-US" dirty="0"/>
              <a:t>/</a:t>
            </a:r>
            <a:r>
              <a:rPr lang="ru-RU" dirty="0"/>
              <a:t>вопросы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083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вполне достижимой магии</a:t>
            </a:r>
            <a:r>
              <a:rPr lang="en-US" dirty="0" smtClean="0"/>
              <a:t> (</a:t>
            </a:r>
            <a:r>
              <a:rPr lang="ru-RU" dirty="0" smtClean="0"/>
              <a:t>рядные типы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0512"/>
            <a:ext cx="10515600" cy="4366451"/>
          </a:xfrm>
        </p:spPr>
        <p:txBody>
          <a:bodyPr>
            <a:normAutofit/>
          </a:bodyPr>
          <a:lstStyle/>
          <a:p>
            <a:r>
              <a:rPr lang="ru-RU" dirty="0" smtClean="0"/>
              <a:t>Это рабочий компилируемый код!</a:t>
            </a:r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C00000"/>
                </a:solidFill>
              </a:rPr>
              <a:t>    </a:t>
            </a:r>
            <a:r>
              <a:rPr lang="en-US" dirty="0" smtClean="0">
                <a:solidFill>
                  <a:srgbClr val="0070C0"/>
                </a:solidFill>
              </a:rPr>
              <a:t>template&lt;</a:t>
            </a: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R&gt;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C00000"/>
                </a:solidFill>
              </a:rPr>
              <a:t>    </a:t>
            </a:r>
            <a:r>
              <a:rPr lang="en-US" dirty="0" smtClean="0">
                <a:solidFill>
                  <a:srgbClr val="C00000"/>
                </a:solidFill>
              </a:rPr>
              <a:t>using </a:t>
            </a:r>
            <a:r>
              <a:rPr lang="en-US" dirty="0" err="1">
                <a:solidFill>
                  <a:srgbClr val="C00000"/>
                </a:solidFill>
              </a:rPr>
              <a:t>GenerateId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dirty="0" err="1">
                <a:solidFill>
                  <a:srgbClr val="C00000"/>
                </a:solidFill>
              </a:rPr>
              <a:t>UnionRecords</a:t>
            </a:r>
            <a:r>
              <a:rPr lang="en-US" dirty="0" smtClean="0">
                <a:solidFill>
                  <a:srgbClr val="C00000"/>
                </a:solidFill>
              </a:rPr>
              <a:t>&lt;</a:t>
            </a:r>
            <a:endParaRPr lang="ru-RU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smtClean="0">
                <a:solidFill>
                  <a:srgbClr val="C00000"/>
                </a:solidFill>
              </a:rPr>
              <a:t>                                          </a:t>
            </a:r>
            <a:r>
              <a:rPr lang="en-US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Record&lt;Id,</a:t>
            </a:r>
            <a:r>
              <a:rPr lang="ru-RU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CalcRecordFieldNamesHash</a:t>
            </a:r>
            <a:r>
              <a:rPr lang="en-US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&lt;R&gt;&gt;</a:t>
            </a:r>
            <a:r>
              <a:rPr lang="en-US" dirty="0" smtClean="0">
                <a:solidFill>
                  <a:srgbClr val="C00000"/>
                </a:solidFill>
              </a:rPr>
              <a:t>,</a:t>
            </a:r>
            <a:endParaRPr lang="ru-RU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smtClean="0">
                <a:solidFill>
                  <a:srgbClr val="C00000"/>
                </a:solidFill>
              </a:rPr>
              <a:t>                                    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R&gt;;</a:t>
            </a:r>
          </a:p>
          <a:p>
            <a:pPr marL="0" indent="0">
              <a:buNone/>
            </a:pP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443"/>
          </a:xfrm>
        </p:spPr>
        <p:txBody>
          <a:bodyPr/>
          <a:lstStyle/>
          <a:p>
            <a:r>
              <a:rPr lang="ru-RU" dirty="0" smtClean="0"/>
              <a:t>Продолжение магии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5568"/>
            <a:ext cx="10515600" cy="5061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Это тоже компилируемый код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DefSymbol</a:t>
            </a:r>
            <a:r>
              <a:rPr lang="en-US" dirty="0" smtClean="0">
                <a:solidFill>
                  <a:srgbClr val="C00000"/>
                </a:solidFill>
              </a:rPr>
              <a:t>(A); </a:t>
            </a:r>
            <a:r>
              <a:rPr lang="en-US" dirty="0" err="1" smtClean="0">
                <a:solidFill>
                  <a:srgbClr val="C00000"/>
                </a:solidFill>
              </a:rPr>
              <a:t>DefSymbol</a:t>
            </a:r>
            <a:r>
              <a:rPr lang="en-US" dirty="0" smtClean="0">
                <a:solidFill>
                  <a:srgbClr val="C00000"/>
                </a:solidFill>
              </a:rPr>
              <a:t>(B); </a:t>
            </a:r>
            <a:r>
              <a:rPr lang="en-US" dirty="0" err="1" smtClean="0">
                <a:solidFill>
                  <a:srgbClr val="C00000"/>
                </a:solidFill>
              </a:rPr>
              <a:t>DefSymbol</a:t>
            </a:r>
            <a:r>
              <a:rPr lang="en-US" dirty="0" smtClean="0">
                <a:solidFill>
                  <a:srgbClr val="C00000"/>
                </a:solidFill>
              </a:rPr>
              <a:t>(C);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Record&lt;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 </a:t>
            </a: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UInt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B, Char</a:t>
            </a:r>
            <a:r>
              <a:rPr lang="en-US" dirty="0" smtClean="0">
                <a:solidFill>
                  <a:srgbClr val="C00000"/>
                </a:solidFill>
              </a:rPr>
              <a:t>&gt; rec1;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Record&lt;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C, </a:t>
            </a: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&gt; rec2;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auto rec3 = rec1 + rec2; // rec3 – Record&lt;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 </a:t>
            </a: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UInt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B, Char, C, </a:t>
            </a: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                                       // </a:t>
            </a:r>
            <a:r>
              <a:rPr lang="ru-RU" dirty="0" smtClean="0">
                <a:solidFill>
                  <a:srgbClr val="C00000"/>
                </a:solidFill>
              </a:rPr>
              <a:t>значения полей </a:t>
            </a:r>
            <a:r>
              <a:rPr lang="en-US" dirty="0" smtClean="0">
                <a:solidFill>
                  <a:srgbClr val="C00000"/>
                </a:solidFill>
              </a:rPr>
              <a:t>rec3 </a:t>
            </a:r>
            <a:r>
              <a:rPr lang="ru-RU" dirty="0" smtClean="0">
                <a:solidFill>
                  <a:srgbClr val="C00000"/>
                </a:solidFill>
              </a:rPr>
              <a:t>равны таковым у </a:t>
            </a:r>
          </a:p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smtClean="0">
                <a:solidFill>
                  <a:srgbClr val="C00000"/>
                </a:solidFill>
              </a:rPr>
              <a:t>                                          </a:t>
            </a:r>
            <a:r>
              <a:rPr lang="en-US" dirty="0" smtClean="0">
                <a:solidFill>
                  <a:srgbClr val="C00000"/>
                </a:solidFill>
              </a:rPr>
              <a:t>// rec1 </a:t>
            </a:r>
            <a:r>
              <a:rPr lang="ru-RU" dirty="0" smtClean="0">
                <a:solidFill>
                  <a:srgbClr val="C00000"/>
                </a:solidFill>
              </a:rPr>
              <a:t>и </a:t>
            </a:r>
            <a:r>
              <a:rPr lang="en-US" dirty="0" smtClean="0">
                <a:solidFill>
                  <a:srgbClr val="C00000"/>
                </a:solidFill>
              </a:rPr>
              <a:t>rec2</a:t>
            </a:r>
            <a:endParaRPr lang="ru-RU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auto rec4 = rec3 – Record&lt;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smtClean="0">
                <a:solidFill>
                  <a:srgbClr val="C00000"/>
                </a:solidFill>
              </a:rPr>
              <a:t>Char&gt;();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// rec4 – Record&lt;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UInt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C,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&gt;</a:t>
            </a:r>
            <a:endParaRPr lang="ru-RU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69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сделать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385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типов на структурах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Структура очень удобно инкапсулирует как поля-типы, так и поля данные.</a:t>
            </a:r>
          </a:p>
          <a:p>
            <a:r>
              <a:rPr lang="ru-RU" dirty="0" smtClean="0"/>
              <a:t>Логично строить систему типов на структурах.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100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r>
              <a:rPr lang="ru-RU" dirty="0" smtClean="0"/>
              <a:t>Общий вид структуры для типа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template&lt;…&gt; // optional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s</a:t>
            </a:r>
            <a:r>
              <a:rPr lang="en-US" dirty="0" err="1" smtClean="0">
                <a:solidFill>
                  <a:srgbClr val="C00000"/>
                </a:solidFill>
              </a:rPr>
              <a:t>truct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MyType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</a:t>
            </a:r>
            <a:r>
              <a:rPr lang="en-US" dirty="0" err="1" smtClean="0">
                <a:solidFill>
                  <a:srgbClr val="C00000"/>
                </a:solidFill>
              </a:rPr>
              <a:t>typedef</a:t>
            </a:r>
            <a:r>
              <a:rPr lang="en-US" dirty="0" smtClean="0">
                <a:solidFill>
                  <a:srgbClr val="C00000"/>
                </a:solidFill>
              </a:rPr>
              <a:t>  </a:t>
            </a:r>
            <a:r>
              <a:rPr lang="en-US" dirty="0" err="1" smtClean="0">
                <a:solidFill>
                  <a:srgbClr val="C00000"/>
                </a:solidFill>
              </a:rPr>
              <a:t>MyType_Symbol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type_name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    </a:t>
            </a:r>
            <a:r>
              <a:rPr lang="en-US" dirty="0" err="1" smtClean="0">
                <a:solidFill>
                  <a:srgbClr val="C00000"/>
                </a:solidFill>
              </a:rPr>
              <a:t>typedef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dirty="0" err="1" smtClean="0">
                <a:solidFill>
                  <a:srgbClr val="C00000"/>
                </a:solidFill>
              </a:rPr>
              <a:t>SuperType</a:t>
            </a:r>
            <a:r>
              <a:rPr lang="en-US" dirty="0" smtClean="0">
                <a:solidFill>
                  <a:srgbClr val="C00000"/>
                </a:solidFill>
              </a:rPr>
              <a:t>&gt; </a:t>
            </a:r>
            <a:r>
              <a:rPr lang="en-US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</a:t>
            </a:r>
            <a:r>
              <a:rPr lang="en-US" dirty="0" err="1" smtClean="0">
                <a:solidFill>
                  <a:srgbClr val="C00000"/>
                </a:solidFill>
              </a:rPr>
              <a:t>typedef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MyType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dirty="0" smtClean="0">
                <a:solidFill>
                  <a:srgbClr val="C00000"/>
                </a:solidFill>
              </a:rPr>
              <a:t>; // </a:t>
            </a:r>
            <a:r>
              <a:rPr lang="ru-RU" dirty="0" smtClean="0">
                <a:solidFill>
                  <a:srgbClr val="C00000"/>
                </a:solidFill>
              </a:rPr>
              <a:t>очень полезная вещь, увидим далее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    </a:t>
            </a:r>
            <a:r>
              <a:rPr lang="en-US" dirty="0" err="1" smtClean="0">
                <a:solidFill>
                  <a:srgbClr val="C00000"/>
                </a:solidFill>
              </a:rPr>
              <a:t>typedef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MyType</a:t>
            </a:r>
            <a:r>
              <a:rPr lang="en-US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</a:t>
            </a:r>
            <a:r>
              <a:rPr lang="en-US" dirty="0" smtClean="0">
                <a:solidFill>
                  <a:srgbClr val="C00000"/>
                </a:solidFill>
              </a:rPr>
              <a:t>; // </a:t>
            </a:r>
            <a:r>
              <a:rPr lang="ru-RU" dirty="0" smtClean="0">
                <a:solidFill>
                  <a:srgbClr val="C00000"/>
                </a:solidFill>
              </a:rPr>
              <a:t>опционально, пуст или не пуст тип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    static </a:t>
            </a:r>
            <a:r>
              <a:rPr lang="en-US" dirty="0" err="1" smtClean="0">
                <a:solidFill>
                  <a:srgbClr val="C00000"/>
                </a:solidFill>
              </a:rPr>
              <a:t>constexpr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const</a:t>
            </a:r>
            <a:r>
              <a:rPr lang="en-US" dirty="0" smtClean="0">
                <a:solidFill>
                  <a:srgbClr val="C00000"/>
                </a:solidFill>
              </a:rPr>
              <a:t> &lt;C++ type&gt; 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en-US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cvalue</a:t>
            </a:r>
            <a:r>
              <a:rPr lang="en-US" dirty="0" smtClean="0">
                <a:solidFill>
                  <a:srgbClr val="C00000"/>
                </a:solidFill>
              </a:rPr>
              <a:t> = …; // optional</a:t>
            </a:r>
            <a:endParaRPr lang="ru-RU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    &lt;C++ type&gt; </a:t>
            </a:r>
            <a:r>
              <a:rPr lang="en-US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US" dirty="0" smtClean="0">
                <a:solidFill>
                  <a:srgbClr val="C00000"/>
                </a:solidFill>
              </a:rPr>
              <a:t>; // optional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….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806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Краткое описание свойств системы типов, используемой автором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Символы для полной рефлексии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value</a:t>
            </a:r>
            <a:r>
              <a:rPr lang="en-US" dirty="0" smtClean="0"/>
              <a:t> – value</a:t>
            </a:r>
          </a:p>
          <a:p>
            <a:r>
              <a:rPr lang="ru-RU" dirty="0" smtClean="0"/>
              <a:t>Усечение</a:t>
            </a:r>
            <a:r>
              <a:rPr lang="en-US" dirty="0" smtClean="0"/>
              <a:t> (I)</a:t>
            </a:r>
            <a:endParaRPr lang="ru-RU" dirty="0" smtClean="0"/>
          </a:p>
          <a:p>
            <a:r>
              <a:rPr lang="ru-RU" dirty="0" smtClean="0"/>
              <a:t>Преобразование</a:t>
            </a:r>
            <a:r>
              <a:rPr lang="en-US" dirty="0" smtClean="0"/>
              <a:t> (type)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699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UU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struct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UU_Symbol</a:t>
            </a:r>
            <a:r>
              <a:rPr lang="en-US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struct</a:t>
            </a:r>
            <a:r>
              <a:rPr lang="en-US" dirty="0">
                <a:solidFill>
                  <a:srgbClr val="C00000"/>
                </a:solidFill>
              </a:rPr>
              <a:t> UU // universe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typedef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UU_Symbol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type_name</a:t>
            </a:r>
            <a:r>
              <a:rPr lang="en-US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typedef</a:t>
            </a:r>
            <a:r>
              <a:rPr lang="en-US" dirty="0">
                <a:solidFill>
                  <a:srgbClr val="C00000"/>
                </a:solidFill>
              </a:rPr>
              <a:t> UU Type;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typedef</a:t>
            </a:r>
            <a:r>
              <a:rPr lang="en-US" dirty="0">
                <a:solidFill>
                  <a:srgbClr val="C00000"/>
                </a:solidFill>
              </a:rPr>
              <a:t> UU type;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typedef</a:t>
            </a:r>
            <a:r>
              <a:rPr lang="en-US" dirty="0">
                <a:solidFill>
                  <a:srgbClr val="C00000"/>
                </a:solidFill>
              </a:rPr>
              <a:t> UU I; // inhabited by Prop, Set etc...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};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839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Symbol:UU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struct</a:t>
            </a:r>
            <a:r>
              <a:rPr lang="en-US" dirty="0">
                <a:solidFill>
                  <a:srgbClr val="C00000"/>
                </a:solidFill>
              </a:rPr>
              <a:t> Symbol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typedef</a:t>
            </a:r>
            <a:r>
              <a:rPr lang="en-US" dirty="0">
                <a:solidFill>
                  <a:srgbClr val="C00000"/>
                </a:solidFill>
              </a:rPr>
              <a:t> Symbol </a:t>
            </a:r>
            <a:r>
              <a:rPr lang="en-US" dirty="0" err="1">
                <a:solidFill>
                  <a:srgbClr val="C00000"/>
                </a:solidFill>
              </a:rPr>
              <a:t>type_name</a:t>
            </a:r>
            <a:r>
              <a:rPr lang="en-US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typedef</a:t>
            </a:r>
            <a:r>
              <a:rPr lang="en-US" dirty="0">
                <a:solidFill>
                  <a:srgbClr val="C00000"/>
                </a:solidFill>
              </a:rPr>
              <a:t> UU Type;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typedef</a:t>
            </a:r>
            <a:r>
              <a:rPr lang="en-US" dirty="0">
                <a:solidFill>
                  <a:srgbClr val="C00000"/>
                </a:solidFill>
              </a:rPr>
              <a:t> Symbol type;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typedef</a:t>
            </a:r>
            <a:r>
              <a:rPr lang="en-US" dirty="0">
                <a:solidFill>
                  <a:srgbClr val="C00000"/>
                </a:solidFill>
              </a:rPr>
              <a:t> Symbol I;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static </a:t>
            </a:r>
            <a:r>
              <a:rPr lang="en-US" dirty="0" err="1">
                <a:solidFill>
                  <a:srgbClr val="C00000"/>
                </a:solidFill>
              </a:rPr>
              <a:t>constexpr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const</a:t>
            </a:r>
            <a:r>
              <a:rPr lang="en-US" dirty="0">
                <a:solidFill>
                  <a:srgbClr val="C00000"/>
                </a:solidFill>
              </a:rPr>
              <a:t> char value[] = "Symbol";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057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Макрос для определения символов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#define </a:t>
            </a:r>
            <a:r>
              <a:rPr lang="en-US" dirty="0" err="1">
                <a:solidFill>
                  <a:srgbClr val="C00000"/>
                </a:solidFill>
              </a:rPr>
              <a:t>DefSymbol</a:t>
            </a:r>
            <a:r>
              <a:rPr lang="en-US" dirty="0">
                <a:solidFill>
                  <a:srgbClr val="C00000"/>
                </a:solidFill>
              </a:rPr>
              <a:t>(Name) \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struct</a:t>
            </a:r>
            <a:r>
              <a:rPr lang="en-US" dirty="0">
                <a:solidFill>
                  <a:srgbClr val="C00000"/>
                </a:solidFill>
              </a:rPr>
              <a:t> Name \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{ \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</a:t>
            </a:r>
            <a:r>
              <a:rPr lang="en-US" dirty="0" err="1">
                <a:solidFill>
                  <a:srgbClr val="C00000"/>
                </a:solidFill>
              </a:rPr>
              <a:t>typedef</a:t>
            </a:r>
            <a:r>
              <a:rPr lang="en-US" dirty="0">
                <a:solidFill>
                  <a:srgbClr val="C00000"/>
                </a:solidFill>
              </a:rPr>
              <a:t> Name </a:t>
            </a:r>
            <a:r>
              <a:rPr lang="en-US" dirty="0" err="1">
                <a:solidFill>
                  <a:srgbClr val="C00000"/>
                </a:solidFill>
              </a:rPr>
              <a:t>type_name</a:t>
            </a:r>
            <a:r>
              <a:rPr lang="en-US" dirty="0">
                <a:solidFill>
                  <a:srgbClr val="C00000"/>
                </a:solidFill>
              </a:rPr>
              <a:t>; \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</a:t>
            </a:r>
            <a:r>
              <a:rPr lang="en-US" dirty="0" err="1">
                <a:solidFill>
                  <a:srgbClr val="C00000"/>
                </a:solidFill>
              </a:rPr>
              <a:t>typedef</a:t>
            </a:r>
            <a:r>
              <a:rPr lang="en-US" dirty="0">
                <a:solidFill>
                  <a:srgbClr val="C00000"/>
                </a:solidFill>
              </a:rPr>
              <a:t> Symbol Type; \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</a:t>
            </a:r>
            <a:r>
              <a:rPr lang="en-US" dirty="0" err="1">
                <a:solidFill>
                  <a:srgbClr val="C00000"/>
                </a:solidFill>
              </a:rPr>
              <a:t>typedef</a:t>
            </a:r>
            <a:r>
              <a:rPr lang="en-US" dirty="0">
                <a:solidFill>
                  <a:srgbClr val="C00000"/>
                </a:solidFill>
              </a:rPr>
              <a:t> Name type; \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static </a:t>
            </a:r>
            <a:r>
              <a:rPr lang="en-US" dirty="0" err="1">
                <a:solidFill>
                  <a:srgbClr val="C00000"/>
                </a:solidFill>
              </a:rPr>
              <a:t>constexpr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const</a:t>
            </a:r>
            <a:r>
              <a:rPr lang="en-US" dirty="0">
                <a:solidFill>
                  <a:srgbClr val="C00000"/>
                </a:solidFill>
              </a:rPr>
              <a:t> char value[] = #Name; \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157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Макрос для определения символов для именования 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#define </a:t>
            </a:r>
            <a:r>
              <a:rPr lang="en-US" dirty="0" err="1">
                <a:solidFill>
                  <a:srgbClr val="C00000"/>
                </a:solidFill>
              </a:rPr>
              <a:t>DefTypeSymbol</a:t>
            </a:r>
            <a:r>
              <a:rPr lang="en-US" dirty="0">
                <a:solidFill>
                  <a:srgbClr val="C00000"/>
                </a:solidFill>
              </a:rPr>
              <a:t>(Name) \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struct</a:t>
            </a:r>
            <a:r>
              <a:rPr lang="en-US" dirty="0">
                <a:solidFill>
                  <a:srgbClr val="C00000"/>
                </a:solidFill>
              </a:rPr>
              <a:t> Name##_Symbol \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{ \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</a:t>
            </a:r>
            <a:r>
              <a:rPr lang="en-US" dirty="0" err="1">
                <a:solidFill>
                  <a:srgbClr val="C00000"/>
                </a:solidFill>
              </a:rPr>
              <a:t>typedef</a:t>
            </a:r>
            <a:r>
              <a:rPr lang="en-US" dirty="0">
                <a:solidFill>
                  <a:srgbClr val="C00000"/>
                </a:solidFill>
              </a:rPr>
              <a:t> Name##_Symbol </a:t>
            </a:r>
            <a:r>
              <a:rPr lang="en-US" dirty="0" err="1">
                <a:solidFill>
                  <a:srgbClr val="C00000"/>
                </a:solidFill>
              </a:rPr>
              <a:t>type_name</a:t>
            </a:r>
            <a:r>
              <a:rPr lang="en-US" dirty="0">
                <a:solidFill>
                  <a:srgbClr val="C00000"/>
                </a:solidFill>
              </a:rPr>
              <a:t>; \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</a:t>
            </a:r>
            <a:r>
              <a:rPr lang="en-US" dirty="0" err="1">
                <a:solidFill>
                  <a:srgbClr val="C00000"/>
                </a:solidFill>
              </a:rPr>
              <a:t>typedef</a:t>
            </a:r>
            <a:r>
              <a:rPr lang="en-US" dirty="0">
                <a:solidFill>
                  <a:srgbClr val="C00000"/>
                </a:solidFill>
              </a:rPr>
              <a:t> Symbol Type; \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</a:t>
            </a:r>
            <a:r>
              <a:rPr lang="en-US" dirty="0" err="1">
                <a:solidFill>
                  <a:srgbClr val="C00000"/>
                </a:solidFill>
              </a:rPr>
              <a:t>typedef</a:t>
            </a:r>
            <a:r>
              <a:rPr lang="en-US" dirty="0">
                <a:solidFill>
                  <a:srgbClr val="C00000"/>
                </a:solidFill>
              </a:rPr>
              <a:t> Name##_Symbol type; \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static </a:t>
            </a:r>
            <a:r>
              <a:rPr lang="en-US" dirty="0" err="1">
                <a:solidFill>
                  <a:srgbClr val="C00000"/>
                </a:solidFill>
              </a:rPr>
              <a:t>constexpr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const</a:t>
            </a:r>
            <a:r>
              <a:rPr lang="en-US" dirty="0">
                <a:solidFill>
                  <a:srgbClr val="C00000"/>
                </a:solidFill>
              </a:rPr>
              <a:t> char value[] = #Name; \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253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76" y="500063"/>
            <a:ext cx="10515600" cy="6155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</a:t>
            </a:r>
            <a:r>
              <a:rPr lang="ru-RU" dirty="0" smtClean="0"/>
              <a:t>Спец. спец. шабоны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2456"/>
            <a:ext cx="10515600" cy="4814507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Специализация шаблонов специализированными шаблонами, как это сделать просто и изящно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   </a:t>
            </a:r>
            <a:r>
              <a:rPr lang="en-US" dirty="0" smtClean="0">
                <a:solidFill>
                  <a:srgbClr val="002060"/>
                </a:solidFill>
              </a:rPr>
              <a:t>template&lt;</a:t>
            </a:r>
            <a:r>
              <a:rPr lang="en-US" dirty="0" err="1" smtClean="0">
                <a:solidFill>
                  <a:srgbClr val="002060"/>
                </a:solidFill>
              </a:rPr>
              <a:t>const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</a:t>
            </a:r>
            <a:r>
              <a:rPr lang="en-US" dirty="0">
                <a:solidFill>
                  <a:srgbClr val="00206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       </a:t>
            </a:r>
            <a:r>
              <a:rPr lang="en-US" dirty="0" err="1" smtClean="0">
                <a:solidFill>
                  <a:srgbClr val="C00000"/>
                </a:solidFill>
              </a:rPr>
              <a:t>struct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Array{  </a:t>
            </a:r>
            <a:r>
              <a:rPr lang="en-US" dirty="0" err="1">
                <a:solidFill>
                  <a:srgbClr val="C00000"/>
                </a:solidFill>
              </a:rPr>
              <a:t>constexpr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const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 = Size</a:t>
            </a:r>
            <a:r>
              <a:rPr lang="en-US" dirty="0">
                <a:solidFill>
                  <a:srgbClr val="C00000"/>
                </a:solidFill>
              </a:rPr>
              <a:t>; … };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      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template&lt;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typename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Container&gt;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       </a:t>
            </a:r>
            <a:r>
              <a:rPr lang="en-US" dirty="0" err="1" smtClean="0">
                <a:solidFill>
                  <a:srgbClr val="C00000"/>
                </a:solidFill>
              </a:rPr>
              <a:t>struct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my_struct</a:t>
            </a:r>
            <a:r>
              <a:rPr lang="en-US" dirty="0">
                <a:solidFill>
                  <a:srgbClr val="C00000"/>
                </a:solidFill>
              </a:rPr>
              <a:t>{…};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Как специализировать </a:t>
            </a:r>
            <a:r>
              <a:rPr lang="en-US" dirty="0" err="1"/>
              <a:t>my_struct</a:t>
            </a:r>
            <a:r>
              <a:rPr lang="ru-RU" dirty="0"/>
              <a:t> для специализированных структур </a:t>
            </a:r>
            <a:r>
              <a:rPr lang="en-US" dirty="0"/>
              <a:t>Array</a:t>
            </a:r>
            <a:r>
              <a:rPr lang="ru-RU" dirty="0"/>
              <a:t> любых размеров</a:t>
            </a:r>
            <a:r>
              <a:rPr lang="en-US" dirty="0"/>
              <a:t>? </a:t>
            </a:r>
            <a:r>
              <a:rPr lang="ru-RU" dirty="0"/>
              <a:t>Ведь в </a:t>
            </a:r>
            <a:r>
              <a:rPr lang="en-US" dirty="0"/>
              <a:t>C++ </a:t>
            </a:r>
            <a:r>
              <a:rPr lang="ru-RU" dirty="0"/>
              <a:t>каждый специализированный шаблон – это уникальный тип. Специализировать для всех размеров</a:t>
            </a:r>
            <a:r>
              <a:rPr lang="en-US" dirty="0"/>
              <a:t>?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235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Базовые типы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//type for propositions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DefType</a:t>
            </a:r>
            <a:r>
              <a:rPr lang="en-US" dirty="0">
                <a:solidFill>
                  <a:srgbClr val="C00000"/>
                </a:solidFill>
              </a:rPr>
              <a:t>(Prop, UU);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//type for finite data-structures, like lists, records etc.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DefType</a:t>
            </a:r>
            <a:r>
              <a:rPr lang="en-US" dirty="0">
                <a:solidFill>
                  <a:srgbClr val="C00000"/>
                </a:solidFill>
              </a:rPr>
              <a:t>(Set, UU);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//type for all unknown types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DefType</a:t>
            </a:r>
            <a:r>
              <a:rPr lang="en-US" dirty="0">
                <a:solidFill>
                  <a:srgbClr val="C00000"/>
                </a:solidFill>
              </a:rPr>
              <a:t>(Unknown, UU);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901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Базовые шаблоны для работы с типами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template &lt;</a:t>
            </a:r>
            <a:r>
              <a:rPr lang="en-US" dirty="0" err="1">
                <a:solidFill>
                  <a:srgbClr val="0070C0"/>
                </a:solidFill>
              </a:rPr>
              <a:t>typename</a:t>
            </a:r>
            <a:r>
              <a:rPr lang="en-US" dirty="0">
                <a:solidFill>
                  <a:srgbClr val="0070C0"/>
                </a:solidFill>
              </a:rPr>
              <a:t> F&gt;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using </a:t>
            </a:r>
            <a:r>
              <a:rPr lang="en-US" dirty="0" err="1">
                <a:solidFill>
                  <a:srgbClr val="C00000"/>
                </a:solidFill>
              </a:rPr>
              <a:t>TypeOf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dirty="0" err="1">
                <a:solidFill>
                  <a:srgbClr val="C00000"/>
                </a:solidFill>
              </a:rPr>
              <a:t>typename</a:t>
            </a:r>
            <a:r>
              <a:rPr lang="en-US" dirty="0">
                <a:solidFill>
                  <a:srgbClr val="C00000"/>
                </a:solidFill>
              </a:rPr>
              <a:t> F::Type;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template &lt;</a:t>
            </a:r>
            <a:r>
              <a:rPr lang="en-US" dirty="0" err="1">
                <a:solidFill>
                  <a:srgbClr val="0070C0"/>
                </a:solidFill>
              </a:rPr>
              <a:t>typename</a:t>
            </a:r>
            <a:r>
              <a:rPr lang="en-US" dirty="0">
                <a:solidFill>
                  <a:srgbClr val="0070C0"/>
                </a:solidFill>
              </a:rPr>
              <a:t> F&gt;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using </a:t>
            </a:r>
            <a:r>
              <a:rPr lang="en-US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Essence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dirty="0" err="1">
                <a:solidFill>
                  <a:srgbClr val="C00000"/>
                </a:solidFill>
              </a:rPr>
              <a:t>typename</a:t>
            </a:r>
            <a:r>
              <a:rPr lang="en-US" dirty="0">
                <a:solidFill>
                  <a:srgbClr val="C00000"/>
                </a:solidFill>
              </a:rPr>
              <a:t> F::type</a:t>
            </a:r>
            <a:r>
              <a:rPr lang="en-US" dirty="0" smtClean="0">
                <a:solidFill>
                  <a:srgbClr val="C00000"/>
                </a:solidFill>
              </a:rPr>
              <a:t>;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template &lt;</a:t>
            </a: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 F&gt;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using Identity = F;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42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Приведение типов к базовым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template&lt;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typename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L&gt;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dirty="0" err="1" smtClean="0">
                <a:solidFill>
                  <a:srgbClr val="C00000"/>
                </a:solidFill>
              </a:rPr>
              <a:t>struct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EmptyAux</a:t>
            </a:r>
            <a:r>
              <a:rPr lang="en-US" dirty="0">
                <a:solidFill>
                  <a:srgbClr val="C00000"/>
                </a:solidFill>
              </a:rPr>
              <a:t> : </a:t>
            </a:r>
            <a:r>
              <a:rPr lang="en-US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r>
              <a:rPr lang="en-US" dirty="0">
                <a:solidFill>
                  <a:srgbClr val="C00000"/>
                </a:solidFill>
              </a:rPr>
              <a:t> {};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template&lt;&gt;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en-US" dirty="0" err="1" smtClean="0">
                <a:solidFill>
                  <a:srgbClr val="C00000"/>
                </a:solidFill>
              </a:rPr>
              <a:t>struct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EmptyAux</a:t>
            </a:r>
            <a:r>
              <a:rPr lang="en-US" dirty="0">
                <a:solidFill>
                  <a:srgbClr val="C00000"/>
                </a:solidFill>
              </a:rPr>
              <a:t>&lt;Nil&gt;: </a:t>
            </a:r>
            <a:r>
              <a:rPr lang="en-US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r>
              <a:rPr lang="en-US" dirty="0">
                <a:solidFill>
                  <a:srgbClr val="C00000"/>
                </a:solidFill>
              </a:rPr>
              <a:t> {};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template&lt;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typename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L&gt;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C00000"/>
                </a:solidFill>
              </a:rPr>
              <a:t>using </a:t>
            </a:r>
            <a:r>
              <a:rPr lang="en-US" dirty="0">
                <a:solidFill>
                  <a:srgbClr val="C00000"/>
                </a:solidFill>
              </a:rPr>
              <a:t>Empty = </a:t>
            </a:r>
            <a:r>
              <a:rPr lang="en-US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Essence</a:t>
            </a:r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dirty="0" err="1">
                <a:solidFill>
                  <a:srgbClr val="C00000"/>
                </a:solidFill>
              </a:rPr>
              <a:t>EmptyAux</a:t>
            </a:r>
            <a:r>
              <a:rPr lang="en-US" dirty="0">
                <a:solidFill>
                  <a:srgbClr val="C00000"/>
                </a:solidFill>
              </a:rPr>
              <a:t>&lt;L</a:t>
            </a:r>
            <a:r>
              <a:rPr lang="en-US" dirty="0" smtClean="0">
                <a:solidFill>
                  <a:srgbClr val="C00000"/>
                </a:solidFill>
              </a:rPr>
              <a:t>&gt;&gt;;</a:t>
            </a:r>
            <a:endParaRPr lang="ru-RU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template&lt;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typename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L,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typename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E = </a:t>
            </a:r>
            <a:r>
              <a:rPr lang="en-US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Empty&lt;L&gt;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struct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my_struct</a:t>
            </a:r>
            <a:r>
              <a:rPr lang="en-US" dirty="0" smtClean="0">
                <a:solidFill>
                  <a:srgbClr val="C00000"/>
                </a:solidFill>
              </a:rPr>
              <a:t> {…}; // L is empty</a:t>
            </a:r>
          </a:p>
          <a:p>
            <a:pPr marL="0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Template&lt;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typename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L&gt;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struct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my_struct</a:t>
            </a:r>
            <a:r>
              <a:rPr lang="en-US" dirty="0" smtClean="0">
                <a:solidFill>
                  <a:srgbClr val="C00000"/>
                </a:solidFill>
              </a:rPr>
              <a:t>&lt;L, </a:t>
            </a:r>
            <a:r>
              <a:rPr lang="en-US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r>
              <a:rPr lang="en-US" dirty="0" smtClean="0">
                <a:solidFill>
                  <a:srgbClr val="C00000"/>
                </a:solidFill>
              </a:rPr>
              <a:t>&gt; {..}; // L is not empty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65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1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9536"/>
            <a:ext cx="10515600" cy="53174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template&lt;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typename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List&gt;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struct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LengthAux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u="sng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cInt</a:t>
            </a:r>
            <a:r>
              <a:rPr lang="en-US" dirty="0">
                <a:solidFill>
                  <a:srgbClr val="C00000"/>
                </a:solidFill>
              </a:rPr>
              <a:t>&lt;1 + </a:t>
            </a:r>
            <a:r>
              <a:rPr lang="en-US" dirty="0" err="1" smtClean="0">
                <a:solidFill>
                  <a:srgbClr val="C00000"/>
                </a:solidFill>
              </a:rPr>
              <a:t>LengthAux</a:t>
            </a:r>
            <a:r>
              <a:rPr lang="en-US" dirty="0" smtClean="0">
                <a:solidFill>
                  <a:srgbClr val="C00000"/>
                </a:solidFill>
              </a:rPr>
              <a:t>&lt;Tail&lt;List</a:t>
            </a:r>
            <a:r>
              <a:rPr lang="en-US" dirty="0">
                <a:solidFill>
                  <a:srgbClr val="C00000"/>
                </a:solidFill>
              </a:rPr>
              <a:t>&gt;&gt;::</a:t>
            </a:r>
            <a:r>
              <a:rPr lang="en-US" dirty="0" err="1">
                <a:solidFill>
                  <a:srgbClr val="C00000"/>
                </a:solidFill>
              </a:rPr>
              <a:t>cvalue</a:t>
            </a:r>
            <a:r>
              <a:rPr lang="en-US" dirty="0">
                <a:solidFill>
                  <a:srgbClr val="C00000"/>
                </a:solidFill>
              </a:rPr>
              <a:t>&gt; {};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template&lt;&gt;  </a:t>
            </a:r>
            <a:r>
              <a:rPr lang="en-US" dirty="0" err="1" smtClean="0">
                <a:solidFill>
                  <a:srgbClr val="C00000"/>
                </a:solidFill>
              </a:rPr>
              <a:t>struct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LengthAux</a:t>
            </a:r>
            <a:r>
              <a:rPr lang="en-US" dirty="0" smtClean="0">
                <a:solidFill>
                  <a:srgbClr val="C00000"/>
                </a:solidFill>
              </a:rPr>
              <a:t>&lt;Nil</a:t>
            </a:r>
            <a:r>
              <a:rPr lang="en-US" dirty="0">
                <a:solidFill>
                  <a:srgbClr val="C00000"/>
                </a:solidFill>
              </a:rPr>
              <a:t>&gt; : </a:t>
            </a:r>
            <a:r>
              <a:rPr lang="en-US" u="sng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cInt</a:t>
            </a:r>
            <a:r>
              <a:rPr lang="en-US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&lt;0&gt;</a:t>
            </a:r>
            <a:r>
              <a:rPr lang="en-US" dirty="0">
                <a:solidFill>
                  <a:srgbClr val="C00000"/>
                </a:solidFill>
              </a:rPr>
              <a:t> {};</a:t>
            </a:r>
          </a:p>
          <a:p>
            <a:pPr marL="0" indent="0">
              <a:buNone/>
            </a:pP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template&lt;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typename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L&gt; </a:t>
            </a:r>
            <a:r>
              <a:rPr lang="en-US" dirty="0" smtClean="0">
                <a:solidFill>
                  <a:srgbClr val="C00000"/>
                </a:solidFill>
              </a:rPr>
              <a:t>using Length = </a:t>
            </a:r>
            <a:r>
              <a:rPr lang="en-US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Essence</a:t>
            </a:r>
            <a:r>
              <a:rPr lang="en-US" dirty="0" smtClean="0">
                <a:solidFill>
                  <a:srgbClr val="C00000"/>
                </a:solidFill>
              </a:rPr>
              <a:t>&lt;</a:t>
            </a:r>
            <a:r>
              <a:rPr lang="en-US" dirty="0" err="1" smtClean="0">
                <a:solidFill>
                  <a:srgbClr val="C00000"/>
                </a:solidFill>
              </a:rPr>
              <a:t>LenghtAux</a:t>
            </a:r>
            <a:r>
              <a:rPr lang="en-US" dirty="0" smtClean="0">
                <a:solidFill>
                  <a:srgbClr val="C00000"/>
                </a:solidFill>
              </a:rPr>
              <a:t>&lt;L&gt;&gt;;</a:t>
            </a:r>
          </a:p>
          <a:p>
            <a:pPr marL="0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template &lt;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typename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L,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typename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LL = </a:t>
            </a:r>
            <a:r>
              <a:rPr lang="en-US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Length&lt;L&gt;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struct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my_struct</a:t>
            </a:r>
            <a:r>
              <a:rPr lang="en-US" dirty="0" smtClean="0">
                <a:solidFill>
                  <a:srgbClr val="C00000"/>
                </a:solidFill>
              </a:rPr>
              <a:t> {…};</a:t>
            </a:r>
          </a:p>
          <a:p>
            <a:pPr marL="0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template &lt;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typename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L&gt;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struct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my_struct</a:t>
            </a:r>
            <a:r>
              <a:rPr lang="en-US" dirty="0" smtClean="0">
                <a:solidFill>
                  <a:srgbClr val="C00000"/>
                </a:solidFill>
              </a:rPr>
              <a:t>&lt;L, </a:t>
            </a:r>
            <a:r>
              <a:rPr lang="en-US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cInt</a:t>
            </a:r>
            <a:r>
              <a:rPr lang="en-US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&lt;3&gt;</a:t>
            </a:r>
            <a:r>
              <a:rPr lang="en-US" dirty="0" smtClean="0">
                <a:solidFill>
                  <a:srgbClr val="C00000"/>
                </a:solidFill>
              </a:rPr>
              <a:t>&gt; {…}; 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14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 – </a:t>
            </a:r>
            <a:r>
              <a:rPr lang="ru-RU" dirty="0" smtClean="0"/>
              <a:t>тип логических утверждений</a:t>
            </a:r>
            <a:r>
              <a:rPr lang="en-US" dirty="0" smtClean="0"/>
              <a:t>, </a:t>
            </a:r>
            <a:r>
              <a:rPr lang="ru-RU" dirty="0" smtClean="0"/>
              <a:t>населён </a:t>
            </a:r>
            <a:r>
              <a:rPr lang="en-US" dirty="0" smtClean="0"/>
              <a:t>True </a:t>
            </a:r>
            <a:r>
              <a:rPr lang="ru-RU" dirty="0" smtClean="0"/>
              <a:t>и </a:t>
            </a:r>
            <a:r>
              <a:rPr lang="en-US" dirty="0" smtClean="0"/>
              <a:t>False.</a:t>
            </a:r>
          </a:p>
          <a:p>
            <a:r>
              <a:rPr lang="en-US" dirty="0" smtClean="0"/>
              <a:t>True – </a:t>
            </a:r>
            <a:r>
              <a:rPr lang="ru-RU" dirty="0" smtClean="0"/>
              <a:t>населённый тип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smtClean="0"/>
              <a:t>False – </a:t>
            </a:r>
            <a:r>
              <a:rPr lang="ru-RU" dirty="0" smtClean="0"/>
              <a:t>пустой тип</a:t>
            </a:r>
          </a:p>
          <a:p>
            <a:r>
              <a:rPr lang="ru-RU" dirty="0" smtClean="0"/>
              <a:t>Усечение типов - </a:t>
            </a:r>
            <a:r>
              <a:rPr lang="en-US" dirty="0" smtClean="0"/>
              <a:t>Inhabited&lt;T&gt;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706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 слов про символы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Символы – это объекты населяющие тип </a:t>
            </a:r>
            <a:r>
              <a:rPr lang="en-US" dirty="0" smtClean="0"/>
              <a:t>Symbols</a:t>
            </a:r>
            <a:r>
              <a:rPr lang="ru-RU" dirty="0" smtClean="0"/>
              <a:t> 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Set</a:t>
            </a:r>
            <a:r>
              <a:rPr lang="ru-RU" dirty="0" smtClean="0"/>
              <a:t> 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UU.</a:t>
            </a:r>
          </a:p>
          <a:p>
            <a:r>
              <a:rPr lang="ru-RU" dirty="0" smtClean="0"/>
              <a:t>Символы нужны для того, чтобы давать названия типам, полям в записях и пр.</a:t>
            </a:r>
          </a:p>
          <a:p>
            <a:r>
              <a:rPr lang="ru-RU" dirty="0" smtClean="0"/>
              <a:t>Можно считать их литералами.</a:t>
            </a:r>
          </a:p>
          <a:p>
            <a:r>
              <a:rPr lang="ru-RU" dirty="0" smtClean="0"/>
              <a:t>Играют важную роль в рефлексии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44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True/False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DefTypeSymbol</a:t>
            </a:r>
            <a:r>
              <a:rPr lang="en-US" dirty="0">
                <a:solidFill>
                  <a:srgbClr val="C00000"/>
                </a:solidFill>
              </a:rPr>
              <a:t>(True</a:t>
            </a:r>
            <a:r>
              <a:rPr lang="en-US" dirty="0" smtClean="0">
                <a:solidFill>
                  <a:srgbClr val="C00000"/>
                </a:solidFill>
              </a:rPr>
              <a:t>); 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struct</a:t>
            </a:r>
            <a:r>
              <a:rPr lang="en-US" dirty="0" smtClean="0">
                <a:solidFill>
                  <a:srgbClr val="C00000"/>
                </a:solidFill>
              </a:rPr>
              <a:t> True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{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typedef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True_Symbol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type_name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// </a:t>
            </a:r>
            <a:r>
              <a:rPr lang="ru-RU" dirty="0" smtClean="0">
                <a:solidFill>
                  <a:srgbClr val="C00000"/>
                </a:solidFill>
              </a:rPr>
              <a:t>имя типа (символ)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typedef</a:t>
            </a:r>
            <a:r>
              <a:rPr lang="en-US" dirty="0">
                <a:solidFill>
                  <a:srgbClr val="C00000"/>
                </a:solidFill>
              </a:rPr>
              <a:t> Prop Type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  <a:r>
              <a:rPr lang="ru-RU" dirty="0" smtClean="0">
                <a:solidFill>
                  <a:srgbClr val="C00000"/>
                </a:solidFill>
              </a:rPr>
              <a:t>  </a:t>
            </a:r>
            <a:r>
              <a:rPr lang="en-US" dirty="0" smtClean="0">
                <a:solidFill>
                  <a:srgbClr val="C00000"/>
                </a:solidFill>
              </a:rPr>
              <a:t>// </a:t>
            </a:r>
            <a:r>
              <a:rPr lang="ru-RU" dirty="0" smtClean="0">
                <a:solidFill>
                  <a:srgbClr val="C00000"/>
                </a:solidFill>
              </a:rPr>
              <a:t>супертип </a:t>
            </a:r>
            <a:r>
              <a:rPr lang="en-US" dirty="0" smtClean="0">
                <a:solidFill>
                  <a:srgbClr val="C00000"/>
                </a:solidFill>
              </a:rPr>
              <a:t>Prop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typedef</a:t>
            </a:r>
            <a:r>
              <a:rPr lang="en-US" dirty="0">
                <a:solidFill>
                  <a:srgbClr val="C00000"/>
                </a:solidFill>
              </a:rPr>
              <a:t> True type</a:t>
            </a:r>
            <a:r>
              <a:rPr lang="en-US" dirty="0" smtClean="0">
                <a:solidFill>
                  <a:srgbClr val="C00000"/>
                </a:solidFill>
              </a:rPr>
              <a:t>; // </a:t>
            </a:r>
            <a:r>
              <a:rPr lang="ru-RU" dirty="0" smtClean="0">
                <a:solidFill>
                  <a:srgbClr val="C00000"/>
                </a:solidFill>
              </a:rPr>
              <a:t>ссылка на самого себя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typedef</a:t>
            </a:r>
            <a:r>
              <a:rPr lang="en-US" dirty="0">
                <a:solidFill>
                  <a:srgbClr val="C00000"/>
                </a:solidFill>
              </a:rPr>
              <a:t> True I; //one inhabitant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static </a:t>
            </a:r>
            <a:r>
              <a:rPr lang="en-US" dirty="0" err="1">
                <a:solidFill>
                  <a:srgbClr val="C00000"/>
                </a:solidFill>
              </a:rPr>
              <a:t>constexpr</a:t>
            </a:r>
            <a:r>
              <a:rPr lang="en-US" dirty="0">
                <a:solidFill>
                  <a:srgbClr val="C00000"/>
                </a:solidFill>
              </a:rPr>
              <a:t> bool value = true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};</a:t>
            </a:r>
          </a:p>
          <a:p>
            <a:pPr marL="0" indent="0">
              <a:buNone/>
            </a:pP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64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True/False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DefTypeSymbol</a:t>
            </a:r>
            <a:r>
              <a:rPr lang="en-US" dirty="0" smtClean="0">
                <a:solidFill>
                  <a:srgbClr val="C00000"/>
                </a:solidFill>
              </a:rPr>
              <a:t>(False); 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struct</a:t>
            </a:r>
            <a:r>
              <a:rPr lang="en-US" dirty="0" smtClean="0">
                <a:solidFill>
                  <a:srgbClr val="C00000"/>
                </a:solidFill>
              </a:rPr>
              <a:t> False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{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typedef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False_Symbol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type_name</a:t>
            </a:r>
            <a:r>
              <a:rPr lang="en-US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typedef</a:t>
            </a:r>
            <a:r>
              <a:rPr lang="en-US" dirty="0">
                <a:solidFill>
                  <a:srgbClr val="C00000"/>
                </a:solidFill>
              </a:rPr>
              <a:t> Prop Type;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typedef</a:t>
            </a:r>
            <a:r>
              <a:rPr lang="en-US" dirty="0">
                <a:solidFill>
                  <a:srgbClr val="C00000"/>
                </a:solidFill>
              </a:rPr>
              <a:t> False type;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static </a:t>
            </a:r>
            <a:r>
              <a:rPr lang="en-US" dirty="0" err="1">
                <a:solidFill>
                  <a:srgbClr val="C00000"/>
                </a:solidFill>
              </a:rPr>
              <a:t>constexpr</a:t>
            </a:r>
            <a:r>
              <a:rPr lang="en-US" dirty="0">
                <a:solidFill>
                  <a:srgbClr val="C00000"/>
                </a:solidFill>
              </a:rPr>
              <a:t> bool value = false;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};</a:t>
            </a:r>
          </a:p>
          <a:p>
            <a:pPr marL="0" indent="0">
              <a:buNone/>
            </a:pP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21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Усечение</a:t>
            </a:r>
            <a:r>
              <a:rPr lang="ru-RU" dirty="0"/>
              <a:t> </a:t>
            </a:r>
            <a:r>
              <a:rPr lang="ru-RU" dirty="0" smtClean="0"/>
              <a:t>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7337"/>
            <a:ext cx="10515600" cy="4351338"/>
          </a:xfrm>
        </p:spPr>
        <p:txBody>
          <a:bodyPr/>
          <a:lstStyle/>
          <a:p>
            <a:r>
              <a:rPr lang="en-US" dirty="0" smtClean="0"/>
              <a:t>| </a:t>
            </a:r>
            <a:r>
              <a:rPr lang="en-US" dirty="0" err="1" smtClean="0"/>
              <a:t>SomeType</a:t>
            </a:r>
            <a:r>
              <a:rPr lang="en-US" dirty="0" smtClean="0"/>
              <a:t> | : UU -&gt; Prop</a:t>
            </a:r>
          </a:p>
          <a:p>
            <a:r>
              <a:rPr lang="en-US" dirty="0" smtClean="0"/>
              <a:t>Inhabited&lt;T&gt;</a:t>
            </a:r>
          </a:p>
        </p:txBody>
      </p:sp>
    </p:spTree>
    <p:extLst>
      <p:ext uri="{BB962C8B-B14F-4D97-AF65-F5344CB8AC3E}">
        <p14:creationId xmlns:p14="http://schemas.microsoft.com/office/powerpoint/2010/main" val="413500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Отладка шаблонов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template&lt;</a:t>
            </a: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L, </a:t>
            </a:r>
            <a:r>
              <a:rPr lang="en-US" dirty="0" err="1">
                <a:solidFill>
                  <a:srgbClr val="0070C0"/>
                </a:solidFill>
              </a:rPr>
              <a:t>typename</a:t>
            </a:r>
            <a:r>
              <a:rPr lang="en-US" dirty="0">
                <a:solidFill>
                  <a:srgbClr val="0070C0"/>
                </a:solidFill>
              </a:rPr>
              <a:t> Period, </a:t>
            </a:r>
            <a:r>
              <a:rPr lang="en-US" dirty="0" err="1">
                <a:solidFill>
                  <a:srgbClr val="0070C0"/>
                </a:solidFill>
              </a:rPr>
              <a:t>typename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Pos</a:t>
            </a:r>
            <a:r>
              <a:rPr lang="en-US" dirty="0">
                <a:solidFill>
                  <a:srgbClr val="0070C0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 </a:t>
            </a:r>
            <a:r>
              <a:rPr lang="en-US" dirty="0" err="1">
                <a:solidFill>
                  <a:srgbClr val="0070C0"/>
                </a:solidFill>
              </a:rPr>
              <a:t>typename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typename</a:t>
            </a:r>
            <a:r>
              <a:rPr lang="en-US" dirty="0">
                <a:solidFill>
                  <a:srgbClr val="0070C0"/>
                </a:solidFill>
              </a:rPr>
              <a:t> And&lt;</a:t>
            </a:r>
            <a:r>
              <a:rPr lang="en-US" u="sng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InList</a:t>
            </a:r>
            <a:r>
              <a:rPr lang="en-US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&lt;L&gt;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                                                 And&lt;</a:t>
            </a:r>
            <a:r>
              <a:rPr lang="en-US" u="sng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IsIntegralType</a:t>
            </a:r>
            <a:r>
              <a:rPr lang="en-US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&lt;Period&gt;</a:t>
            </a:r>
            <a:r>
              <a:rPr lang="en-US" dirty="0" smtClean="0">
                <a:solidFill>
                  <a:srgbClr val="0070C0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                                                          </a:t>
            </a:r>
            <a:r>
              <a:rPr lang="en-US" u="sng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IsIntegralType</a:t>
            </a:r>
            <a:r>
              <a:rPr lang="en-US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u="sng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</a:t>
            </a:r>
            <a:r>
              <a:rPr lang="en-US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US" dirty="0">
                <a:solidFill>
                  <a:srgbClr val="0070C0"/>
                </a:solidFill>
              </a:rPr>
              <a:t>&gt;&gt;::I&gt;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using </a:t>
            </a:r>
            <a:r>
              <a:rPr lang="en-US" dirty="0" err="1">
                <a:solidFill>
                  <a:srgbClr val="C00000"/>
                </a:solidFill>
              </a:rPr>
              <a:t>PeriodicalSelect</a:t>
            </a:r>
            <a:r>
              <a:rPr lang="en-US" dirty="0">
                <a:solidFill>
                  <a:srgbClr val="C00000"/>
                </a:solidFill>
              </a:rPr>
              <a:t> = Essence&lt;</a:t>
            </a:r>
            <a:r>
              <a:rPr lang="en-US" dirty="0" err="1">
                <a:solidFill>
                  <a:srgbClr val="C00000"/>
                </a:solidFill>
              </a:rPr>
              <a:t>PeriodicalSelectAux</a:t>
            </a:r>
            <a:r>
              <a:rPr lang="en-US" dirty="0">
                <a:solidFill>
                  <a:srgbClr val="C00000"/>
                </a:solidFill>
              </a:rPr>
              <a:t>&lt;L, Period, </a:t>
            </a:r>
            <a:r>
              <a:rPr lang="en-US" dirty="0" err="1">
                <a:solidFill>
                  <a:srgbClr val="C00000"/>
                </a:solidFill>
              </a:rPr>
              <a:t>Pos</a:t>
            </a:r>
            <a:r>
              <a:rPr lang="en-US" dirty="0" smtClean="0">
                <a:solidFill>
                  <a:srgbClr val="C00000"/>
                </a:solidFill>
              </a:rPr>
              <a:t>&gt;&gt;;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196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443"/>
          </a:xfrm>
        </p:spPr>
        <p:txBody>
          <a:bodyPr>
            <a:normAutofit/>
          </a:bodyPr>
          <a:lstStyle/>
          <a:p>
            <a:r>
              <a:rPr lang="ru-RU" dirty="0" smtClean="0"/>
              <a:t>спец. спец. шаблоны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3312"/>
            <a:ext cx="10515600" cy="48236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struct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{};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template &lt;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typename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T&gt; using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type_of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T::Type;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template&lt;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const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struct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Array{ 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typedef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Type;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constexpr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const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 = Size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; … };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template&lt;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typename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Container,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typename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ContainerType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type_of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&lt;Container&gt;&gt;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struct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my_struct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{…};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template&lt;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typename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C&gt;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struct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my_struct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&lt;C,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 {…}; //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и тут мы знаем, что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 –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это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Array&lt;N&gt; c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полем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size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317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628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1057148" y="1651000"/>
            <a:ext cx="8980424" cy="3525520"/>
          </a:xfrm>
          <a:custGeom>
            <a:avLst/>
            <a:gdLst>
              <a:gd name="connsiteX0" fmla="*/ 0 w 4407408"/>
              <a:gd name="connsiteY0" fmla="*/ 1207008 h 1810512"/>
              <a:gd name="connsiteX1" fmla="*/ 384048 w 4407408"/>
              <a:gd name="connsiteY1" fmla="*/ 164592 h 1810512"/>
              <a:gd name="connsiteX2" fmla="*/ 1700784 w 4407408"/>
              <a:gd name="connsiteY2" fmla="*/ 0 h 1810512"/>
              <a:gd name="connsiteX3" fmla="*/ 3566160 w 4407408"/>
              <a:gd name="connsiteY3" fmla="*/ 228600 h 1810512"/>
              <a:gd name="connsiteX4" fmla="*/ 4407408 w 4407408"/>
              <a:gd name="connsiteY4" fmla="*/ 685800 h 1810512"/>
              <a:gd name="connsiteX5" fmla="*/ 3721608 w 4407408"/>
              <a:gd name="connsiteY5" fmla="*/ 1719072 h 1810512"/>
              <a:gd name="connsiteX6" fmla="*/ 3721608 w 4407408"/>
              <a:gd name="connsiteY6" fmla="*/ 1627632 h 1810512"/>
              <a:gd name="connsiteX7" fmla="*/ 2048256 w 4407408"/>
              <a:gd name="connsiteY7" fmla="*/ 1810512 h 1810512"/>
              <a:gd name="connsiteX8" fmla="*/ 557784 w 4407408"/>
              <a:gd name="connsiteY8" fmla="*/ 1389888 h 1810512"/>
              <a:gd name="connsiteX9" fmla="*/ 0 w 4407408"/>
              <a:gd name="connsiteY9" fmla="*/ 1207008 h 1810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7408" h="1810512">
                <a:moveTo>
                  <a:pt x="0" y="1207008"/>
                </a:moveTo>
                <a:lnTo>
                  <a:pt x="384048" y="164592"/>
                </a:lnTo>
                <a:lnTo>
                  <a:pt x="1700784" y="0"/>
                </a:lnTo>
                <a:lnTo>
                  <a:pt x="3566160" y="228600"/>
                </a:lnTo>
                <a:lnTo>
                  <a:pt x="4407408" y="685800"/>
                </a:lnTo>
                <a:lnTo>
                  <a:pt x="3721608" y="1719072"/>
                </a:lnTo>
                <a:lnTo>
                  <a:pt x="3721608" y="1627632"/>
                </a:lnTo>
                <a:lnTo>
                  <a:pt x="2048256" y="1810512"/>
                </a:lnTo>
                <a:lnTo>
                  <a:pt x="557784" y="1389888"/>
                </a:lnTo>
                <a:lnTo>
                  <a:pt x="0" y="120700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z="3600" dirty="0" err="1" smtClean="0">
                <a:solidFill>
                  <a:srgbClr val="7030A0"/>
                </a:solidFill>
              </a:rPr>
              <a:t>Rel</a:t>
            </a:r>
            <a:r>
              <a:rPr lang="en-US" sz="3600" dirty="0" smtClean="0">
                <a:solidFill>
                  <a:srgbClr val="7030A0"/>
                </a:solidFill>
              </a:rPr>
              <a:t>&lt;</a:t>
            </a:r>
            <a:r>
              <a:rPr lang="en-US" sz="3600" dirty="0" err="1" smtClean="0">
                <a:solidFill>
                  <a:srgbClr val="7030A0"/>
                </a:solidFill>
              </a:rPr>
              <a:t>ToList</a:t>
            </a:r>
            <a:r>
              <a:rPr lang="en-US" sz="3600" dirty="0" smtClean="0">
                <a:solidFill>
                  <a:srgbClr val="7030A0"/>
                </a:solidFill>
              </a:rPr>
              <a:t>&lt;</a:t>
            </a:r>
            <a:r>
              <a:rPr lang="en-US" sz="3600" dirty="0" err="1" smtClean="0">
                <a:solidFill>
                  <a:srgbClr val="7030A0"/>
                </a:solidFill>
              </a:rPr>
              <a:t>Tpair</a:t>
            </a:r>
            <a:r>
              <a:rPr lang="en-US" sz="3600" dirty="0" smtClean="0">
                <a:solidFill>
                  <a:srgbClr val="7030A0"/>
                </a:solidFill>
              </a:rPr>
              <a:t>&lt;A,B&gt;, </a:t>
            </a:r>
          </a:p>
          <a:p>
            <a:pPr algn="ctr"/>
            <a:r>
              <a:rPr lang="en-US" sz="3600" dirty="0" err="1" smtClean="0">
                <a:solidFill>
                  <a:srgbClr val="7030A0"/>
                </a:solidFill>
              </a:rPr>
              <a:t>Tpair</a:t>
            </a:r>
            <a:r>
              <a:rPr lang="en-US" sz="3600" dirty="0" smtClean="0">
                <a:solidFill>
                  <a:srgbClr val="7030A0"/>
                </a:solidFill>
              </a:rPr>
              <a:t>&lt;B,C&gt;&gt;&gt;</a:t>
            </a:r>
            <a:endParaRPr lang="ru-RU" sz="3600" dirty="0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726"/>
            <a:ext cx="10515600" cy="1325563"/>
          </a:xfrm>
        </p:spPr>
        <p:txBody>
          <a:bodyPr/>
          <a:lstStyle/>
          <a:p>
            <a:r>
              <a:rPr lang="en-US" dirty="0" err="1" smtClean="0"/>
              <a:t>Rel</a:t>
            </a:r>
            <a:r>
              <a:rPr lang="en-US" dirty="0" smtClean="0"/>
              <a:t> : Relations : Set : UU</a:t>
            </a:r>
            <a:endParaRPr lang="ru-RU" dirty="0"/>
          </a:p>
        </p:txBody>
      </p:sp>
      <p:sp>
        <p:nvSpPr>
          <p:cNvPr id="4" name="Oval 3"/>
          <p:cNvSpPr/>
          <p:nvPr/>
        </p:nvSpPr>
        <p:spPr>
          <a:xfrm>
            <a:off x="2184401" y="2518156"/>
            <a:ext cx="840612" cy="895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</a:t>
            </a:r>
            <a:endParaRPr lang="ru-RU" sz="4000" dirty="0"/>
          </a:p>
        </p:txBody>
      </p:sp>
      <p:sp>
        <p:nvSpPr>
          <p:cNvPr id="8" name="Oval 7"/>
          <p:cNvSpPr/>
          <p:nvPr/>
        </p:nvSpPr>
        <p:spPr>
          <a:xfrm>
            <a:off x="3838829" y="1975295"/>
            <a:ext cx="1003428" cy="9065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B</a:t>
            </a:r>
            <a:endParaRPr lang="ru-RU" sz="4000" dirty="0"/>
          </a:p>
        </p:txBody>
      </p:sp>
      <p:sp>
        <p:nvSpPr>
          <p:cNvPr id="9" name="Oval 8"/>
          <p:cNvSpPr/>
          <p:nvPr/>
        </p:nvSpPr>
        <p:spPr>
          <a:xfrm>
            <a:off x="5647944" y="2070100"/>
            <a:ext cx="793496" cy="811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B</a:t>
            </a:r>
            <a:endParaRPr lang="ru-RU" sz="4000" dirty="0"/>
          </a:p>
        </p:txBody>
      </p:sp>
      <p:sp>
        <p:nvSpPr>
          <p:cNvPr id="10" name="Oval 9"/>
          <p:cNvSpPr/>
          <p:nvPr/>
        </p:nvSpPr>
        <p:spPr>
          <a:xfrm>
            <a:off x="7391400" y="2433828"/>
            <a:ext cx="899160" cy="898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</a:t>
            </a:r>
            <a:endParaRPr lang="ru-RU" sz="4000" dirty="0"/>
          </a:p>
        </p:txBody>
      </p:sp>
      <p:cxnSp>
        <p:nvCxnSpPr>
          <p:cNvPr id="12" name="Straight Arrow Connector 11"/>
          <p:cNvCxnSpPr>
            <a:stCxn id="4" idx="6"/>
            <a:endCxn id="8" idx="2"/>
          </p:cNvCxnSpPr>
          <p:nvPr/>
        </p:nvCxnSpPr>
        <p:spPr>
          <a:xfrm flipV="1">
            <a:off x="3025013" y="2428590"/>
            <a:ext cx="813816" cy="537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6"/>
            <a:endCxn id="10" idx="2"/>
          </p:cNvCxnSpPr>
          <p:nvPr/>
        </p:nvCxnSpPr>
        <p:spPr>
          <a:xfrm>
            <a:off x="6441440" y="2475992"/>
            <a:ext cx="949960" cy="4071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16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>
          <a:xfrm>
            <a:off x="924560" y="1310640"/>
            <a:ext cx="9936480" cy="5394960"/>
          </a:xfrm>
          <a:custGeom>
            <a:avLst/>
            <a:gdLst>
              <a:gd name="connsiteX0" fmla="*/ 1036320 w 9936480"/>
              <a:gd name="connsiteY0" fmla="*/ 182880 h 5394960"/>
              <a:gd name="connsiteX1" fmla="*/ 172720 w 9936480"/>
              <a:gd name="connsiteY1" fmla="*/ 1463040 h 5394960"/>
              <a:gd name="connsiteX2" fmla="*/ 0 w 9936480"/>
              <a:gd name="connsiteY2" fmla="*/ 3962400 h 5394960"/>
              <a:gd name="connsiteX3" fmla="*/ 731520 w 9936480"/>
              <a:gd name="connsiteY3" fmla="*/ 5100320 h 5394960"/>
              <a:gd name="connsiteX4" fmla="*/ 5313680 w 9936480"/>
              <a:gd name="connsiteY4" fmla="*/ 5394960 h 5394960"/>
              <a:gd name="connsiteX5" fmla="*/ 8747760 w 9936480"/>
              <a:gd name="connsiteY5" fmla="*/ 4622800 h 5394960"/>
              <a:gd name="connsiteX6" fmla="*/ 9936480 w 9936480"/>
              <a:gd name="connsiteY6" fmla="*/ 2377440 h 5394960"/>
              <a:gd name="connsiteX7" fmla="*/ 9347200 w 9936480"/>
              <a:gd name="connsiteY7" fmla="*/ 60960 h 5394960"/>
              <a:gd name="connsiteX8" fmla="*/ 4003040 w 9936480"/>
              <a:gd name="connsiteY8" fmla="*/ 0 h 5394960"/>
              <a:gd name="connsiteX9" fmla="*/ 1036320 w 9936480"/>
              <a:gd name="connsiteY9" fmla="*/ 182880 h 539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36480" h="5394960">
                <a:moveTo>
                  <a:pt x="1036320" y="182880"/>
                </a:moveTo>
                <a:lnTo>
                  <a:pt x="172720" y="1463040"/>
                </a:lnTo>
                <a:lnTo>
                  <a:pt x="0" y="3962400"/>
                </a:lnTo>
                <a:lnTo>
                  <a:pt x="731520" y="5100320"/>
                </a:lnTo>
                <a:lnTo>
                  <a:pt x="5313680" y="5394960"/>
                </a:lnTo>
                <a:lnTo>
                  <a:pt x="8747760" y="4622800"/>
                </a:lnTo>
                <a:lnTo>
                  <a:pt x="9936480" y="2377440"/>
                </a:lnTo>
                <a:lnTo>
                  <a:pt x="9347200" y="60960"/>
                </a:lnTo>
                <a:lnTo>
                  <a:pt x="4003040" y="0"/>
                </a:lnTo>
                <a:lnTo>
                  <a:pt x="1036320" y="18288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Freeform 16"/>
          <p:cNvSpPr/>
          <p:nvPr/>
        </p:nvSpPr>
        <p:spPr>
          <a:xfrm>
            <a:off x="1351280" y="3840480"/>
            <a:ext cx="6979920" cy="2265680"/>
          </a:xfrm>
          <a:custGeom>
            <a:avLst/>
            <a:gdLst>
              <a:gd name="connsiteX0" fmla="*/ 30480 w 6979920"/>
              <a:gd name="connsiteY0" fmla="*/ 1046480 h 2265680"/>
              <a:gd name="connsiteX1" fmla="*/ 538480 w 6979920"/>
              <a:gd name="connsiteY1" fmla="*/ 50800 h 2265680"/>
              <a:gd name="connsiteX2" fmla="*/ 1452880 w 6979920"/>
              <a:gd name="connsiteY2" fmla="*/ 0 h 2265680"/>
              <a:gd name="connsiteX3" fmla="*/ 3302000 w 6979920"/>
              <a:gd name="connsiteY3" fmla="*/ 0 h 2265680"/>
              <a:gd name="connsiteX4" fmla="*/ 5811520 w 6979920"/>
              <a:gd name="connsiteY4" fmla="*/ 213360 h 2265680"/>
              <a:gd name="connsiteX5" fmla="*/ 6949440 w 6979920"/>
              <a:gd name="connsiteY5" fmla="*/ 426720 h 2265680"/>
              <a:gd name="connsiteX6" fmla="*/ 6969760 w 6979920"/>
              <a:gd name="connsiteY6" fmla="*/ 548640 h 2265680"/>
              <a:gd name="connsiteX7" fmla="*/ 6979920 w 6979920"/>
              <a:gd name="connsiteY7" fmla="*/ 1158240 h 2265680"/>
              <a:gd name="connsiteX8" fmla="*/ 6197600 w 6979920"/>
              <a:gd name="connsiteY8" fmla="*/ 2052320 h 2265680"/>
              <a:gd name="connsiteX9" fmla="*/ 3891280 w 6979920"/>
              <a:gd name="connsiteY9" fmla="*/ 2265680 h 2265680"/>
              <a:gd name="connsiteX10" fmla="*/ 1422400 w 6979920"/>
              <a:gd name="connsiteY10" fmla="*/ 2032000 h 2265680"/>
              <a:gd name="connsiteX11" fmla="*/ 0 w 6979920"/>
              <a:gd name="connsiteY11" fmla="*/ 1391920 h 2265680"/>
              <a:gd name="connsiteX12" fmla="*/ 30480 w 6979920"/>
              <a:gd name="connsiteY12" fmla="*/ 1046480 h 226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79920" h="2265680">
                <a:moveTo>
                  <a:pt x="30480" y="1046480"/>
                </a:moveTo>
                <a:lnTo>
                  <a:pt x="538480" y="50800"/>
                </a:lnTo>
                <a:lnTo>
                  <a:pt x="1452880" y="0"/>
                </a:lnTo>
                <a:lnTo>
                  <a:pt x="3302000" y="0"/>
                </a:lnTo>
                <a:lnTo>
                  <a:pt x="5811520" y="213360"/>
                </a:lnTo>
                <a:lnTo>
                  <a:pt x="6949440" y="426720"/>
                </a:lnTo>
                <a:cubicBezTo>
                  <a:pt x="6960354" y="535855"/>
                  <a:pt x="6944379" y="497878"/>
                  <a:pt x="6969760" y="548640"/>
                </a:cubicBezTo>
                <a:lnTo>
                  <a:pt x="6979920" y="1158240"/>
                </a:lnTo>
                <a:lnTo>
                  <a:pt x="6197600" y="2052320"/>
                </a:lnTo>
                <a:lnTo>
                  <a:pt x="3891280" y="2265680"/>
                </a:lnTo>
                <a:lnTo>
                  <a:pt x="1422400" y="2032000"/>
                </a:lnTo>
                <a:lnTo>
                  <a:pt x="0" y="1391920"/>
                </a:lnTo>
                <a:lnTo>
                  <a:pt x="30480" y="104648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Freeform 14"/>
          <p:cNvSpPr/>
          <p:nvPr/>
        </p:nvSpPr>
        <p:spPr>
          <a:xfrm>
            <a:off x="2225040" y="1631951"/>
            <a:ext cx="4185920" cy="2021840"/>
          </a:xfrm>
          <a:custGeom>
            <a:avLst/>
            <a:gdLst>
              <a:gd name="connsiteX0" fmla="*/ 467360 w 4185920"/>
              <a:gd name="connsiteY0" fmla="*/ 345440 h 2021840"/>
              <a:gd name="connsiteX1" fmla="*/ 0 w 4185920"/>
              <a:gd name="connsiteY1" fmla="*/ 1087120 h 2021840"/>
              <a:gd name="connsiteX2" fmla="*/ 203200 w 4185920"/>
              <a:gd name="connsiteY2" fmla="*/ 1798320 h 2021840"/>
              <a:gd name="connsiteX3" fmla="*/ 1351280 w 4185920"/>
              <a:gd name="connsiteY3" fmla="*/ 2021840 h 2021840"/>
              <a:gd name="connsiteX4" fmla="*/ 3373120 w 4185920"/>
              <a:gd name="connsiteY4" fmla="*/ 1889760 h 2021840"/>
              <a:gd name="connsiteX5" fmla="*/ 4185920 w 4185920"/>
              <a:gd name="connsiteY5" fmla="*/ 1087120 h 2021840"/>
              <a:gd name="connsiteX6" fmla="*/ 3281680 w 4185920"/>
              <a:gd name="connsiteY6" fmla="*/ 60960 h 2021840"/>
              <a:gd name="connsiteX7" fmla="*/ 883920 w 4185920"/>
              <a:gd name="connsiteY7" fmla="*/ 0 h 2021840"/>
              <a:gd name="connsiteX8" fmla="*/ 467360 w 4185920"/>
              <a:gd name="connsiteY8" fmla="*/ 345440 h 202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85920" h="2021840">
                <a:moveTo>
                  <a:pt x="467360" y="345440"/>
                </a:moveTo>
                <a:lnTo>
                  <a:pt x="0" y="1087120"/>
                </a:lnTo>
                <a:lnTo>
                  <a:pt x="203200" y="1798320"/>
                </a:lnTo>
                <a:lnTo>
                  <a:pt x="1351280" y="2021840"/>
                </a:lnTo>
                <a:lnTo>
                  <a:pt x="3373120" y="1889760"/>
                </a:lnTo>
                <a:lnTo>
                  <a:pt x="4185920" y="1087120"/>
                </a:lnTo>
                <a:lnTo>
                  <a:pt x="3281680" y="60960"/>
                </a:lnTo>
                <a:lnTo>
                  <a:pt x="883920" y="0"/>
                </a:lnTo>
                <a:lnTo>
                  <a:pt x="467360" y="34544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RelPath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RelationPaths</a:t>
            </a:r>
            <a:r>
              <a:rPr lang="en-US" dirty="0" smtClean="0"/>
              <a:t> : Set  : UU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080" y="1478122"/>
            <a:ext cx="11181080" cy="522747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Oval 3"/>
          <p:cNvSpPr/>
          <p:nvPr/>
        </p:nvSpPr>
        <p:spPr>
          <a:xfrm>
            <a:off x="2956560" y="2397760"/>
            <a:ext cx="86360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</a:t>
            </a:r>
            <a:endParaRPr lang="ru-RU" sz="4000" dirty="0"/>
          </a:p>
        </p:txBody>
      </p:sp>
      <p:sp>
        <p:nvSpPr>
          <p:cNvPr id="5" name="Oval 4"/>
          <p:cNvSpPr/>
          <p:nvPr/>
        </p:nvSpPr>
        <p:spPr>
          <a:xfrm>
            <a:off x="4531360" y="2397760"/>
            <a:ext cx="863600" cy="84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</a:t>
            </a:r>
            <a:endParaRPr lang="ru-RU" sz="4000" dirty="0"/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3820160" y="2809240"/>
            <a:ext cx="711200" cy="101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935480" y="4483418"/>
            <a:ext cx="86360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</a:t>
            </a:r>
            <a:endParaRPr lang="ru-RU" sz="4000" dirty="0"/>
          </a:p>
        </p:txBody>
      </p:sp>
      <p:sp>
        <p:nvSpPr>
          <p:cNvPr id="10" name="Oval 9"/>
          <p:cNvSpPr/>
          <p:nvPr/>
        </p:nvSpPr>
        <p:spPr>
          <a:xfrm>
            <a:off x="3520440" y="4483418"/>
            <a:ext cx="863600" cy="84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</a:t>
            </a:r>
            <a:endParaRPr lang="ru-RU" sz="4000" dirty="0"/>
          </a:p>
        </p:txBody>
      </p:sp>
      <p:cxnSp>
        <p:nvCxnSpPr>
          <p:cNvPr id="11" name="Straight Arrow Connector 10"/>
          <p:cNvCxnSpPr>
            <a:stCxn id="9" idx="6"/>
            <a:endCxn id="10" idx="2"/>
          </p:cNvCxnSpPr>
          <p:nvPr/>
        </p:nvCxnSpPr>
        <p:spPr>
          <a:xfrm>
            <a:off x="2799080" y="4894898"/>
            <a:ext cx="721360" cy="101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207000" y="4485958"/>
            <a:ext cx="86360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</a:t>
            </a:r>
            <a:endParaRPr lang="ru-RU" sz="4000" dirty="0"/>
          </a:p>
        </p:txBody>
      </p:sp>
      <p:sp>
        <p:nvSpPr>
          <p:cNvPr id="13" name="Oval 12"/>
          <p:cNvSpPr/>
          <p:nvPr/>
        </p:nvSpPr>
        <p:spPr>
          <a:xfrm>
            <a:off x="6781800" y="4485958"/>
            <a:ext cx="863600" cy="84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</a:t>
            </a:r>
            <a:endParaRPr lang="ru-RU" sz="4000" dirty="0"/>
          </a:p>
        </p:txBody>
      </p:sp>
      <p:cxnSp>
        <p:nvCxnSpPr>
          <p:cNvPr id="14" name="Straight Arrow Connector 13"/>
          <p:cNvCxnSpPr>
            <a:stCxn id="12" idx="6"/>
            <a:endCxn id="13" idx="2"/>
          </p:cNvCxnSpPr>
          <p:nvPr/>
        </p:nvCxnSpPr>
        <p:spPr>
          <a:xfrm>
            <a:off x="6070600" y="4897438"/>
            <a:ext cx="711200" cy="101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22871" y="1741269"/>
            <a:ext cx="1905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CLOSURE</a:t>
            </a:r>
            <a:endParaRPr lang="ru-RU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4175760" y="3883978"/>
            <a:ext cx="12368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PATH</a:t>
            </a:r>
            <a:endParaRPr lang="ru-RU" sz="4000" dirty="0"/>
          </a:p>
        </p:txBody>
      </p:sp>
      <p:sp>
        <p:nvSpPr>
          <p:cNvPr id="20" name="TextBox 19"/>
          <p:cNvSpPr txBox="1"/>
          <p:nvPr/>
        </p:nvSpPr>
        <p:spPr>
          <a:xfrm>
            <a:off x="6781800" y="1402934"/>
            <a:ext cx="34459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7030A0"/>
                </a:solidFill>
              </a:rPr>
              <a:t>RelPath</a:t>
            </a:r>
            <a:r>
              <a:rPr lang="en-US" sz="4000" dirty="0" smtClean="0">
                <a:solidFill>
                  <a:srgbClr val="7030A0"/>
                </a:solidFill>
              </a:rPr>
              <a:t>&lt;</a:t>
            </a:r>
            <a:r>
              <a:rPr lang="en-US" sz="4000" dirty="0" err="1" smtClean="0">
                <a:solidFill>
                  <a:srgbClr val="7030A0"/>
                </a:solidFill>
              </a:rPr>
              <a:t>ToList</a:t>
            </a:r>
            <a:r>
              <a:rPr lang="en-US" sz="4000" dirty="0" smtClean="0">
                <a:solidFill>
                  <a:srgbClr val="7030A0"/>
                </a:solidFill>
              </a:rPr>
              <a:t>&lt;</a:t>
            </a:r>
          </a:p>
          <a:p>
            <a:r>
              <a:rPr lang="en-US" sz="4000" dirty="0" smtClean="0">
                <a:solidFill>
                  <a:srgbClr val="7030A0"/>
                </a:solidFill>
              </a:rPr>
              <a:t>    </a:t>
            </a:r>
            <a:r>
              <a:rPr lang="en-US" sz="4000" dirty="0" err="1" smtClean="0">
                <a:solidFill>
                  <a:srgbClr val="7030A0"/>
                </a:solidFill>
              </a:rPr>
              <a:t>TPair</a:t>
            </a:r>
            <a:r>
              <a:rPr lang="en-US" sz="4000" dirty="0" smtClean="0">
                <a:solidFill>
                  <a:srgbClr val="7030A0"/>
                </a:solidFill>
              </a:rPr>
              <a:t>&lt;A,B&gt;,</a:t>
            </a:r>
          </a:p>
          <a:p>
            <a:r>
              <a:rPr lang="en-US" sz="4000" dirty="0" smtClean="0">
                <a:solidFill>
                  <a:srgbClr val="7030A0"/>
                </a:solidFill>
              </a:rPr>
              <a:t>    </a:t>
            </a:r>
            <a:r>
              <a:rPr lang="en-US" sz="4000" dirty="0" err="1" smtClean="0">
                <a:solidFill>
                  <a:srgbClr val="7030A0"/>
                </a:solidFill>
              </a:rPr>
              <a:t>TPair</a:t>
            </a:r>
            <a:r>
              <a:rPr lang="en-US" sz="4000" dirty="0" smtClean="0">
                <a:solidFill>
                  <a:srgbClr val="7030A0"/>
                </a:solidFill>
              </a:rPr>
              <a:t>&lt;B,C&gt;</a:t>
            </a:r>
          </a:p>
          <a:p>
            <a:r>
              <a:rPr lang="en-US" sz="4000" dirty="0" smtClean="0">
                <a:solidFill>
                  <a:srgbClr val="7030A0"/>
                </a:solidFill>
              </a:rPr>
              <a:t>&gt;&gt;</a:t>
            </a:r>
            <a:endParaRPr lang="ru-RU" sz="4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79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Транзитивное замыкание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A-&gt;B, B-&gt;C, C-&gt;D</a:t>
            </a:r>
          </a:p>
          <a:p>
            <a:r>
              <a:rPr lang="en-US" sz="4000" dirty="0" smtClean="0"/>
              <a:t>{(A-&gt;B)…}, {(B-&gt;C)…}, {(C-&gt;D)…}, {(A-&gt;C)…}, {(A-&gt;D)…}, {(B-&gt;D)…}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40655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Преобразования 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Морфизмы между типами </a:t>
            </a:r>
            <a:r>
              <a:rPr lang="en-US" dirty="0" smtClean="0"/>
              <a:t>~ </a:t>
            </a:r>
            <a:r>
              <a:rPr lang="ru-RU" dirty="0" smtClean="0"/>
              <a:t>отношение на типах</a:t>
            </a:r>
          </a:p>
          <a:p>
            <a:r>
              <a:rPr lang="ru-RU" dirty="0" smtClean="0"/>
              <a:t>Все возможные морфизмы </a:t>
            </a:r>
            <a:r>
              <a:rPr lang="en-US" dirty="0" smtClean="0"/>
              <a:t>~ </a:t>
            </a:r>
            <a:r>
              <a:rPr lang="ru-RU" dirty="0" smtClean="0"/>
              <a:t>транзитивное замыкание отношения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Сложные типы (записи) –</a:t>
            </a:r>
            <a:r>
              <a:rPr lang="en-US" dirty="0" smtClean="0"/>
              <a:t>&gt; </a:t>
            </a:r>
            <a:r>
              <a:rPr lang="ru-RU" dirty="0" smtClean="0"/>
              <a:t>морфизмы определяются индуктивно, база индукции – морфизмы между простыми типами</a:t>
            </a:r>
          </a:p>
          <a:p>
            <a:r>
              <a:rPr lang="ru-RU" dirty="0" smtClean="0"/>
              <a:t>Замыкание (Отношение преобразования простых типов) + индуктивные схемы сложных типов = преобразование между сложными типами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923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Явное задание преобразования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Плюсы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Явное задание примитивных преобразований = полный контроль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-&gt; Char</a:t>
            </a:r>
          </a:p>
          <a:p>
            <a:pPr lvl="3"/>
            <a:r>
              <a:rPr lang="en-US" dirty="0" smtClean="0"/>
              <a:t>Saturation: -129 -&gt; -128</a:t>
            </a:r>
            <a:r>
              <a:rPr lang="ru-RU" dirty="0" smtClean="0"/>
              <a:t> </a:t>
            </a:r>
            <a:endParaRPr lang="en-US" dirty="0" smtClean="0"/>
          </a:p>
          <a:p>
            <a:pPr lvl="3"/>
            <a:r>
              <a:rPr lang="en-US" dirty="0" smtClean="0"/>
              <a:t>Overflow: -129 -&gt; 127</a:t>
            </a:r>
          </a:p>
          <a:p>
            <a:pPr lvl="1"/>
            <a:r>
              <a:rPr lang="ru-RU" dirty="0" smtClean="0"/>
              <a:t>Абстракция кода от реализации типов и их преобразований</a:t>
            </a:r>
          </a:p>
          <a:p>
            <a:r>
              <a:rPr lang="ru-RU" dirty="0" smtClean="0"/>
              <a:t>Минусы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Практически нет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862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сложных 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Индукция + параметризация преобразованием простых типов = легкость введения новых сложных типов и их преобразований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Record&lt;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 </a:t>
            </a: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B, Char</a:t>
            </a:r>
            <a:r>
              <a:rPr lang="en-US" dirty="0" smtClean="0">
                <a:solidFill>
                  <a:srgbClr val="C00000"/>
                </a:solidFill>
              </a:rPr>
              <a:t>&gt;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rgbClr val="C00000"/>
                </a:solidFill>
              </a:rPr>
              <a:t> Record&lt;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 </a:t>
            </a: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B, </a:t>
            </a: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&gt;</a:t>
            </a:r>
            <a:endParaRPr lang="ru-RU" dirty="0" smtClean="0">
              <a:solidFill>
                <a:srgbClr val="C00000"/>
              </a:solidFill>
            </a:endParaRPr>
          </a:p>
          <a:p>
            <a:r>
              <a:rPr lang="ru-RU" dirty="0" smtClean="0"/>
              <a:t>Автоматический вывод преобразования сложных типов –</a:t>
            </a:r>
            <a:r>
              <a:rPr lang="en-US" dirty="0" smtClean="0"/>
              <a:t>&gt; </a:t>
            </a:r>
            <a:r>
              <a:rPr lang="ru-RU" dirty="0"/>
              <a:t>о</a:t>
            </a:r>
            <a:r>
              <a:rPr lang="ru-RU" dirty="0" smtClean="0"/>
              <a:t>тношение подтипизации сложных типов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IsSubtype</a:t>
            </a:r>
            <a:r>
              <a:rPr lang="en-US" dirty="0" smtClean="0">
                <a:solidFill>
                  <a:srgbClr val="C00000"/>
                </a:solidFill>
              </a:rPr>
              <a:t>&lt;Record1, Record2,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Coercion</a:t>
            </a:r>
            <a:r>
              <a:rPr lang="en-US" dirty="0" smtClean="0">
                <a:solidFill>
                  <a:srgbClr val="C00000"/>
                </a:solidFill>
              </a:rPr>
              <a:t>&gt;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21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7680"/>
            <a:ext cx="10515600" cy="5689283"/>
          </a:xfrm>
        </p:spPr>
        <p:txBody>
          <a:bodyPr/>
          <a:lstStyle/>
          <a:p>
            <a:r>
              <a:rPr lang="ru-RU" dirty="0" smtClean="0"/>
              <a:t>Простота добавления новых сложных типов и их преобразований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dirty="0" smtClean="0">
                <a:solidFill>
                  <a:srgbClr val="0070C0"/>
                </a:solidFill>
              </a:rPr>
              <a:t>emplate&lt;</a:t>
            </a: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PrimCoerc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s</a:t>
            </a:r>
            <a:r>
              <a:rPr lang="en-US" dirty="0" err="1" smtClean="0">
                <a:solidFill>
                  <a:srgbClr val="C00000"/>
                </a:solidFill>
              </a:rPr>
              <a:t>truct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RecordCoercion</a:t>
            </a:r>
            <a:r>
              <a:rPr lang="en-US" dirty="0" smtClean="0">
                <a:solidFill>
                  <a:srgbClr val="C00000"/>
                </a:solidFill>
              </a:rPr>
              <a:t>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dirty="0" smtClean="0">
                <a:solidFill>
                  <a:srgbClr val="0070C0"/>
                </a:solidFill>
              </a:rPr>
              <a:t>emplate&lt;</a:t>
            </a: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 From, </a:t>
            </a: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 To, </a:t>
            </a: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 P = 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And&lt;</a:t>
            </a:r>
            <a:r>
              <a:rPr lang="en-US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InRecords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&lt;From&gt;, </a:t>
            </a:r>
            <a:r>
              <a:rPr lang="en-US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InRecords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&lt;To&gt;&gt;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C00000"/>
                </a:solidFill>
              </a:rPr>
              <a:t>s</a:t>
            </a:r>
            <a:r>
              <a:rPr lang="en-US" dirty="0" err="1" smtClean="0">
                <a:solidFill>
                  <a:srgbClr val="C00000"/>
                </a:solidFill>
              </a:rPr>
              <a:t>truct</a:t>
            </a:r>
            <a:r>
              <a:rPr lang="en-US" dirty="0" smtClean="0">
                <a:solidFill>
                  <a:srgbClr val="C00000"/>
                </a:solidFill>
              </a:rPr>
              <a:t> Coerce : </a:t>
            </a: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PrimCoerc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 template Coerce&lt;From, To&gt; </a:t>
            </a:r>
            <a:r>
              <a:rPr lang="en-US" dirty="0" smtClean="0">
                <a:solidFill>
                  <a:srgbClr val="C00000"/>
                </a:solidFill>
              </a:rPr>
              <a:t>{};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template&lt;</a:t>
            </a:r>
            <a:r>
              <a:rPr lang="en-US" dirty="0" err="1" smtClean="0">
                <a:solidFill>
                  <a:srgbClr val="C00000"/>
                </a:solidFill>
              </a:rPr>
              <a:t>typename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From, </a:t>
            </a:r>
            <a:r>
              <a:rPr lang="en-US" dirty="0" err="1">
                <a:solidFill>
                  <a:srgbClr val="C00000"/>
                </a:solidFill>
              </a:rPr>
              <a:t>typename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To&gt;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C00000"/>
                </a:solidFill>
              </a:rPr>
              <a:t>s</a:t>
            </a:r>
            <a:r>
              <a:rPr lang="en-US" dirty="0" err="1" smtClean="0">
                <a:solidFill>
                  <a:srgbClr val="C00000"/>
                </a:solidFill>
              </a:rPr>
              <a:t>truct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Coerce&lt;From, To, True&gt; </a:t>
            </a:r>
            <a:r>
              <a:rPr lang="en-US" dirty="0" smtClean="0">
                <a:solidFill>
                  <a:srgbClr val="C00000"/>
                </a:solidFill>
              </a:rPr>
              <a:t>{ … };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}; // </a:t>
            </a:r>
            <a:r>
              <a:rPr lang="ru-RU" dirty="0" smtClean="0">
                <a:solidFill>
                  <a:srgbClr val="C00000"/>
                </a:solidFill>
              </a:rPr>
              <a:t>код немного синтаксически неверен, просто для читаемости сделал так</a:t>
            </a:r>
          </a:p>
          <a:p>
            <a:r>
              <a:rPr lang="ru-RU" dirty="0" smtClean="0"/>
              <a:t>Простота изменения преобразований типов (добавляем точечно свои преобразования над нужными нам типами)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68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r>
              <a:rPr lang="ru-RU" dirty="0" smtClean="0"/>
              <a:t>Автоматический вывод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struct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StaticCast</a:t>
            </a:r>
            <a:r>
              <a:rPr lang="en-US" dirty="0" smtClean="0">
                <a:solidFill>
                  <a:srgbClr val="C00000"/>
                </a:solidFill>
              </a:rPr>
              <a:t> // </a:t>
            </a:r>
            <a:r>
              <a:rPr lang="ru-RU" dirty="0" smtClean="0">
                <a:solidFill>
                  <a:srgbClr val="C00000"/>
                </a:solidFill>
              </a:rPr>
              <a:t>преобразования некоторых примитивных типов</a:t>
            </a:r>
          </a:p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smtClean="0">
                <a:solidFill>
                  <a:srgbClr val="C00000"/>
                </a:solidFill>
              </a:rPr>
              <a:t>                             </a:t>
            </a:r>
            <a:r>
              <a:rPr lang="en-US" dirty="0" smtClean="0">
                <a:solidFill>
                  <a:srgbClr val="C00000"/>
                </a:solidFill>
              </a:rPr>
              <a:t>// </a:t>
            </a:r>
            <a:r>
              <a:rPr lang="ru-RU" dirty="0" smtClean="0">
                <a:solidFill>
                  <a:srgbClr val="C00000"/>
                </a:solidFill>
              </a:rPr>
              <a:t>для которых можно использовать </a:t>
            </a:r>
            <a:r>
              <a:rPr lang="en-US" dirty="0" err="1" smtClean="0">
                <a:solidFill>
                  <a:srgbClr val="C00000"/>
                </a:solidFill>
              </a:rPr>
              <a:t>static_cast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template&lt;</a:t>
            </a:r>
            <a:r>
              <a:rPr lang="en-US" dirty="0" err="1">
                <a:solidFill>
                  <a:srgbClr val="0070C0"/>
                </a:solidFill>
              </a:rPr>
              <a:t>typename</a:t>
            </a:r>
            <a:r>
              <a:rPr lang="en-US" dirty="0">
                <a:solidFill>
                  <a:srgbClr val="0070C0"/>
                </a:solidFill>
              </a:rPr>
              <a:t> From, </a:t>
            </a:r>
            <a:r>
              <a:rPr lang="en-US" dirty="0" err="1">
                <a:solidFill>
                  <a:srgbClr val="0070C0"/>
                </a:solidFill>
              </a:rPr>
              <a:t>typename</a:t>
            </a:r>
            <a:r>
              <a:rPr lang="en-US" dirty="0">
                <a:solidFill>
                  <a:srgbClr val="0070C0"/>
                </a:solidFill>
              </a:rPr>
              <a:t> To&gt;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struct</a:t>
            </a:r>
            <a:r>
              <a:rPr lang="en-US" dirty="0">
                <a:solidFill>
                  <a:srgbClr val="C00000"/>
                </a:solidFill>
              </a:rPr>
              <a:t> Coerce :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r>
              <a:rPr lang="en-US" dirty="0">
                <a:solidFill>
                  <a:srgbClr val="C00000"/>
                </a:solidFill>
              </a:rPr>
              <a:t> {}; // no default coercion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};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190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8320"/>
            <a:ext cx="10515600" cy="564864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template</a:t>
            </a:r>
            <a:r>
              <a:rPr lang="en-US" dirty="0" smtClean="0">
                <a:solidFill>
                  <a:srgbClr val="0070C0"/>
                </a:solidFill>
              </a:rPr>
              <a:t>&lt;&gt;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struct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StaticCast</a:t>
            </a:r>
            <a:r>
              <a:rPr lang="en-US" dirty="0">
                <a:solidFill>
                  <a:srgbClr val="C00000"/>
                </a:solidFill>
              </a:rPr>
              <a:t>::</a:t>
            </a:r>
            <a:r>
              <a:rPr lang="en-US" dirty="0" smtClean="0">
                <a:solidFill>
                  <a:srgbClr val="C00000"/>
                </a:solidFill>
              </a:rPr>
              <a:t>Coerce&lt;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Char, Short</a:t>
            </a:r>
            <a:r>
              <a:rPr lang="en-US" dirty="0" smtClean="0">
                <a:solidFill>
                  <a:srgbClr val="C00000"/>
                </a:solidFill>
              </a:rPr>
              <a:t>&gt;: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Functor</a:t>
            </a:r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dirty="0" err="1">
                <a:solidFill>
                  <a:srgbClr val="C00000"/>
                </a:solidFill>
              </a:rPr>
              <a:t>StaticCast</a:t>
            </a:r>
            <a:r>
              <a:rPr lang="en-US" dirty="0">
                <a:solidFill>
                  <a:srgbClr val="C00000"/>
                </a:solidFill>
              </a:rPr>
              <a:t>::</a:t>
            </a:r>
            <a:r>
              <a:rPr lang="en-US" dirty="0" smtClean="0">
                <a:solidFill>
                  <a:srgbClr val="C00000"/>
                </a:solidFill>
              </a:rPr>
              <a:t>Coerce&lt;Char, Short </a:t>
            </a:r>
            <a:r>
              <a:rPr lang="en-US" dirty="0">
                <a:solidFill>
                  <a:srgbClr val="C00000"/>
                </a:solidFill>
              </a:rPr>
              <a:t>&gt;, </a:t>
            </a:r>
            <a:r>
              <a:rPr lang="en-US" dirty="0" smtClean="0">
                <a:solidFill>
                  <a:srgbClr val="C00000"/>
                </a:solidFill>
              </a:rPr>
              <a:t>Char, Short &gt; {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static void </a:t>
            </a:r>
            <a:r>
              <a:rPr lang="en-US" dirty="0" smtClean="0">
                <a:solidFill>
                  <a:srgbClr val="C00000"/>
                </a:solidFill>
              </a:rPr>
              <a:t>convert(Char &amp;from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smtClean="0">
                <a:solidFill>
                  <a:srgbClr val="C00000"/>
                </a:solidFill>
              </a:rPr>
              <a:t>Short &amp;to) {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    </a:t>
            </a:r>
            <a:r>
              <a:rPr lang="en-US" dirty="0" err="1">
                <a:solidFill>
                  <a:srgbClr val="C00000"/>
                </a:solidFill>
              </a:rPr>
              <a:t>to.value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dirty="0" err="1">
                <a:solidFill>
                  <a:srgbClr val="C00000"/>
                </a:solidFill>
              </a:rPr>
              <a:t>static_cast</a:t>
            </a:r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dirty="0" err="1">
                <a:solidFill>
                  <a:srgbClr val="C00000"/>
                </a:solidFill>
              </a:rPr>
              <a:t>typename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Short::</a:t>
            </a:r>
            <a:r>
              <a:rPr lang="en-US" dirty="0" err="1">
                <a:solidFill>
                  <a:srgbClr val="C00000"/>
                </a:solidFill>
              </a:rPr>
              <a:t>primitive_type</a:t>
            </a:r>
            <a:r>
              <a:rPr lang="en-US" dirty="0">
                <a:solidFill>
                  <a:srgbClr val="C00000"/>
                </a:solidFill>
              </a:rPr>
              <a:t>&gt;(</a:t>
            </a:r>
            <a:r>
              <a:rPr lang="en-US" dirty="0" err="1">
                <a:solidFill>
                  <a:srgbClr val="C00000"/>
                </a:solidFill>
              </a:rPr>
              <a:t>from.value</a:t>
            </a:r>
            <a:r>
              <a:rPr lang="en-US" dirty="0" smtClean="0">
                <a:solidFill>
                  <a:srgbClr val="C00000"/>
                </a:solidFill>
              </a:rPr>
              <a:t>);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</a:t>
            </a:r>
            <a:r>
              <a:rPr lang="en-US" dirty="0" smtClean="0">
                <a:solidFill>
                  <a:srgbClr val="C00000"/>
                </a:solidFill>
              </a:rPr>
              <a:t>}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smtClean="0">
                <a:solidFill>
                  <a:srgbClr val="C00000"/>
                </a:solidFill>
              </a:rPr>
              <a:t>};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Char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rgbClr val="C00000"/>
                </a:solidFill>
              </a:rPr>
              <a:t> Short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Short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err="1" smtClean="0">
                <a:solidFill>
                  <a:srgbClr val="C00000"/>
                </a:solidFill>
              </a:rPr>
              <a:t>UChar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Short</a:t>
            </a:r>
          </a:p>
          <a:p>
            <a:r>
              <a:rPr 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Ushort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7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70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2. типы-записи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Как написать следующий код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typedef</a:t>
            </a:r>
            <a:r>
              <a:rPr lang="en-US" dirty="0" smtClean="0">
                <a:solidFill>
                  <a:srgbClr val="C00000"/>
                </a:solidFill>
              </a:rPr>
              <a:t> Record&lt;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Field1, </a:t>
            </a: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Field2, Char</a:t>
            </a:r>
            <a:r>
              <a:rPr lang="en-US" dirty="0" smtClean="0">
                <a:solidFill>
                  <a:srgbClr val="C00000"/>
                </a:solidFill>
              </a:rPr>
              <a:t>&gt; rec1;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typedef</a:t>
            </a:r>
            <a:r>
              <a:rPr lang="en-US" dirty="0" smtClean="0">
                <a:solidFill>
                  <a:srgbClr val="C00000"/>
                </a:solidFill>
              </a:rPr>
              <a:t> Record&lt;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Field2, Char, Field1, </a:t>
            </a: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Field3, String</a:t>
            </a:r>
            <a:r>
              <a:rPr lang="en-US" dirty="0" smtClean="0">
                <a:solidFill>
                  <a:srgbClr val="C00000"/>
                </a:solidFill>
              </a:rPr>
              <a:t>&gt; rec2;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template &lt;</a:t>
            </a:r>
            <a:r>
              <a:rPr lang="en-US" sz="2400" dirty="0" err="1" smtClean="0">
                <a:solidFill>
                  <a:srgbClr val="C00000"/>
                </a:solidFill>
              </a:rPr>
              <a:t>typename</a:t>
            </a:r>
            <a:r>
              <a:rPr lang="en-US" sz="2400" dirty="0" smtClean="0">
                <a:solidFill>
                  <a:srgbClr val="C00000"/>
                </a:solidFill>
              </a:rPr>
              <a:t> R,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                   </a:t>
            </a:r>
            <a:r>
              <a:rPr lang="en-US" sz="2400" dirty="0" err="1" smtClean="0">
                <a:solidFill>
                  <a:srgbClr val="C00000"/>
                </a:solidFill>
              </a:rPr>
              <a:t>typename</a:t>
            </a:r>
            <a:r>
              <a:rPr lang="en-US" sz="2400" dirty="0" smtClean="0">
                <a:solidFill>
                  <a:srgbClr val="C00000"/>
                </a:solidFill>
              </a:rPr>
              <a:t> = </a:t>
            </a:r>
            <a:r>
              <a:rPr lang="en-US" sz="2400" dirty="0" err="1" smtClean="0">
                <a:solidFill>
                  <a:srgbClr val="C00000"/>
                </a:solidFill>
              </a:rPr>
              <a:t>typename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                                         </a:t>
            </a:r>
            <a:r>
              <a:rPr lang="en-US" sz="2400" dirty="0" err="1" smtClean="0">
                <a:solidFill>
                  <a:srgbClr val="C00000"/>
                </a:solidFill>
              </a:rPr>
              <a:t>IsSubtype</a:t>
            </a:r>
            <a:r>
              <a:rPr lang="en-US" sz="2400" dirty="0" smtClean="0">
                <a:solidFill>
                  <a:srgbClr val="C00000"/>
                </a:solidFill>
              </a:rPr>
              <a:t>&lt;R, Record&lt;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Field1,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Field2, Char</a:t>
            </a:r>
            <a:r>
              <a:rPr lang="en-US" sz="2400" dirty="0" smtClean="0">
                <a:solidFill>
                  <a:srgbClr val="C00000"/>
                </a:solidFill>
              </a:rPr>
              <a:t>&gt;&gt;::I&gt;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void </a:t>
            </a:r>
            <a:r>
              <a:rPr lang="en-US" dirty="0" err="1" smtClean="0">
                <a:solidFill>
                  <a:srgbClr val="C00000"/>
                </a:solidFill>
              </a:rPr>
              <a:t>ProcessRecord</a:t>
            </a:r>
            <a:r>
              <a:rPr lang="en-US" dirty="0" smtClean="0">
                <a:solidFill>
                  <a:srgbClr val="C00000"/>
                </a:solidFill>
              </a:rPr>
              <a:t>(R&amp; r) {…}</a:t>
            </a:r>
            <a:endParaRPr lang="ru-RU" dirty="0" smtClean="0">
              <a:solidFill>
                <a:srgbClr val="C0000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9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5440"/>
            <a:ext cx="10515600" cy="5831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TPrinter</a:t>
            </a:r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GetAllCoercions</a:t>
            </a:r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dirty="0" err="1">
                <a:solidFill>
                  <a:srgbClr val="C00000"/>
                </a:solidFill>
              </a:rPr>
              <a:t>StaticCast</a:t>
            </a:r>
            <a:r>
              <a:rPr lang="en-US" dirty="0">
                <a:solidFill>
                  <a:srgbClr val="C00000"/>
                </a:solidFill>
              </a:rPr>
              <a:t>::Coerce, </a:t>
            </a:r>
            <a:r>
              <a:rPr lang="en-US" dirty="0" err="1" smtClean="0">
                <a:solidFill>
                  <a:srgbClr val="C00000"/>
                </a:solidFill>
              </a:rPr>
              <a:t>ToList</a:t>
            </a:r>
            <a:r>
              <a:rPr lang="en-US" dirty="0" smtClean="0">
                <a:solidFill>
                  <a:srgbClr val="C00000"/>
                </a:solidFill>
              </a:rPr>
              <a:t>&lt;</a:t>
            </a: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UChar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UShort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UInt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Char,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N1,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Short,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N2</a:t>
            </a:r>
            <a:r>
              <a:rPr lang="en-US" dirty="0" smtClean="0">
                <a:solidFill>
                  <a:srgbClr val="C00000"/>
                </a:solidFill>
              </a:rPr>
              <a:t>&gt;&gt; </a:t>
            </a:r>
            <a:r>
              <a:rPr lang="en-US" dirty="0">
                <a:solidFill>
                  <a:srgbClr val="C00000"/>
                </a:solidFill>
              </a:rPr>
              <a:t>&gt;::Print(</a:t>
            </a:r>
            <a:r>
              <a:rPr lang="en-US" dirty="0" err="1">
                <a:solidFill>
                  <a:srgbClr val="C00000"/>
                </a:solidFill>
              </a:rPr>
              <a:t>printf</a:t>
            </a:r>
            <a:r>
              <a:rPr lang="en-US" dirty="0" smtClean="0">
                <a:solidFill>
                  <a:srgbClr val="C0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…</a:t>
            </a:r>
            <a:endParaRPr lang="en-US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RelationPath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 -&gt;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{…}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RelationPath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-&gt; Short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{…}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RelationPath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UShort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 {…}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RelationPath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UChar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Short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{…}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RelationPath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UChar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{…}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RelationPath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-&gt;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{…}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…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98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/>
          <a:lstStyle/>
          <a:p>
            <a:r>
              <a:rPr lang="ru-RU" dirty="0" smtClean="0"/>
              <a:t>Использование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7120"/>
            <a:ext cx="10515600" cy="508984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typedef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FindCoercion</a:t>
            </a:r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UChar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ToList</a:t>
            </a:r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UChar</a:t>
            </a:r>
            <a:r>
              <a:rPr lang="en-US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Char, </a:t>
            </a:r>
            <a:r>
              <a:rPr lang="en-US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Short, </a:t>
            </a:r>
            <a:r>
              <a:rPr lang="en-US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UInt</a:t>
            </a:r>
            <a:r>
              <a:rPr lang="en-US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Next, N1</a:t>
            </a:r>
            <a:r>
              <a:rPr lang="en-US" dirty="0" smtClean="0">
                <a:solidFill>
                  <a:srgbClr val="C00000"/>
                </a:solidFill>
              </a:rPr>
              <a:t>&gt;,  </a:t>
            </a:r>
            <a:r>
              <a:rPr lang="en-US" u="sng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StaticCast</a:t>
            </a:r>
            <a:r>
              <a:rPr lang="en-US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::Coerce</a:t>
            </a:r>
            <a:r>
              <a:rPr lang="en-US" dirty="0">
                <a:solidFill>
                  <a:srgbClr val="C00000"/>
                </a:solidFill>
              </a:rPr>
              <a:t>&gt; coercion;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TPrinter</a:t>
            </a:r>
            <a:r>
              <a:rPr lang="en-US" dirty="0" smtClean="0">
                <a:solidFill>
                  <a:srgbClr val="C00000"/>
                </a:solidFill>
              </a:rPr>
              <a:t>&lt;coercion</a:t>
            </a:r>
            <a:r>
              <a:rPr lang="en-US" dirty="0">
                <a:solidFill>
                  <a:srgbClr val="C00000"/>
                </a:solidFill>
              </a:rPr>
              <a:t>&gt;::Print(</a:t>
            </a:r>
            <a:r>
              <a:rPr lang="en-US" dirty="0" err="1">
                <a:solidFill>
                  <a:srgbClr val="C00000"/>
                </a:solidFill>
              </a:rPr>
              <a:t>printf</a:t>
            </a:r>
            <a:r>
              <a:rPr lang="en-US" dirty="0">
                <a:solidFill>
                  <a:srgbClr val="C00000"/>
                </a:solidFill>
              </a:rPr>
              <a:t>); //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Functor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UChar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UChar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n-US" dirty="0" smtClean="0">
                <a:solidFill>
                  <a:srgbClr val="C00000"/>
                </a:solidFill>
              </a:rPr>
              <a:t>(123</a:t>
            </a:r>
            <a:r>
              <a:rPr lang="en-US" dirty="0">
                <a:solidFill>
                  <a:srgbClr val="C0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en-US" dirty="0" smtClean="0">
                <a:solidFill>
                  <a:srgbClr val="C00000"/>
                </a:solidFill>
              </a:rPr>
              <a:t>(-5);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printf</a:t>
            </a:r>
            <a:r>
              <a:rPr lang="en-US" dirty="0">
                <a:solidFill>
                  <a:srgbClr val="C00000"/>
                </a:solidFill>
              </a:rPr>
              <a:t>("\</a:t>
            </a:r>
            <a:r>
              <a:rPr lang="en-US" dirty="0" err="1">
                <a:solidFill>
                  <a:srgbClr val="C00000"/>
                </a:solidFill>
              </a:rPr>
              <a:t>nCoercion</a:t>
            </a:r>
            <a:r>
              <a:rPr lang="en-US" dirty="0">
                <a:solidFill>
                  <a:srgbClr val="C00000"/>
                </a:solidFill>
              </a:rPr>
              <a:t>: %d\n", (coercion::</a:t>
            </a:r>
            <a:r>
              <a:rPr lang="en-US" dirty="0" err="1">
                <a:solidFill>
                  <a:srgbClr val="C00000"/>
                </a:solidFill>
              </a:rPr>
              <a:t>functor</a:t>
            </a:r>
            <a:r>
              <a:rPr lang="en-US" dirty="0">
                <a:solidFill>
                  <a:srgbClr val="C00000"/>
                </a:solidFill>
              </a:rPr>
              <a:t>::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convert(from, to)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en-US" dirty="0" err="1" smtClean="0">
                <a:solidFill>
                  <a:srgbClr val="C00000"/>
                </a:solidFill>
              </a:rPr>
              <a:t>.value</a:t>
            </a:r>
            <a:r>
              <a:rPr lang="en-US" dirty="0" smtClean="0">
                <a:solidFill>
                  <a:srgbClr val="C00000"/>
                </a:solidFill>
              </a:rPr>
              <a:t>)); //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Coercion: 123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3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320" y="365125"/>
            <a:ext cx="10515600" cy="68135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Построение</a:t>
            </a:r>
            <a:r>
              <a:rPr lang="en-US" dirty="0" smtClean="0"/>
              <a:t> </a:t>
            </a:r>
            <a:r>
              <a:rPr lang="ru-RU" dirty="0" smtClean="0"/>
              <a:t>преобразования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6480"/>
            <a:ext cx="10515600" cy="513048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template&lt;</a:t>
            </a:r>
            <a:r>
              <a:rPr lang="en-US" dirty="0" err="1">
                <a:solidFill>
                  <a:srgbClr val="0070C0"/>
                </a:solidFill>
              </a:rPr>
              <a:t>typename</a:t>
            </a:r>
            <a:r>
              <a:rPr lang="en-US" dirty="0">
                <a:solidFill>
                  <a:srgbClr val="0070C0"/>
                </a:solidFill>
              </a:rPr>
              <a:t> F1, </a:t>
            </a:r>
            <a:r>
              <a:rPr lang="en-US" dirty="0" err="1">
                <a:solidFill>
                  <a:srgbClr val="0070C0"/>
                </a:solidFill>
              </a:rPr>
              <a:t>typename</a:t>
            </a:r>
            <a:r>
              <a:rPr lang="en-US" dirty="0">
                <a:solidFill>
                  <a:srgbClr val="0070C0"/>
                </a:solidFill>
              </a:rPr>
              <a:t> F2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// F1 – </a:t>
            </a:r>
            <a:r>
              <a:rPr lang="en-US" dirty="0" err="1" smtClean="0">
                <a:solidFill>
                  <a:srgbClr val="C00000"/>
                </a:solidFill>
              </a:rPr>
              <a:t>Functor</a:t>
            </a:r>
            <a:r>
              <a:rPr lang="en-US" dirty="0" smtClean="0">
                <a:solidFill>
                  <a:srgbClr val="C00000"/>
                </a:solidFill>
              </a:rPr>
              <a:t>(A-&gt;B), F2 – </a:t>
            </a:r>
            <a:r>
              <a:rPr lang="en-US" dirty="0" err="1" smtClean="0">
                <a:solidFill>
                  <a:srgbClr val="C00000"/>
                </a:solidFill>
              </a:rPr>
              <a:t>Functor</a:t>
            </a:r>
            <a:r>
              <a:rPr lang="en-US" dirty="0" smtClean="0">
                <a:solidFill>
                  <a:srgbClr val="C00000"/>
                </a:solidFill>
              </a:rPr>
              <a:t>(B-&gt;C)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struct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ComposeAux</a:t>
            </a:r>
            <a:r>
              <a:rPr lang="en-US" dirty="0" smtClean="0">
                <a:solidFill>
                  <a:srgbClr val="C00000"/>
                </a:solidFill>
              </a:rPr>
              <a:t> {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struct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Coerce     </a:t>
            </a:r>
            <a:r>
              <a:rPr lang="en-US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static void convert(</a:t>
            </a:r>
            <a:r>
              <a:rPr lang="en-US" dirty="0" err="1">
                <a:solidFill>
                  <a:srgbClr val="C00000"/>
                </a:solidFill>
              </a:rPr>
              <a:t>const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typename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F1::from</a:t>
            </a:r>
            <a:r>
              <a:rPr lang="en-US" dirty="0">
                <a:solidFill>
                  <a:srgbClr val="C00000"/>
                </a:solidFill>
              </a:rPr>
              <a:t>&amp; </a:t>
            </a:r>
            <a:r>
              <a:rPr lang="en-US" dirty="0" smtClean="0">
                <a:solidFill>
                  <a:srgbClr val="C00000"/>
                </a:solidFill>
              </a:rPr>
              <a:t>from, </a:t>
            </a:r>
            <a:r>
              <a:rPr lang="en-US" dirty="0" err="1" smtClean="0">
                <a:solidFill>
                  <a:srgbClr val="C00000"/>
                </a:solidFill>
              </a:rPr>
              <a:t>typename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F2::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en-US" dirty="0" smtClean="0">
                <a:solidFill>
                  <a:srgbClr val="C00000"/>
                </a:solidFill>
              </a:rPr>
              <a:t>&amp; </a:t>
            </a:r>
            <a:r>
              <a:rPr lang="en-US" dirty="0">
                <a:solidFill>
                  <a:srgbClr val="C00000"/>
                </a:solidFill>
              </a:rPr>
              <a:t>to</a:t>
            </a:r>
            <a:r>
              <a:rPr lang="en-US" dirty="0" smtClean="0">
                <a:solidFill>
                  <a:srgbClr val="C00000"/>
                </a:solidFill>
              </a:rPr>
              <a:t>) {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    </a:t>
            </a:r>
            <a:r>
              <a:rPr lang="en-US" dirty="0" err="1">
                <a:solidFill>
                  <a:srgbClr val="C00000"/>
                </a:solidFill>
              </a:rPr>
              <a:t>typename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F1::to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tmp</a:t>
            </a:r>
            <a:r>
              <a:rPr lang="en-US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    F1::</a:t>
            </a:r>
            <a:r>
              <a:rPr lang="en-US" dirty="0" err="1">
                <a:solidFill>
                  <a:srgbClr val="C00000"/>
                </a:solidFill>
              </a:rPr>
              <a:t>functor</a:t>
            </a:r>
            <a:r>
              <a:rPr lang="en-US" dirty="0">
                <a:solidFill>
                  <a:srgbClr val="C00000"/>
                </a:solidFill>
              </a:rPr>
              <a:t>::convert(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from,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tmp</a:t>
            </a:r>
            <a:r>
              <a:rPr lang="en-US" dirty="0">
                <a:solidFill>
                  <a:srgbClr val="C0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    F2::</a:t>
            </a:r>
            <a:r>
              <a:rPr lang="en-US" dirty="0" err="1">
                <a:solidFill>
                  <a:srgbClr val="C00000"/>
                </a:solidFill>
              </a:rPr>
              <a:t>functor</a:t>
            </a:r>
            <a:r>
              <a:rPr lang="en-US" dirty="0">
                <a:solidFill>
                  <a:srgbClr val="C00000"/>
                </a:solidFill>
              </a:rPr>
              <a:t>::convert(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tmp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to</a:t>
            </a:r>
            <a:r>
              <a:rPr lang="en-US" dirty="0">
                <a:solidFill>
                  <a:srgbClr val="C0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</a:t>
            </a:r>
            <a:r>
              <a:rPr lang="en-US" dirty="0" smtClean="0">
                <a:solidFill>
                  <a:srgbClr val="C00000"/>
                </a:solidFill>
              </a:rPr>
              <a:t>};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    };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typedef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Functor</a:t>
            </a:r>
            <a:r>
              <a:rPr lang="en-US" dirty="0">
                <a:solidFill>
                  <a:srgbClr val="C00000"/>
                </a:solidFill>
              </a:rPr>
              <a:t>&lt;Coerce, </a:t>
            </a:r>
            <a:r>
              <a:rPr lang="en-US" dirty="0" err="1">
                <a:solidFill>
                  <a:srgbClr val="C00000"/>
                </a:solidFill>
              </a:rPr>
              <a:t>typename</a:t>
            </a:r>
            <a:r>
              <a:rPr lang="en-US" dirty="0">
                <a:solidFill>
                  <a:srgbClr val="C00000"/>
                </a:solidFill>
              </a:rPr>
              <a:t> F1::from, </a:t>
            </a:r>
            <a:r>
              <a:rPr lang="en-US" dirty="0" err="1">
                <a:solidFill>
                  <a:srgbClr val="C00000"/>
                </a:solidFill>
              </a:rPr>
              <a:t>typename</a:t>
            </a:r>
            <a:r>
              <a:rPr lang="en-US" dirty="0">
                <a:solidFill>
                  <a:srgbClr val="C00000"/>
                </a:solidFill>
              </a:rPr>
              <a:t> F2::to&gt; type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// </a:t>
            </a:r>
            <a:r>
              <a:rPr lang="en-US" dirty="0" err="1" smtClean="0">
                <a:solidFill>
                  <a:srgbClr val="C00000"/>
                </a:solidFill>
              </a:rPr>
              <a:t>Functor</a:t>
            </a:r>
            <a:r>
              <a:rPr lang="en-US" dirty="0" smtClean="0">
                <a:solidFill>
                  <a:srgbClr val="C00000"/>
                </a:solidFill>
              </a:rPr>
              <a:t>(A-&gt;C)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};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880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7360"/>
            <a:ext cx="10515600" cy="570960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template&lt;</a:t>
            </a: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F1, </a:t>
            </a:r>
            <a:r>
              <a:rPr lang="en-US" dirty="0" err="1">
                <a:solidFill>
                  <a:srgbClr val="0070C0"/>
                </a:solidFill>
              </a:rPr>
              <a:t>typename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F2&gt;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using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Compose</a:t>
            </a:r>
            <a:r>
              <a:rPr lang="en-US" dirty="0">
                <a:solidFill>
                  <a:srgbClr val="C00000"/>
                </a:solidFill>
              </a:rPr>
              <a:t> = Essence&lt;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ComposeAux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&lt;F1, F2&gt;</a:t>
            </a:r>
            <a:r>
              <a:rPr lang="en-US" dirty="0">
                <a:solidFill>
                  <a:srgbClr val="C00000"/>
                </a:solidFill>
              </a:rPr>
              <a:t>&gt;;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template&lt;</a:t>
            </a:r>
            <a:r>
              <a:rPr lang="en-US" dirty="0" err="1">
                <a:solidFill>
                  <a:srgbClr val="0070C0"/>
                </a:solidFill>
              </a:rPr>
              <a:t>typename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CL&gt;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using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CloseCompositions</a:t>
            </a:r>
            <a:r>
              <a:rPr lang="en-US" dirty="0">
                <a:solidFill>
                  <a:srgbClr val="C00000"/>
                </a:solidFill>
              </a:rPr>
              <a:t> = Essence&lt;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FoldLeft</a:t>
            </a:r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Compose</a:t>
            </a:r>
            <a:r>
              <a:rPr lang="en-US" dirty="0">
                <a:solidFill>
                  <a:srgbClr val="C00000"/>
                </a:solidFill>
              </a:rPr>
              <a:t>, Head&lt;CL&gt;, Tail&lt;CL&gt;&gt;&gt;;</a:t>
            </a:r>
          </a:p>
          <a:p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9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Насколько эффективный получается код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44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машинного кода</a:t>
            </a:r>
            <a:r>
              <a:rPr lang="en-US" dirty="0" smtClean="0"/>
              <a:t> </a:t>
            </a:r>
            <a:r>
              <a:rPr lang="ru-RU" dirty="0" smtClean="0"/>
              <a:t>работы с записями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typedef</a:t>
            </a:r>
            <a:r>
              <a:rPr lang="en-US" dirty="0">
                <a:solidFill>
                  <a:srgbClr val="C00000"/>
                </a:solidFill>
              </a:rPr>
              <a:t> Record&lt;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N1, Char, N2,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N3, Short</a:t>
            </a:r>
            <a:r>
              <a:rPr lang="en-US" dirty="0">
                <a:solidFill>
                  <a:srgbClr val="C00000"/>
                </a:solidFill>
              </a:rPr>
              <a:t>&gt;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rec2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typedef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GenerateId</a:t>
            </a:r>
            <a:r>
              <a:rPr lang="en-US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&lt;rec2&gt;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rec2_id</a:t>
            </a:r>
            <a:r>
              <a:rPr lang="en-US" dirty="0" smtClean="0">
                <a:solidFill>
                  <a:srgbClr val="C00000"/>
                </a:solidFill>
              </a:rPr>
              <a:t>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// Record&lt;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Id, </a:t>
            </a: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cUInt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&lt;…&gt;, N1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Char, N2,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N3, Short</a:t>
            </a:r>
            <a:r>
              <a:rPr lang="en-US" dirty="0" smtClean="0">
                <a:solidFill>
                  <a:srgbClr val="C00000"/>
                </a:solidFill>
              </a:rPr>
              <a:t>&gt;</a:t>
            </a:r>
          </a:p>
          <a:p>
            <a:pPr marL="0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template&lt;</a:t>
            </a: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R&gt;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UInt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GetID</a:t>
            </a:r>
            <a:r>
              <a:rPr lang="en-US" dirty="0">
                <a:solidFill>
                  <a:srgbClr val="C00000"/>
                </a:solidFill>
              </a:rPr>
              <a:t>(R&amp; r) { return </a:t>
            </a:r>
            <a:r>
              <a:rPr lang="en-US" dirty="0" err="1">
                <a:solidFill>
                  <a:srgbClr val="C00000"/>
                </a:solidFill>
              </a:rPr>
              <a:t>FieldAccess</a:t>
            </a:r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R, Id</a:t>
            </a:r>
            <a:r>
              <a:rPr lang="en-US" dirty="0">
                <a:solidFill>
                  <a:srgbClr val="C00000"/>
                </a:solidFill>
              </a:rPr>
              <a:t>&gt;(r).value; </a:t>
            </a:r>
            <a:r>
              <a:rPr lang="en-US" dirty="0" smtClean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unsigned 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get_rec2_id</a:t>
            </a:r>
            <a:r>
              <a:rPr lang="en-US" dirty="0">
                <a:solidFill>
                  <a:srgbClr val="C00000"/>
                </a:solidFill>
              </a:rPr>
              <a:t>(rec2_id&amp; r) {return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GetID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(r)</a:t>
            </a:r>
            <a:r>
              <a:rPr lang="en-US" dirty="0">
                <a:solidFill>
                  <a:srgbClr val="C00000"/>
                </a:solidFill>
              </a:rPr>
              <a:t>;}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1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1480"/>
            <a:ext cx="10515600" cy="5765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.</a:t>
            </a:r>
            <a:r>
              <a:rPr lang="en-US" dirty="0" err="1">
                <a:solidFill>
                  <a:srgbClr val="C00000"/>
                </a:solidFill>
              </a:rPr>
              <a:t>globl</a:t>
            </a:r>
            <a:r>
              <a:rPr lang="en-US" dirty="0">
                <a:solidFill>
                  <a:srgbClr val="C00000"/>
                </a:solidFill>
              </a:rPr>
              <a:t>  _</a:t>
            </a:r>
            <a:r>
              <a:rPr lang="en-US" dirty="0" smtClean="0">
                <a:solidFill>
                  <a:srgbClr val="C00000"/>
                </a:solidFill>
              </a:rPr>
              <a:t>Z11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get_rec2_id</a:t>
            </a:r>
            <a:r>
              <a:rPr lang="en-US" dirty="0" smtClean="0">
                <a:solidFill>
                  <a:srgbClr val="C00000"/>
                </a:solidFill>
              </a:rPr>
              <a:t>…. # </a:t>
            </a:r>
            <a:r>
              <a:rPr lang="en-US" dirty="0">
                <a:solidFill>
                  <a:srgbClr val="C00000"/>
                </a:solidFill>
              </a:rPr>
              <a:t>-- Begin function </a:t>
            </a:r>
            <a:r>
              <a:rPr lang="en-US" dirty="0" smtClean="0">
                <a:solidFill>
                  <a:srgbClr val="C00000"/>
                </a:solidFill>
              </a:rPr>
              <a:t>_Z11get_rec2_id…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.p2align        4, 0x90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.type   _</a:t>
            </a:r>
            <a:r>
              <a:rPr lang="en-US" dirty="0" smtClean="0">
                <a:solidFill>
                  <a:srgbClr val="C00000"/>
                </a:solidFill>
              </a:rPr>
              <a:t>Z11get_rec2_id…, @function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_</a:t>
            </a:r>
            <a:r>
              <a:rPr lang="en-US" dirty="0" smtClean="0">
                <a:solidFill>
                  <a:srgbClr val="C00000"/>
                </a:solidFill>
              </a:rPr>
              <a:t>Z11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get_rec2_id</a:t>
            </a:r>
            <a:r>
              <a:rPr lang="en-US" dirty="0" smtClean="0">
                <a:solidFill>
                  <a:srgbClr val="C00000"/>
                </a:solidFill>
              </a:rPr>
              <a:t>…: </a:t>
            </a:r>
            <a:r>
              <a:rPr lang="en-US" dirty="0">
                <a:solidFill>
                  <a:srgbClr val="C00000"/>
                </a:solidFill>
              </a:rPr>
              <a:t># @_</a:t>
            </a:r>
            <a:r>
              <a:rPr lang="en-US" dirty="0" smtClean="0">
                <a:solidFill>
                  <a:srgbClr val="C00000"/>
                </a:solidFill>
              </a:rPr>
              <a:t>Z11get_rec2_id…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        </a:t>
            </a:r>
            <a:r>
              <a:rPr lang="en-US" dirty="0">
                <a:solidFill>
                  <a:srgbClr val="C00000"/>
                </a:solidFill>
              </a:rPr>
              <a:t>.</a:t>
            </a:r>
            <a:r>
              <a:rPr lang="en-US" dirty="0" err="1">
                <a:solidFill>
                  <a:srgbClr val="C00000"/>
                </a:solidFill>
              </a:rPr>
              <a:t>cfi_startproc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# BB#0: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movl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(%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rdi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%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eax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retq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.Lfunc_end1: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.size   _</a:t>
            </a:r>
            <a:r>
              <a:rPr lang="en-US" dirty="0" smtClean="0">
                <a:solidFill>
                  <a:srgbClr val="C00000"/>
                </a:solidFill>
              </a:rPr>
              <a:t>Z11get_rec2_id…, </a:t>
            </a:r>
            <a:r>
              <a:rPr lang="en-US" dirty="0">
                <a:solidFill>
                  <a:srgbClr val="C00000"/>
                </a:solidFill>
              </a:rPr>
              <a:t>.Lfunc_end1-_</a:t>
            </a:r>
            <a:r>
              <a:rPr lang="en-US" dirty="0" smtClean="0">
                <a:solidFill>
                  <a:srgbClr val="C00000"/>
                </a:solidFill>
              </a:rPr>
              <a:t>Z11get_rec2_id…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.</a:t>
            </a:r>
            <a:r>
              <a:rPr lang="en-US" dirty="0" err="1">
                <a:solidFill>
                  <a:srgbClr val="C00000"/>
                </a:solidFill>
              </a:rPr>
              <a:t>cfi_endproc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68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0896"/>
            <a:ext cx="10515600" cy="5866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e</a:t>
            </a:r>
            <a:r>
              <a:rPr lang="en-US" sz="4000" b="1" dirty="0" smtClean="0"/>
              <a:t>xample_records.cpp: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….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rec2_id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r2_id</a:t>
            </a:r>
            <a:r>
              <a:rPr lang="en-US" dirty="0" smtClean="0">
                <a:solidFill>
                  <a:srgbClr val="C00000"/>
                </a:solidFill>
              </a:rPr>
              <a:t>; // </a:t>
            </a:r>
            <a:r>
              <a:rPr lang="ru-RU" dirty="0" smtClean="0">
                <a:solidFill>
                  <a:srgbClr val="C00000"/>
                </a:solidFill>
              </a:rPr>
              <a:t>объявили глобальную переменную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…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718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4904"/>
            <a:ext cx="10515600" cy="580205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5200" b="1" dirty="0" err="1" smtClean="0"/>
              <a:t>example_records.s</a:t>
            </a:r>
            <a:r>
              <a:rPr lang="en-US" sz="5200" b="1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.</a:t>
            </a:r>
            <a:r>
              <a:rPr lang="en-US" dirty="0">
                <a:solidFill>
                  <a:srgbClr val="C00000"/>
                </a:solidFill>
              </a:rPr>
              <a:t>section        .text.startup,"ax",@</a:t>
            </a:r>
            <a:r>
              <a:rPr lang="en-US" dirty="0" err="1">
                <a:solidFill>
                  <a:srgbClr val="C00000"/>
                </a:solidFill>
              </a:rPr>
              <a:t>progbits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_GLOBAL__sub_I_example_record.cpp:      # @_GLOBAL__sub_I_example_record.cpp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.</a:t>
            </a:r>
            <a:r>
              <a:rPr lang="en-US" dirty="0" err="1">
                <a:solidFill>
                  <a:srgbClr val="C00000"/>
                </a:solidFill>
              </a:rPr>
              <a:t>cfi_startproc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# BB#0: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</a:t>
            </a:r>
            <a:r>
              <a:rPr lang="en-US" dirty="0" err="1">
                <a:solidFill>
                  <a:srgbClr val="C00000"/>
                </a:solidFill>
              </a:rPr>
              <a:t>movb</a:t>
            </a:r>
            <a:r>
              <a:rPr lang="en-US" dirty="0">
                <a:solidFill>
                  <a:srgbClr val="C00000"/>
                </a:solidFill>
              </a:rPr>
              <a:t>    $0, r2_id+12(%rip)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</a:t>
            </a:r>
            <a:r>
              <a:rPr lang="en-US" dirty="0" err="1">
                <a:solidFill>
                  <a:srgbClr val="C00000"/>
                </a:solidFill>
              </a:rPr>
              <a:t>movl</a:t>
            </a:r>
            <a:r>
              <a:rPr lang="en-US" dirty="0">
                <a:solidFill>
                  <a:srgbClr val="C00000"/>
                </a:solidFill>
              </a:rPr>
              <a:t>    $0, r2_id+8(%rip)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</a:t>
            </a:r>
            <a:r>
              <a:rPr lang="en-US" dirty="0" err="1">
                <a:solidFill>
                  <a:srgbClr val="C00000"/>
                </a:solidFill>
              </a:rPr>
              <a:t>movw</a:t>
            </a:r>
            <a:r>
              <a:rPr lang="en-US" dirty="0">
                <a:solidFill>
                  <a:srgbClr val="C00000"/>
                </a:solidFill>
              </a:rPr>
              <a:t>    $0, r2_id+4(%rip)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movl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$-265183983, r2_id(%rip) #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imm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0xF0319D11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</a:t>
            </a:r>
            <a:r>
              <a:rPr lang="en-US" dirty="0" err="1">
                <a:solidFill>
                  <a:srgbClr val="C00000"/>
                </a:solidFill>
              </a:rPr>
              <a:t>retq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.Lfunc_end5: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.size   _GLOBAL__sub_I_example_record.cpp, .Lfunc_end5-_GLOBAL__sub_I_example_record.cpp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.</a:t>
            </a:r>
            <a:r>
              <a:rPr lang="en-US" dirty="0" err="1" smtClean="0">
                <a:solidFill>
                  <a:srgbClr val="C00000"/>
                </a:solidFill>
              </a:rPr>
              <a:t>cfi_endproc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…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51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Машинный код приведения 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example_coercion.cpp: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void convert(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UChar</a:t>
            </a:r>
            <a:r>
              <a:rPr lang="en-US" dirty="0">
                <a:solidFill>
                  <a:srgbClr val="C00000"/>
                </a:solidFill>
              </a:rPr>
              <a:t>&amp; c,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&amp;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typedef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FindCoercion</a:t>
            </a:r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UChar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, 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                                         </a:t>
            </a:r>
            <a:r>
              <a:rPr lang="en-US" dirty="0" err="1" smtClean="0">
                <a:solidFill>
                  <a:srgbClr val="C00000"/>
                </a:solidFill>
              </a:rPr>
              <a:t>ToList</a:t>
            </a:r>
            <a:r>
              <a:rPr lang="en-US" dirty="0" smtClean="0">
                <a:solidFill>
                  <a:srgbClr val="C00000"/>
                </a:solidFill>
              </a:rPr>
              <a:t>&lt;</a:t>
            </a:r>
            <a:r>
              <a:rPr lang="en-US" i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UChar</a:t>
            </a:r>
            <a:r>
              <a:rPr lang="en-US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Char, </a:t>
            </a:r>
            <a:r>
              <a:rPr lang="en-US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Short, </a:t>
            </a:r>
            <a:r>
              <a:rPr lang="en-US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UInt</a:t>
            </a:r>
            <a:r>
              <a:rPr lang="en-US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Next, N1</a:t>
            </a:r>
            <a:r>
              <a:rPr lang="en-US" dirty="0">
                <a:solidFill>
                  <a:srgbClr val="C00000"/>
                </a:solidFill>
              </a:rPr>
              <a:t>&gt;,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                 </a:t>
            </a:r>
            <a:r>
              <a:rPr lang="en-US" dirty="0" smtClean="0">
                <a:solidFill>
                  <a:srgbClr val="C00000"/>
                </a:solidFill>
              </a:rPr>
              <a:t>                    </a:t>
            </a:r>
            <a:r>
              <a:rPr lang="en-US" i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StaticCast</a:t>
            </a:r>
            <a:r>
              <a:rPr lang="en-US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en-US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Coerce</a:t>
            </a:r>
            <a:r>
              <a:rPr lang="en-US" dirty="0" smtClean="0">
                <a:solidFill>
                  <a:srgbClr val="C0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               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coercion</a:t>
            </a:r>
            <a:r>
              <a:rPr lang="en-US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coercion::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functor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::convert</a:t>
            </a:r>
            <a:r>
              <a:rPr lang="en-US" dirty="0">
                <a:solidFill>
                  <a:srgbClr val="C00000"/>
                </a:solidFill>
              </a:rPr>
              <a:t>(c,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…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03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867"/>
          </a:xfrm>
        </p:spPr>
        <p:txBody>
          <a:bodyPr>
            <a:normAutofit/>
          </a:bodyPr>
          <a:lstStyle/>
          <a:p>
            <a:r>
              <a:rPr lang="ru-RU" dirty="0" smtClean="0"/>
              <a:t>типы-записи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5296"/>
            <a:ext cx="10515600" cy="4951667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Можно использовать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SFINAE.</a:t>
            </a:r>
          </a:p>
          <a:p>
            <a:r>
              <a:rPr lang="ru-RU" dirty="0" smtClean="0"/>
              <a:t>Теперь усложним задачу</a:t>
            </a:r>
            <a:r>
              <a:rPr lang="en-US" dirty="0" smtClean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template&lt;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typename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Record&gt;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   auto </a:t>
            </a:r>
            <a:r>
              <a:rPr lang="en-US" dirty="0" err="1">
                <a:solidFill>
                  <a:srgbClr val="C00000"/>
                </a:solidFill>
              </a:rPr>
              <a:t>AddChecksum</a:t>
            </a:r>
            <a:r>
              <a:rPr lang="en-US" dirty="0">
                <a:solidFill>
                  <a:srgbClr val="C00000"/>
                </a:solidFill>
              </a:rPr>
              <a:t>(Record&amp; r) { … }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   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template&lt;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typename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Record&gt;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    void </a:t>
            </a:r>
            <a:r>
              <a:rPr lang="en-US" dirty="0" err="1">
                <a:solidFill>
                  <a:srgbClr val="C00000"/>
                </a:solidFill>
              </a:rPr>
              <a:t>SendRecordViaNet</a:t>
            </a:r>
            <a:r>
              <a:rPr lang="en-US" dirty="0">
                <a:solidFill>
                  <a:srgbClr val="C00000"/>
                </a:solidFill>
              </a:rPr>
              <a:t>(Record&amp; r)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    {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smtClean="0">
                <a:solidFill>
                  <a:srgbClr val="C00000"/>
                </a:solidFill>
              </a:rPr>
              <a:t>    auto </a:t>
            </a:r>
            <a:r>
              <a:rPr lang="en-US" dirty="0" err="1">
                <a:solidFill>
                  <a:srgbClr val="C00000"/>
                </a:solidFill>
              </a:rPr>
              <a:t>r_with_checksum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dirty="0" err="1">
                <a:solidFill>
                  <a:srgbClr val="C00000"/>
                </a:solidFill>
              </a:rPr>
              <a:t>AddChecksum</a:t>
            </a:r>
            <a:r>
              <a:rPr lang="en-US" dirty="0">
                <a:solidFill>
                  <a:srgbClr val="C00000"/>
                </a:solidFill>
              </a:rPr>
              <a:t>(r);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smtClean="0">
                <a:solidFill>
                  <a:srgbClr val="C00000"/>
                </a:solidFill>
              </a:rPr>
              <a:t>    Send(</a:t>
            </a:r>
            <a:r>
              <a:rPr lang="en-US" dirty="0" err="1" smtClean="0">
                <a:solidFill>
                  <a:srgbClr val="C00000"/>
                </a:solidFill>
              </a:rPr>
              <a:t>r_with_checksum</a:t>
            </a:r>
            <a:r>
              <a:rPr lang="en-US" dirty="0">
                <a:solidFill>
                  <a:srgbClr val="C0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    }</a:t>
            </a:r>
            <a:endParaRPr lang="ru-RU" dirty="0">
              <a:solidFill>
                <a:srgbClr val="C0000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718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0896"/>
            <a:ext cx="10515600" cy="58660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example_coercion.s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.</a:t>
            </a:r>
            <a:r>
              <a:rPr lang="en-US" dirty="0" err="1">
                <a:solidFill>
                  <a:srgbClr val="C00000"/>
                </a:solidFill>
              </a:rPr>
              <a:t>globl</a:t>
            </a:r>
            <a:r>
              <a:rPr lang="en-US" dirty="0">
                <a:solidFill>
                  <a:srgbClr val="C00000"/>
                </a:solidFill>
              </a:rPr>
              <a:t>  _</a:t>
            </a:r>
            <a:r>
              <a:rPr lang="en-US" dirty="0" smtClean="0">
                <a:solidFill>
                  <a:srgbClr val="C00000"/>
                </a:solidFill>
              </a:rPr>
              <a:t>Z7convert… </a:t>
            </a:r>
            <a:r>
              <a:rPr lang="en-US" dirty="0">
                <a:solidFill>
                  <a:srgbClr val="C00000"/>
                </a:solidFill>
              </a:rPr>
              <a:t># -- Begin function _</a:t>
            </a:r>
            <a:r>
              <a:rPr lang="en-US" dirty="0" smtClean="0">
                <a:solidFill>
                  <a:srgbClr val="C00000"/>
                </a:solidFill>
              </a:rPr>
              <a:t>Z7convert…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.</a:t>
            </a:r>
            <a:r>
              <a:rPr lang="en-US" dirty="0">
                <a:solidFill>
                  <a:srgbClr val="C00000"/>
                </a:solidFill>
              </a:rPr>
              <a:t>type   _</a:t>
            </a:r>
            <a:r>
              <a:rPr lang="en-US" dirty="0" smtClean="0">
                <a:solidFill>
                  <a:srgbClr val="C00000"/>
                </a:solidFill>
              </a:rPr>
              <a:t>Z7convert…,@</a:t>
            </a:r>
            <a:r>
              <a:rPr lang="en-US" dirty="0">
                <a:solidFill>
                  <a:srgbClr val="C00000"/>
                </a:solidFill>
              </a:rPr>
              <a:t>function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_</a:t>
            </a:r>
            <a:r>
              <a:rPr lang="en-US" dirty="0" smtClean="0">
                <a:solidFill>
                  <a:srgbClr val="C00000"/>
                </a:solidFill>
              </a:rPr>
              <a:t>Z7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</a:t>
            </a:r>
            <a:r>
              <a:rPr lang="en-US" dirty="0" smtClean="0">
                <a:solidFill>
                  <a:srgbClr val="C00000"/>
                </a:solidFill>
              </a:rPr>
              <a:t>…: </a:t>
            </a:r>
            <a:r>
              <a:rPr lang="en-US" dirty="0">
                <a:solidFill>
                  <a:srgbClr val="C00000"/>
                </a:solidFill>
              </a:rPr>
              <a:t># @_</a:t>
            </a:r>
            <a:r>
              <a:rPr lang="en-US" dirty="0" smtClean="0">
                <a:solidFill>
                  <a:srgbClr val="C00000"/>
                </a:solidFill>
              </a:rPr>
              <a:t>Z7convert…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.</a:t>
            </a:r>
            <a:r>
              <a:rPr lang="en-US" dirty="0" err="1">
                <a:solidFill>
                  <a:srgbClr val="C00000"/>
                </a:solidFill>
              </a:rPr>
              <a:t>cfi_startproc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# BB#0: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movzbl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(%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rdi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%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eax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movl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%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eax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(%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rsi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retq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.Lfunc_end0: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…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1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Минусы</a:t>
            </a:r>
            <a:r>
              <a:rPr lang="en-US" dirty="0" smtClean="0"/>
              <a:t>: </a:t>
            </a:r>
            <a:endParaRPr lang="ru-RU" dirty="0" smtClean="0"/>
          </a:p>
          <a:p>
            <a:pPr lvl="1"/>
            <a:r>
              <a:rPr lang="ru-RU" dirty="0" smtClean="0"/>
              <a:t>не всегда удаётся достичь более-менее нормального синтаксиса (увы, тут мы связаны синтаксисом плюсов)</a:t>
            </a:r>
          </a:p>
          <a:p>
            <a:pPr lvl="1"/>
            <a:r>
              <a:rPr lang="ru-RU" dirty="0" smtClean="0"/>
              <a:t>время компиляции, ресурсы для компиляции </a:t>
            </a:r>
          </a:p>
          <a:p>
            <a:pPr lvl="1"/>
            <a:r>
              <a:rPr lang="ru-RU" dirty="0" smtClean="0"/>
              <a:t>ограничение на рекурсию шаблонов</a:t>
            </a:r>
            <a:endParaRPr lang="ru-RU" dirty="0"/>
          </a:p>
          <a:p>
            <a:pPr lvl="1"/>
            <a:r>
              <a:rPr lang="ru-RU" dirty="0"/>
              <a:t>ч</a:t>
            </a:r>
            <a:r>
              <a:rPr lang="ru-RU" dirty="0" smtClean="0"/>
              <a:t>астично преодолевается предкомпиляцией заголовков</a:t>
            </a:r>
            <a:r>
              <a:rPr lang="en-US" dirty="0" smtClean="0"/>
              <a:t>, </a:t>
            </a:r>
            <a:r>
              <a:rPr lang="ru-RU" dirty="0" smtClean="0"/>
              <a:t>некоторыми флажками компилятора (глубина рекурсии шаблонов), написанием более эффективных шаблонов и тд.</a:t>
            </a:r>
          </a:p>
        </p:txBody>
      </p:sp>
    </p:spTree>
    <p:extLst>
      <p:ext uri="{BB962C8B-B14F-4D97-AF65-F5344CB8AC3E}">
        <p14:creationId xmlns:p14="http://schemas.microsoft.com/office/powerpoint/2010/main" val="129197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Плюсы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полный контроль над типами</a:t>
            </a:r>
            <a:endParaRPr lang="en-US" dirty="0" smtClean="0"/>
          </a:p>
          <a:p>
            <a:pPr lvl="1"/>
            <a:r>
              <a:rPr lang="ru-RU" dirty="0" smtClean="0"/>
              <a:t>автоматизация многих вещей (преобразования типов и пр.)</a:t>
            </a:r>
            <a:endParaRPr lang="en-US" dirty="0" smtClean="0"/>
          </a:p>
          <a:p>
            <a:pPr lvl="1"/>
            <a:r>
              <a:rPr lang="ru-RU" dirty="0" smtClean="0"/>
              <a:t>возможность построения самых причудливых типов</a:t>
            </a:r>
            <a:r>
              <a:rPr lang="en-US" dirty="0" smtClean="0"/>
              <a:t> (row types </a:t>
            </a:r>
            <a:r>
              <a:rPr lang="ru-RU" dirty="0" smtClean="0"/>
              <a:t>как пример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RTTI </a:t>
            </a:r>
            <a:r>
              <a:rPr lang="ru-RU" dirty="0" smtClean="0"/>
              <a:t>на любой вкус</a:t>
            </a:r>
            <a:r>
              <a:rPr lang="ru-RU" dirty="0"/>
              <a:t> </a:t>
            </a:r>
            <a:r>
              <a:rPr lang="ru-RU" dirty="0" smtClean="0"/>
              <a:t>через рефлексию</a:t>
            </a:r>
            <a:endParaRPr lang="en-US" dirty="0" smtClean="0"/>
          </a:p>
          <a:p>
            <a:pPr lvl="1"/>
            <a:r>
              <a:rPr lang="ru-RU" dirty="0" smtClean="0"/>
              <a:t>нормальная подтипизация </a:t>
            </a:r>
            <a:r>
              <a:rPr lang="en-US" dirty="0" smtClean="0"/>
              <a:t>(</a:t>
            </a:r>
            <a:r>
              <a:rPr lang="ru-RU" dirty="0" smtClean="0"/>
              <a:t>как, например, в рядных типах)</a:t>
            </a:r>
          </a:p>
          <a:p>
            <a:pPr lvl="1"/>
            <a:r>
              <a:rPr lang="ru-RU" dirty="0"/>
              <a:t>эффективный машинный код</a:t>
            </a:r>
            <a:endParaRPr lang="en-US" dirty="0"/>
          </a:p>
          <a:p>
            <a:pPr lvl="1"/>
            <a:r>
              <a:rPr lang="ru-RU" dirty="0" smtClean="0"/>
              <a:t>и тд.</a:t>
            </a:r>
          </a:p>
        </p:txBody>
      </p:sp>
    </p:spTree>
    <p:extLst>
      <p:ext uri="{BB962C8B-B14F-4D97-AF65-F5344CB8AC3E}">
        <p14:creationId xmlns:p14="http://schemas.microsoft.com/office/powerpoint/2010/main" val="149370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идеи</a:t>
            </a:r>
            <a:r>
              <a:rPr lang="en-US" dirty="0" smtClean="0"/>
              <a:t> </a:t>
            </a:r>
            <a:r>
              <a:rPr lang="ru-RU" dirty="0" smtClean="0"/>
              <a:t>данной работы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Для захвата параметров шаблона, используем внутренние поля структуры</a:t>
            </a:r>
          </a:p>
          <a:p>
            <a:r>
              <a:rPr lang="ru-RU" dirty="0" smtClean="0"/>
              <a:t>Для различения специализированных версий одного и того же шаблона, вводим типы шаблонов.</a:t>
            </a:r>
          </a:p>
          <a:p>
            <a:r>
              <a:rPr lang="ru-RU" dirty="0" smtClean="0"/>
              <a:t>Для быстрого приведения типов при рекурсивной размотке шаблонов, используем в базовых типах поле – ссылку на самого себя </a:t>
            </a:r>
            <a:r>
              <a:rPr lang="en-US" dirty="0" smtClean="0"/>
              <a:t>type </a:t>
            </a:r>
            <a:r>
              <a:rPr lang="ru-RU" dirty="0" smtClean="0"/>
              <a:t>и затем функцию </a:t>
            </a:r>
            <a:r>
              <a:rPr lang="en-US" dirty="0" smtClean="0"/>
              <a:t>Essence.</a:t>
            </a:r>
          </a:p>
          <a:p>
            <a:r>
              <a:rPr lang="ru-RU" dirty="0" smtClean="0"/>
              <a:t>Для усечения типа шаблона к </a:t>
            </a:r>
            <a:r>
              <a:rPr lang="en-US" dirty="0" smtClean="0"/>
              <a:t>True/False </a:t>
            </a:r>
            <a:r>
              <a:rPr lang="ru-RU" dirty="0" smtClean="0"/>
              <a:t>все типы оснащаем полем </a:t>
            </a:r>
            <a:r>
              <a:rPr lang="en-US" dirty="0" smtClean="0"/>
              <a:t>I, </a:t>
            </a:r>
            <a:r>
              <a:rPr lang="ru-RU" dirty="0" smtClean="0"/>
              <a:t>либо его отсуствием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ru-RU" dirty="0" smtClean="0">
                <a:sym typeface="Wingdings" panose="05000000000000000000" pitchFamily="2" charset="2"/>
              </a:rPr>
              <a:t>Используем </a:t>
            </a:r>
            <a:r>
              <a:rPr lang="en-US" dirty="0" err="1" smtClean="0">
                <a:sym typeface="Wingdings" panose="05000000000000000000" pitchFamily="2" charset="2"/>
              </a:rPr>
              <a:t>cvalue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ru-RU" dirty="0" smtClean="0">
                <a:sym typeface="Wingdings" panose="05000000000000000000" pitchFamily="2" charset="2"/>
              </a:rPr>
              <a:t>и </a:t>
            </a:r>
            <a:r>
              <a:rPr lang="en-US" dirty="0" smtClean="0">
                <a:sym typeface="Wingdings" panose="05000000000000000000" pitchFamily="2" charset="2"/>
              </a:rPr>
              <a:t>value, </a:t>
            </a:r>
            <a:r>
              <a:rPr lang="ru-RU" dirty="0" smtClean="0">
                <a:sym typeface="Wingdings" panose="05000000000000000000" pitchFamily="2" charset="2"/>
              </a:rPr>
              <a:t>для простого обмена информацией между </a:t>
            </a:r>
            <a:r>
              <a:rPr lang="en-US" dirty="0" smtClean="0">
                <a:sym typeface="Wingdings" panose="05000000000000000000" pitchFamily="2" charset="2"/>
              </a:rPr>
              <a:t>compile time </a:t>
            </a:r>
            <a:r>
              <a:rPr lang="ru-RU" dirty="0" smtClean="0">
                <a:sym typeface="Wingdings" panose="05000000000000000000" pitchFamily="2" charset="2"/>
              </a:rPr>
              <a:t>и </a:t>
            </a:r>
            <a:r>
              <a:rPr lang="en-US" dirty="0" smtClean="0">
                <a:sym typeface="Wingdings" panose="05000000000000000000" pitchFamily="2" charset="2"/>
              </a:rPr>
              <a:t>runtime</a:t>
            </a:r>
            <a:endParaRPr lang="ru-RU" dirty="0" smtClean="0">
              <a:sym typeface="Wingdings" panose="05000000000000000000" pitchFamily="2" charset="2"/>
            </a:endParaRPr>
          </a:p>
          <a:p>
            <a:r>
              <a:rPr lang="ru-RU" dirty="0" smtClean="0">
                <a:sym typeface="Wingdings" panose="05000000000000000000" pitchFamily="2" charset="2"/>
              </a:rPr>
              <a:t>Полезный тип </a:t>
            </a:r>
            <a:r>
              <a:rPr lang="en-US" dirty="0" smtClean="0">
                <a:sym typeface="Wingdings" panose="05000000000000000000" pitchFamily="2" charset="2"/>
              </a:rPr>
              <a:t>Symbol, </a:t>
            </a:r>
            <a:r>
              <a:rPr lang="ru-RU" dirty="0" smtClean="0">
                <a:sym typeface="Wingdings" panose="05000000000000000000" pitchFamily="2" charset="2"/>
              </a:rPr>
              <a:t>очень помогает в рефлексии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858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4723"/>
          </a:xfrm>
        </p:spPr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92" y="1069848"/>
            <a:ext cx="11503152" cy="5541264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Для уровня продвинутого кодера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Стандартный список по </a:t>
            </a:r>
            <a:r>
              <a:rPr lang="en-US" dirty="0" smtClean="0"/>
              <a:t>C++</a:t>
            </a:r>
            <a:r>
              <a:rPr lang="ru-RU" dirty="0" smtClean="0"/>
              <a:t>, рекомендуемый Константином Владимировым в его лекциях</a:t>
            </a:r>
          </a:p>
          <a:p>
            <a:r>
              <a:rPr lang="ru-RU" dirty="0" smtClean="0"/>
              <a:t>Для уровня программиста-математика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Benjamin </a:t>
            </a:r>
            <a:r>
              <a:rPr lang="en-US" dirty="0"/>
              <a:t>C. </a:t>
            </a:r>
            <a:r>
              <a:rPr lang="en-US" dirty="0" smtClean="0"/>
              <a:t>Pierce “Types </a:t>
            </a:r>
            <a:r>
              <a:rPr lang="en-US" dirty="0"/>
              <a:t>and Programming </a:t>
            </a:r>
            <a:r>
              <a:rPr lang="en-US" dirty="0" smtClean="0"/>
              <a:t>Languages</a:t>
            </a:r>
            <a:r>
              <a:rPr lang="en-US" dirty="0"/>
              <a:t>”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www.asc.ohio-state.edu/pollard.4/type/books/pierce-tpl.pdf</a:t>
            </a:r>
            <a:r>
              <a:rPr lang="en-US" dirty="0" smtClean="0"/>
              <a:t>, </a:t>
            </a:r>
            <a:r>
              <a:rPr lang="ru-RU" dirty="0" smtClean="0"/>
              <a:t>перевод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https://www.ozon.ru/context/detail/id/7410082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en-US" dirty="0" smtClean="0"/>
              <a:t>John C. </a:t>
            </a:r>
            <a:r>
              <a:rPr lang="en-US" dirty="0"/>
              <a:t>Mitchell </a:t>
            </a:r>
            <a:r>
              <a:rPr lang="en-US" dirty="0" smtClean="0"/>
              <a:t>“Foundations </a:t>
            </a:r>
            <a:r>
              <a:rPr lang="en-US" dirty="0"/>
              <a:t>for Programming </a:t>
            </a:r>
            <a:r>
              <a:rPr lang="en-US" dirty="0" smtClean="0"/>
              <a:t>Languages” </a:t>
            </a:r>
            <a:r>
              <a:rPr lang="ru-RU" dirty="0" smtClean="0"/>
              <a:t>(</a:t>
            </a:r>
            <a:r>
              <a:rPr lang="en-US" dirty="0"/>
              <a:t>https://</a:t>
            </a:r>
            <a:r>
              <a:rPr lang="en-US" dirty="0" smtClean="0"/>
              <a:t>www.amazon.com/Foundations-Programming-Languages-Computing/dp/0262133210, </a:t>
            </a:r>
            <a:r>
              <a:rPr lang="ru-RU" dirty="0" smtClean="0"/>
              <a:t>перевод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://www.ozon.ru/context/detail/id/5204868</a:t>
            </a:r>
            <a:r>
              <a:rPr lang="en-US" dirty="0" smtClean="0">
                <a:hlinkClick r:id="rId4"/>
              </a:rPr>
              <a:t>/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Rob </a:t>
            </a:r>
            <a:r>
              <a:rPr lang="en-US" dirty="0" err="1" smtClean="0"/>
              <a:t>Nederpelt</a:t>
            </a:r>
            <a:r>
              <a:rPr lang="en-US" dirty="0" smtClean="0"/>
              <a:t>, Herman </a:t>
            </a:r>
            <a:r>
              <a:rPr lang="en-US" dirty="0" err="1" smtClean="0"/>
              <a:t>Geuvers</a:t>
            </a:r>
            <a:r>
              <a:rPr lang="en-US" dirty="0"/>
              <a:t> “Type Theory and Formal Proof: An Introduction” (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www.amazon.com/Type-Theory-Formal-Proof-Introduction/dp/110703650X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Robert Harper “Practical Foundations for Programming Languages” (</a:t>
            </a:r>
            <a:r>
              <a:rPr lang="en-US" dirty="0">
                <a:hlinkClick r:id="rId6"/>
              </a:rPr>
              <a:t>https://www.amazon.com/Practical-Foundations-Programming-Languages-Robert/dp/1107150302/ref=pd_sim_14_3?_</a:t>
            </a:r>
            <a:r>
              <a:rPr lang="en-US" dirty="0" smtClean="0">
                <a:hlinkClick r:id="rId6"/>
              </a:rPr>
              <a:t>encoding=UTF8&amp;pd_rd_i=1107150302&amp;pd_rd_r=56XXQ1K7XYYJ6JN9R0R0&amp;pd_rd_w=M7APE&amp;pd_rd_wg=2j9nU&amp;psc=1&amp;refRID=56XXQ1K7XYYJ6JN9R0R0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Software Foundations (</a:t>
            </a:r>
            <a:r>
              <a:rPr lang="en-US" dirty="0">
                <a:hlinkClick r:id="rId7"/>
              </a:rPr>
              <a:t>https://softwarefoundations.cis.upenn.edu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TLA+ in Practice and Theory (</a:t>
            </a:r>
            <a:r>
              <a:rPr lang="en-US" dirty="0" smtClean="0">
                <a:hlinkClick r:id="rId8"/>
              </a:rPr>
              <a:t>https</a:t>
            </a:r>
            <a:r>
              <a:rPr lang="en-US" dirty="0">
                <a:hlinkClick r:id="rId8"/>
              </a:rPr>
              <a:t>://</a:t>
            </a:r>
            <a:r>
              <a:rPr lang="en-US" dirty="0" smtClean="0">
                <a:hlinkClick r:id="rId8"/>
              </a:rPr>
              <a:t>pron.github.io/posts/tlaplus_part1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TLA+ </a:t>
            </a:r>
            <a:r>
              <a:rPr lang="en-US" dirty="0"/>
              <a:t>Video Course (</a:t>
            </a: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lamport.azurewebsites.net/video/videos.html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en-US" dirty="0" err="1" smtClean="0"/>
              <a:t>Homotopy</a:t>
            </a:r>
            <a:r>
              <a:rPr lang="en-US" dirty="0" smtClean="0"/>
              <a:t> </a:t>
            </a:r>
            <a:r>
              <a:rPr lang="en-US" dirty="0"/>
              <a:t>Type Theory (https://homotopytypetheory.org/book/)</a:t>
            </a:r>
            <a:endParaRPr lang="en-US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9645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85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типы-записи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2144"/>
            <a:ext cx="10515600" cy="5024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template&lt;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typename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Record&gt;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auto </a:t>
            </a:r>
            <a:r>
              <a:rPr lang="en-US" dirty="0" err="1">
                <a:solidFill>
                  <a:srgbClr val="C00000"/>
                </a:solidFill>
              </a:rPr>
              <a:t>CheckAndRemoveChecksum</a:t>
            </a:r>
            <a:r>
              <a:rPr lang="en-US" dirty="0">
                <a:solidFill>
                  <a:srgbClr val="C00000"/>
                </a:solidFill>
              </a:rPr>
              <a:t>(Record&amp; r) { … }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template&lt;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typename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Record&gt;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void </a:t>
            </a:r>
            <a:r>
              <a:rPr lang="en-US" dirty="0" err="1">
                <a:solidFill>
                  <a:srgbClr val="C00000"/>
                </a:solidFill>
              </a:rPr>
              <a:t>ReceiveRecord</a:t>
            </a:r>
            <a:r>
              <a:rPr lang="en-US" dirty="0">
                <a:solidFill>
                  <a:srgbClr val="C00000"/>
                </a:solidFill>
              </a:rPr>
              <a:t>(Record&amp; r)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auto </a:t>
            </a:r>
            <a:r>
              <a:rPr lang="en-US" dirty="0" err="1">
                <a:solidFill>
                  <a:srgbClr val="C00000"/>
                </a:solidFill>
              </a:rPr>
              <a:t>r_with_checksum</a:t>
            </a:r>
            <a:r>
              <a:rPr lang="en-US" dirty="0">
                <a:solidFill>
                  <a:srgbClr val="C00000"/>
                </a:solidFill>
              </a:rPr>
              <a:t> = Receive();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r = </a:t>
            </a:r>
            <a:r>
              <a:rPr lang="en-US" dirty="0" err="1">
                <a:solidFill>
                  <a:srgbClr val="C00000"/>
                </a:solidFill>
              </a:rPr>
              <a:t>CheckAndRemoveChecksum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r_with_checksum</a:t>
            </a:r>
            <a:r>
              <a:rPr lang="en-US" dirty="0">
                <a:solidFill>
                  <a:srgbClr val="C0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920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13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типы-записи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7864"/>
            <a:ext cx="10515600" cy="49790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template &lt;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typename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R&gt;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struct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Checksumed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: R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    unsinged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checksum;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   void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CalcChecksum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        char *p =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reinterpret_cast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&lt;char*&gt;(this);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        checksum = 0;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        checksum =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calc_checksum_of_char_array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(p,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sizeof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Checksumed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));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};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49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731"/>
          </a:xfrm>
        </p:spPr>
        <p:txBody>
          <a:bodyPr>
            <a:normAutofit/>
          </a:bodyPr>
          <a:lstStyle/>
          <a:p>
            <a:r>
              <a:rPr lang="ru-RU" dirty="0" smtClean="0"/>
              <a:t>типы-записи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7008"/>
            <a:ext cx="10515600" cy="4969955"/>
          </a:xfrm>
        </p:spPr>
        <p:txBody>
          <a:bodyPr>
            <a:normAutofit/>
          </a:bodyPr>
          <a:lstStyle/>
          <a:p>
            <a:r>
              <a:rPr lang="ru-RU" dirty="0"/>
              <a:t>Хорошо, усложняем задачу ещё дальше.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ru-RU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smtClean="0">
                <a:solidFill>
                  <a:srgbClr val="0070C0"/>
                </a:solidFill>
              </a:rPr>
              <a:t>   </a:t>
            </a:r>
            <a:r>
              <a:rPr lang="en-US" dirty="0" smtClean="0">
                <a:solidFill>
                  <a:srgbClr val="0070C0"/>
                </a:solidFill>
              </a:rPr>
              <a:t>template &lt;</a:t>
            </a: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 R&gt;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    </a:t>
            </a:r>
            <a:r>
              <a:rPr lang="en-US" dirty="0" err="1" smtClean="0">
                <a:solidFill>
                  <a:srgbClr val="C00000"/>
                </a:solidFill>
              </a:rPr>
              <a:t>struct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AddID</a:t>
            </a:r>
            <a:r>
              <a:rPr lang="en-US" dirty="0" smtClean="0">
                <a:solidFill>
                  <a:srgbClr val="C00000"/>
                </a:solidFill>
              </a:rPr>
              <a:t> {…};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    </a:t>
            </a:r>
            <a:r>
              <a:rPr lang="en-US" dirty="0" err="1" smtClean="0">
                <a:solidFill>
                  <a:srgbClr val="C00000"/>
                </a:solidFill>
              </a:rPr>
              <a:t>typedef</a:t>
            </a:r>
            <a:r>
              <a:rPr lang="en-US" dirty="0" smtClean="0">
                <a:solidFill>
                  <a:srgbClr val="C00000"/>
                </a:solidFill>
              </a:rPr>
              <a:t> Record&lt;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Field1, </a:t>
            </a: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Field2, </a:t>
            </a: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&gt; rec;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    </a:t>
            </a:r>
            <a:r>
              <a:rPr lang="en-US" dirty="0" err="1" smtClean="0">
                <a:solidFill>
                  <a:srgbClr val="C00000"/>
                </a:solidFill>
              </a:rPr>
              <a:t>typedef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AddID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&lt;rec&gt;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rec_with_id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// Record&lt;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Id: </a:t>
            </a: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cUInt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&lt;666&gt;, Field1, </a:t>
            </a: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Field2, </a:t>
            </a: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&gt;</a:t>
            </a:r>
            <a:endParaRPr lang="ru-RU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ru-RU" dirty="0" smtClean="0"/>
              <a:t>Кто-нибудь хочет попробовать такое сделать на </a:t>
            </a:r>
            <a:r>
              <a:rPr lang="en-US" dirty="0" smtClean="0"/>
              <a:t>SFINAE</a:t>
            </a:r>
            <a:r>
              <a:rPr lang="ru-RU" dirty="0" smtClean="0"/>
              <a:t> </a:t>
            </a:r>
            <a:r>
              <a:rPr lang="en-US" dirty="0" smtClean="0"/>
              <a:t>?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307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7680</TotalTime>
  <Words>3044</Words>
  <Application>Microsoft Office PowerPoint</Application>
  <PresentationFormat>Widescreen</PresentationFormat>
  <Paragraphs>515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Calibri Light</vt:lpstr>
      <vt:lpstr>Wingdings</vt:lpstr>
      <vt:lpstr>Office Theme</vt:lpstr>
      <vt:lpstr>Типизированные шаблоны C++</vt:lpstr>
      <vt:lpstr>Мотивационные задачи/вопросы</vt:lpstr>
      <vt:lpstr>1. Спец. спец. шабоны</vt:lpstr>
      <vt:lpstr>спец. спец. шаблоны</vt:lpstr>
      <vt:lpstr>2. типы-записи</vt:lpstr>
      <vt:lpstr>типы-записи</vt:lpstr>
      <vt:lpstr>типы-записи</vt:lpstr>
      <vt:lpstr>типы-записи</vt:lpstr>
      <vt:lpstr>типы-записи</vt:lpstr>
      <vt:lpstr>типы-записи</vt:lpstr>
      <vt:lpstr>3. вывод функций преобразования данных</vt:lpstr>
      <vt:lpstr>Общее решение</vt:lpstr>
      <vt:lpstr>Общее решение, языковые средства</vt:lpstr>
      <vt:lpstr>Цели, которые ставил автор</vt:lpstr>
      <vt:lpstr>Практическая польза типов</vt:lpstr>
      <vt:lpstr>Практическая польза типов</vt:lpstr>
      <vt:lpstr>Практическая польза типов</vt:lpstr>
      <vt:lpstr>Система типов</vt:lpstr>
      <vt:lpstr>Иерархия типов (не вся)</vt:lpstr>
      <vt:lpstr>Пример вполне достижимой магии (рядные типы)</vt:lpstr>
      <vt:lpstr>Продолжение магии</vt:lpstr>
      <vt:lpstr>Как это сделать?</vt:lpstr>
      <vt:lpstr>Представление типов на структурах</vt:lpstr>
      <vt:lpstr>Общий вид структуры для типа</vt:lpstr>
      <vt:lpstr>Краткое описание свойств системы типов, используемой автором</vt:lpstr>
      <vt:lpstr>UU</vt:lpstr>
      <vt:lpstr>Symbol:UU</vt:lpstr>
      <vt:lpstr>Макрос для определения символов</vt:lpstr>
      <vt:lpstr>Макрос для определения символов для именования типов</vt:lpstr>
      <vt:lpstr>Базовые типы</vt:lpstr>
      <vt:lpstr>Базовые шаблоны для работы с типами</vt:lpstr>
      <vt:lpstr>Приведение типов к базовым</vt:lpstr>
      <vt:lpstr>…</vt:lpstr>
      <vt:lpstr>Prop</vt:lpstr>
      <vt:lpstr>Пара слов про символы</vt:lpstr>
      <vt:lpstr>True/False</vt:lpstr>
      <vt:lpstr>True/False</vt:lpstr>
      <vt:lpstr>Усечение типов</vt:lpstr>
      <vt:lpstr>Отладка шаблонов</vt:lpstr>
      <vt:lpstr>Преобразование типов</vt:lpstr>
      <vt:lpstr>Rel : Relations : Set : UU</vt:lpstr>
      <vt:lpstr>RelPath : RelationPaths : Set  : UU</vt:lpstr>
      <vt:lpstr>Транзитивное замыкание</vt:lpstr>
      <vt:lpstr>Преобразования типов</vt:lpstr>
      <vt:lpstr>Явное задание преобразования</vt:lpstr>
      <vt:lpstr>Преобразование сложных типов</vt:lpstr>
      <vt:lpstr>PowerPoint Presentation</vt:lpstr>
      <vt:lpstr>Автоматический вывод</vt:lpstr>
      <vt:lpstr>PowerPoint Presentation</vt:lpstr>
      <vt:lpstr>PowerPoint Presentation</vt:lpstr>
      <vt:lpstr>Использование</vt:lpstr>
      <vt:lpstr>Построение преобразования</vt:lpstr>
      <vt:lpstr>PowerPoint Presentation</vt:lpstr>
      <vt:lpstr>Насколько эффективный получается код?</vt:lpstr>
      <vt:lpstr>Эффективность машинного кода работы с записями</vt:lpstr>
      <vt:lpstr>PowerPoint Presentation</vt:lpstr>
      <vt:lpstr>PowerPoint Presentation</vt:lpstr>
      <vt:lpstr>PowerPoint Presentation</vt:lpstr>
      <vt:lpstr>Машинный код приведения типов</vt:lpstr>
      <vt:lpstr>PowerPoint Presentation</vt:lpstr>
      <vt:lpstr>Выводы</vt:lpstr>
      <vt:lpstr>Выводы</vt:lpstr>
      <vt:lpstr>Основные идеи данной работы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Типизированные шаблоны C++</dc:title>
  <dc:creator>Dyadov, Vasil</dc:creator>
  <cp:keywords>CTPClassification=CTP_NT</cp:keywords>
  <cp:lastModifiedBy>Dyadov, Vasil</cp:lastModifiedBy>
  <cp:revision>157</cp:revision>
  <dcterms:created xsi:type="dcterms:W3CDTF">2018-01-26T09:27:12Z</dcterms:created>
  <dcterms:modified xsi:type="dcterms:W3CDTF">2018-04-23T08:11:37Z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e75bf8b0-23a0-4604-92b4-02618bba26ea</vt:lpwstr>
  </property>
  <property fmtid="{D5CDD505-2E9C-101B-9397-08002B2CF9AE}" pid="3" name="CTP_TimeStamp">
    <vt:lpwstr>2018-04-23 08:11:36Z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