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76"/>
  </p:notesMasterIdLst>
  <p:sldIdLst>
    <p:sldId id="256" r:id="rId2"/>
    <p:sldId id="257" r:id="rId3"/>
    <p:sldId id="259" r:id="rId4"/>
    <p:sldId id="261" r:id="rId5"/>
    <p:sldId id="265" r:id="rId6"/>
    <p:sldId id="266" r:id="rId7"/>
    <p:sldId id="267" r:id="rId8"/>
    <p:sldId id="260" r:id="rId9"/>
    <p:sldId id="262" r:id="rId10"/>
    <p:sldId id="268" r:id="rId11"/>
    <p:sldId id="269" r:id="rId12"/>
    <p:sldId id="270" r:id="rId13"/>
    <p:sldId id="271" r:id="rId14"/>
    <p:sldId id="272" r:id="rId15"/>
    <p:sldId id="322" r:id="rId16"/>
    <p:sldId id="263" r:id="rId17"/>
    <p:sldId id="273" r:id="rId18"/>
    <p:sldId id="274" r:id="rId19"/>
    <p:sldId id="26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24" r:id="rId33"/>
    <p:sldId id="287" r:id="rId34"/>
    <p:sldId id="325" r:id="rId35"/>
    <p:sldId id="288" r:id="rId36"/>
    <p:sldId id="326" r:id="rId37"/>
    <p:sldId id="327" r:id="rId38"/>
    <p:sldId id="328" r:id="rId39"/>
    <p:sldId id="329" r:id="rId40"/>
    <p:sldId id="289" r:id="rId41"/>
    <p:sldId id="293" r:id="rId42"/>
    <p:sldId id="290" r:id="rId43"/>
    <p:sldId id="291" r:id="rId44"/>
    <p:sldId id="294" r:id="rId45"/>
    <p:sldId id="292" r:id="rId46"/>
    <p:sldId id="295" r:id="rId47"/>
    <p:sldId id="296" r:id="rId48"/>
    <p:sldId id="297" r:id="rId49"/>
    <p:sldId id="323" r:id="rId50"/>
    <p:sldId id="320" r:id="rId51"/>
    <p:sldId id="317" r:id="rId52"/>
    <p:sldId id="318" r:id="rId53"/>
    <p:sldId id="319" r:id="rId54"/>
    <p:sldId id="321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258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15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96E5B-2249-4D91-8401-1A5A37BD0FE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1232-22B4-4025-A159-24E56762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01232-22B4-4025-A159-24E56762A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5B9285-CE1C-4B1E-BFE2-81758195FA97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A97F-BF7E-4D75-9B27-457B6CB4D227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C82-90D7-4E8D-B1CA-4B418A2315DC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D98-DA30-4322-9624-4D7AC7544E97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254A-42AE-4BB1-B403-22A68DB22862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7B92-9458-4761-8AF0-D64A121E3EAC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06E2-60D5-4108-8588-BFDD8EC03D45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43F6-A3C4-4D30-A2FC-307087556594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89FB-209D-439B-A45E-3369DE63711E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698-0547-4F99-AA39-5C730CCAF472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8E07-4373-41AE-A048-01EAEC3D4EE0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5006A87-5A8C-49D3-8704-91472C5D37F9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SFINAE</a:t>
            </a:r>
            <a:r>
              <a:rPr lang="ru-RU"/>
              <a:t> </a:t>
            </a:r>
            <a:r>
              <a:rPr lang="en-US" smtClean="0"/>
              <a:t>&amp; META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инстанцирования и подстановки параметров. Систематическое </a:t>
            </a:r>
            <a:r>
              <a:rPr lang="en-US" smtClean="0"/>
              <a:t>SFINAE. </a:t>
            </a:r>
            <a:r>
              <a:rPr lang="ru-RU" smtClean="0"/>
              <a:t>Метапрограммирование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proceed(T);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tearup() { proceed(0); </a:t>
            </a:r>
            <a:r>
              <a:rPr lang="en-US" sz="1800" smtClean="0">
                <a:latin typeface="Consolas" panose="020B0609020204030204" pitchFamily="49" charset="0"/>
              </a:rPr>
              <a:t>}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Dancing&lt;int&gt;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proceed&lt;int&gt;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 t)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proceed&lt;int&gt;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a.finalize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сразу до использования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int 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main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a.tearup();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// main </a:t>
            </a:r>
            <a:r>
              <a:rPr lang="ru-RU" sz="180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Dancing&lt;int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&gt;::tearup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Dancing&lt;int&gt;::tearup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после первого использования</a:t>
            </a:r>
            <a:endParaRPr lang="en-US" sz="180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proceed&lt;int&gt;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proceed&lt;int&gt; (int) {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 Dancing&lt;int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 a; </a:t>
            </a:r>
            <a:b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a.finalize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();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Dancing&lt;int&gt;::finalize</a:t>
            </a:r>
            <a:b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Dancing&lt;int&gt;::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finalize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void Dancing&lt;int&gt;::tearup () { proceed(0);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void </a:t>
            </a:r>
            <a:r>
              <a:rPr lang="en-US" sz="1800">
                <a:latin typeface="Consolas" panose="020B0609020204030204" pitchFamily="49" charset="0"/>
              </a:rPr>
              <a:t>proceed&lt;int&gt; (int) {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Dancing&lt;int</a:t>
            </a:r>
            <a:r>
              <a:rPr lang="en-US" sz="1800">
                <a:latin typeface="Consolas" panose="020B0609020204030204" pitchFamily="49" charset="0"/>
              </a:rPr>
              <a:t>&gt; a;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a.finalize</a:t>
            </a:r>
            <a:r>
              <a:rPr lang="en-US" sz="1800">
                <a:latin typeface="Consolas" panose="020B0609020204030204" pitchFamily="49" charset="0"/>
              </a:rPr>
              <a:t>();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void </a:t>
            </a:r>
            <a:r>
              <a:rPr lang="en-US" sz="1800">
                <a:latin typeface="Consolas" panose="020B0609020204030204" pitchFamily="49" charset="0"/>
              </a:rPr>
              <a:t>Dancing&lt;int&gt;::finalize () {</a:t>
            </a:r>
            <a:r>
              <a:rPr lang="ru-RU" sz="1800">
                <a:latin typeface="Consolas" panose="020B0609020204030204" pitchFamily="49" charset="0"/>
              </a:rPr>
              <a:t> тут танцуем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устроить небольшой взрыв инстанцирований своими руками (например заставить некий шаблон породить потенциально бесконечное количество классов)?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Ленивость и энергичность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x, int y) { return (x &gt; 3) ? 0 : y;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foo (a + 3, b + 2);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667524" y="3188469"/>
            <a:ext cx="2689990" cy="164882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test x &gt; 3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784801" y="5092813"/>
            <a:ext cx="1880622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0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791539" y="5784949"/>
            <a:ext cx="1873884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y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Elbow Connector 7"/>
          <p:cNvCxnSpPr>
            <a:endCxn id="6" idx="1"/>
          </p:cNvCxnSpPr>
          <p:nvPr/>
        </p:nvCxnSpPr>
        <p:spPr>
          <a:xfrm>
            <a:off x="2146941" y="4836774"/>
            <a:ext cx="637860" cy="512055"/>
          </a:xfrm>
          <a:prstGeom prst="bentConnector3">
            <a:avLst>
              <a:gd name="adj1" fmla="val 26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7" idx="1"/>
          </p:cNvCxnSpPr>
          <p:nvPr/>
        </p:nvCxnSpPr>
        <p:spPr>
          <a:xfrm rot="16200000" flipH="1">
            <a:off x="1868966" y="5118392"/>
            <a:ext cx="1203918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6321522" y="3174283"/>
            <a:ext cx="2689990" cy="121195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test x &gt; 3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7448908" y="4656338"/>
            <a:ext cx="1880622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0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7445537" y="5438467"/>
            <a:ext cx="1873884" cy="84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y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6800935" y="4385989"/>
            <a:ext cx="647973" cy="511532"/>
          </a:xfrm>
          <a:prstGeom prst="bentConnector3">
            <a:avLst>
              <a:gd name="adj1" fmla="val -399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16200000" flipH="1">
            <a:off x="6606038" y="5021132"/>
            <a:ext cx="1037770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</a:t>
            </a:r>
            <a:r>
              <a:rPr lang="en-US" smtClean="0"/>
              <a:t>C++ </a:t>
            </a:r>
            <a:r>
              <a:rPr lang="ru-RU" smtClean="0"/>
              <a:t>ведёт себя лениво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smtClean="0"/>
              <a:t>При сокращённых вычислениях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if (p &amp;&amp; (p-&gt;x == 3))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При инстанцировании шаблонов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N&gt; struct Danger </a:t>
            </a:r>
            <a:r>
              <a:rPr lang="en-US" sz="2000" smtClean="0">
                <a:latin typeface="Consolas" panose="020B0609020204030204" pitchFamily="49" charset="0"/>
              </a:rPr>
              <a:t>{ typedef </a:t>
            </a:r>
            <a:r>
              <a:rPr lang="en-US" sz="2000">
                <a:latin typeface="Consolas" panose="020B0609020204030204" pitchFamily="49" charset="0"/>
              </a:rPr>
              <a:t>char block[N];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int N&gt; struct Tricky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void test_lazyness() { Danger&lt;N&gt; no_boom_yet;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int main()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Tricky&lt;int</a:t>
            </a:r>
            <a:r>
              <a:rPr lang="en-US" sz="2000">
                <a:latin typeface="Consolas" panose="020B0609020204030204" pitchFamily="49" charset="0"/>
              </a:rPr>
              <a:t>, -2&gt; ok</a:t>
            </a:r>
            <a:r>
              <a:rPr lang="en-US" sz="2000" smtClean="0">
                <a:latin typeface="Consolas" panose="020B0609020204030204" pitchFamily="49" charset="0"/>
              </a:rPr>
              <a:t>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/>
          </a:p>
          <a:p>
            <a:r>
              <a:rPr lang="ru-RU" sz="2000" smtClean="0"/>
              <a:t>И в некоторых других случаях (тизер: при вычислении </a:t>
            </a:r>
            <a:r>
              <a:rPr lang="en-US" sz="2000" smtClean="0"/>
              <a:t>constexpr-</a:t>
            </a:r>
            <a:r>
              <a:rPr lang="ru-RU" sz="2000" smtClean="0"/>
              <a:t>функций)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инстанцирование шаблонов не сделано энергичным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SFINAE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Substitution Failure Is Not An Error (</a:t>
            </a:r>
            <a:r>
              <a:rPr lang="ru-RU" smtClean="0"/>
              <a:t>провал подстановки не является ошибкой</a:t>
            </a:r>
            <a:r>
              <a:rPr lang="en-US" smtClean="0"/>
              <a:t>)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T max (T a, T b);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T, typename U&gt; auto max (T a, U b);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 g = max (1, 1.0); // подстановка в 1 провалена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                  // подстановка в 2 успешна</a:t>
            </a:r>
          </a:p>
          <a:p>
            <a:r>
              <a:rPr lang="ru-RU" smtClean="0"/>
              <a:t>Формально </a:t>
            </a:r>
            <a:r>
              <a:rPr lang="en-US" smtClean="0"/>
              <a:t>SFINAE </a:t>
            </a:r>
            <a:r>
              <a:rPr lang="ru-RU" smtClean="0"/>
              <a:t>определяется так: если в результате подстановки в </a:t>
            </a:r>
            <a:r>
              <a:rPr lang="ru-RU" smtClean="0">
                <a:solidFill>
                  <a:srgbClr val="0000FF"/>
                </a:solidFill>
              </a:rPr>
              <a:t>непосредственном контексте</a:t>
            </a:r>
            <a:r>
              <a:rPr lang="ru-RU" smtClean="0"/>
              <a:t> класса (функции, алиаса, переменной) возникает </a:t>
            </a:r>
            <a:r>
              <a:rPr lang="ru-RU" smtClean="0">
                <a:solidFill>
                  <a:srgbClr val="0000FF"/>
                </a:solidFill>
              </a:rPr>
              <a:t>невалидная конструкция</a:t>
            </a:r>
            <a:r>
              <a:rPr lang="ru-RU" smtClean="0"/>
              <a:t>, эта подстановка неуспешна, но не ошибочна</a:t>
            </a:r>
          </a:p>
          <a:p>
            <a:r>
              <a:rPr lang="ru-RU" smtClean="0"/>
              <a:t>Невалидная конструкция это грамматически </a:t>
            </a:r>
            <a:r>
              <a:rPr lang="en-US" smtClean="0"/>
              <a:t>ill-formed expression </a:t>
            </a:r>
            <a:r>
              <a:rPr lang="ru-RU" smtClean="0"/>
              <a:t>или семантическая невозможность инстанцирования (как выше)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любая ошибочная конструкция это </a:t>
            </a:r>
            <a:r>
              <a:rPr lang="en-US" smtClean="0"/>
              <a:t>SFINAE</a:t>
            </a:r>
            <a:r>
              <a:rPr lang="ru-RU" smtClean="0"/>
              <a:t>. Важен контекст подстановки.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 (int i) { return -i;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T negate(const T&amp; t)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typename T::value_type</a:t>
            </a:r>
            <a:r>
              <a:rPr lang="en-US">
                <a:latin typeface="Consolas" panose="020B0609020204030204" pitchFamily="49" charset="0"/>
              </a:rPr>
              <a:t> n = -t();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используем </a:t>
            </a:r>
            <a:r>
              <a:rPr lang="en-US">
                <a:latin typeface="Consolas" panose="020B0609020204030204" pitchFamily="49" charset="0"/>
              </a:rPr>
              <a:t>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negate(2.0);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Здесь в контексте сигнатуры и шаблонных параметров нет никакой невалидности. Невалидность в теле не является </a:t>
            </a:r>
            <a:r>
              <a:rPr lang="en-US" smtClean="0"/>
              <a:t>SFINAE, </a:t>
            </a:r>
            <a:r>
              <a:rPr lang="ru-RU" smtClean="0"/>
              <a:t>это ошибка второй фазы трансляции.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любая ошибочная конструкция это </a:t>
            </a:r>
            <a:r>
              <a:rPr lang="en-US" smtClean="0"/>
              <a:t>SFINAE</a:t>
            </a:r>
            <a:r>
              <a:rPr lang="ru-RU" smtClean="0"/>
              <a:t>. Важен контекст подстановки.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 (int i) { return -i;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T::value_type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negate(const T&amp; t)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typename T::value_type n = -t();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используем </a:t>
            </a:r>
            <a:r>
              <a:rPr lang="en-US">
                <a:latin typeface="Consolas" panose="020B0609020204030204" pitchFamily="49" charset="0"/>
              </a:rPr>
              <a:t>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negate(2.0);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substitution failure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в контексте сигнатуры и шаблонных параметров выводится </a:t>
            </a:r>
            <a:r>
              <a:rPr lang="en-US" smtClean="0"/>
              <a:t>T == double </a:t>
            </a:r>
            <a:r>
              <a:rPr lang="ru-RU" smtClean="0"/>
              <a:t>и разумеется </a:t>
            </a:r>
            <a:r>
              <a:rPr lang="en-US" smtClean="0"/>
              <a:t>T::value_type </a:t>
            </a:r>
            <a:r>
              <a:rPr lang="ru-RU" smtClean="0"/>
              <a:t>невалидно. Здесь нет ошибки, это провал подстановки и будет вызвана менее подходящая верхняя функция.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Здесь успех подстановки, провал подстановки или ошибка?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T::ElementT</a:t>
            </a:r>
            <a:r>
              <a:rPr lang="en-US">
                <a:latin typeface="Consolas" panose="020B0609020204030204" pitchFamily="49" charset="0"/>
              </a:rPr>
              <a:t>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Очевидно провал подстановки: </a:t>
            </a:r>
            <a:r>
              <a:rPr lang="en-US" smtClean="0"/>
              <a:t>int*::ElementT </a:t>
            </a:r>
            <a:r>
              <a:rPr lang="ru-RU" smtClean="0"/>
              <a:t>не валиден в контексте </a:t>
            </a:r>
            <a:r>
              <a:rPr lang="en-US" smtClean="0"/>
              <a:t>at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template&lt;typename T&gt; auto 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at (T const&amp; a, int i) -&gt; decltype(a[i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 return a[i]; }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Ваши возражения против такого решения?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T::ElementT</a:t>
            </a:r>
            <a:r>
              <a:rPr lang="en-US">
                <a:latin typeface="Consolas" panose="020B0609020204030204" pitchFamily="49" charset="0"/>
              </a:rPr>
              <a:t> at (T const&amp; a, 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auto</a:t>
            </a:r>
            <a:r>
              <a:rPr lang="en-US">
                <a:latin typeface="Consolas" panose="020B0609020204030204" pitchFamily="49" charset="0"/>
              </a:rPr>
              <a:t>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at (T const&amp; a, int i)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-&gt; decltype(a[i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return a[i];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 (int *p) { return at (p, 7);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Казалось бы перегрузка по типу возвращаемого значения невозможна. Домашняя наработка: аргументировать почему решение всё-таки правильное.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Несистемное </a:t>
            </a:r>
            <a:r>
              <a:rPr lang="en-US" smtClean="0"/>
              <a:t>SFINAE</a:t>
            </a:r>
            <a:r>
              <a:rPr lang="ru-RU" smtClean="0"/>
              <a:t>. </a:t>
            </a:r>
            <a:r>
              <a:rPr lang="en-US" smtClean="0"/>
              <a:t>HasFooBar.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0152" cy="4038600"/>
          </a:xfrm>
        </p:spPr>
        <p:txBody>
          <a:bodyPr/>
          <a:lstStyle/>
          <a:p>
            <a:r>
              <a:rPr lang="ru-RU" smtClean="0"/>
              <a:t>С ранних пор была замечена полезность техники </a:t>
            </a:r>
            <a:r>
              <a:rPr lang="en-US" smtClean="0"/>
              <a:t>SFINAE </a:t>
            </a:r>
            <a:r>
              <a:rPr lang="ru-RU" smtClean="0"/>
              <a:t>для трюков и хаков</a:t>
            </a:r>
            <a:r>
              <a:rPr lang="en-US" smtClean="0"/>
              <a:t>. </a:t>
            </a:r>
            <a:r>
              <a:rPr lang="ru-RU" smtClean="0"/>
              <a:t>Классический пример: определить наличие зависимого типа в классе.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bar { 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boolalpha </a:t>
            </a:r>
            <a:r>
              <a:rPr lang="en-US">
                <a:latin typeface="Consolas" panose="020B0609020204030204" pitchFamily="49" charset="0"/>
              </a:rPr>
              <a:t>&lt;&lt;</a:t>
            </a:r>
            <a:r>
              <a:rPr lang="ru-RU">
                <a:latin typeface="Consolas" panose="020B0609020204030204" pitchFamily="49" charset="0"/>
              </a:rPr>
              <a:t> нечто от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" " &lt;&lt; </a:t>
            </a:r>
            <a:r>
              <a:rPr lang="ru-RU">
                <a:latin typeface="Consolas" panose="020B0609020204030204" pitchFamily="49" charset="0"/>
              </a:rPr>
              <a:t>нечто от </a:t>
            </a:r>
            <a:r>
              <a:rPr lang="en-US">
                <a:latin typeface="Consolas" panose="020B0609020204030204" pitchFamily="49" charset="0"/>
              </a:rPr>
              <a:t>bar &lt;&lt; endl;</a:t>
            </a:r>
          </a:p>
          <a:p>
            <a:r>
              <a:rPr lang="ru-RU" smtClean="0"/>
              <a:t>Без </a:t>
            </a:r>
            <a:r>
              <a:rPr lang="en-US" smtClean="0"/>
              <a:t>SFINAE, </a:t>
            </a:r>
            <a:r>
              <a:rPr lang="ru-RU" smtClean="0"/>
              <a:t>задача выглядит не решаемой, но решение возможно и даже в примитивном виде оно довольно красиво.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Несистемное </a:t>
            </a:r>
            <a:r>
              <a:rPr lang="en-US" smtClean="0"/>
              <a:t>SFINAE</a:t>
            </a:r>
            <a:r>
              <a:rPr lang="ru-RU" smtClean="0"/>
              <a:t>. </a:t>
            </a:r>
            <a:r>
              <a:rPr lang="en-US" smtClean="0"/>
              <a:t>HasFooBar.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0152" cy="40386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char yes[1];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char no[2];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bool value =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sizeof(test&lt;T</a:t>
            </a:r>
            <a:r>
              <a:rPr lang="en-US">
                <a:latin typeface="Consolas" panose="020B0609020204030204" pitchFamily="49" charset="0"/>
              </a:rPr>
              <a:t>&gt;(0)) == sizeof(yes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bar 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boolalpha &lt;&lt; has_typedef_foobar&lt;foo&gt;::value &lt;&lt; " "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&lt;&lt; has_typedef_foobar&lt;bar&gt;::value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Попробуйте в таком же стиле проверить наличие метода </a:t>
            </a:r>
            <a:r>
              <a:rPr lang="en-US" smtClean="0"/>
              <a:t>foobar, </a:t>
            </a:r>
            <a:r>
              <a:rPr lang="ru-RU" smtClean="0"/>
              <a:t>возвращающего обязательно </a:t>
            </a:r>
            <a:r>
              <a:rPr lang="en-US" smtClean="0"/>
              <a:t>float </a:t>
            </a:r>
            <a:r>
              <a:rPr lang="ru-RU" smtClean="0"/>
              <a:t>и не берущего ни одного аргумента</a:t>
            </a:r>
            <a:endParaRPr lang="en-US" smtClean="0"/>
          </a:p>
          <a:p>
            <a:r>
              <a:rPr lang="ru-RU" smtClean="0"/>
              <a:t>Тривиальная замена: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C&gt; static auto test(void*) -&gt;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decltype(float {declval&lt;C&gt;().foobar()}, yes</a:t>
            </a:r>
            <a:r>
              <a:rPr lang="en-US" smtClean="0">
                <a:latin typeface="Consolas" panose="020B0609020204030204" pitchFamily="49" charset="0"/>
              </a:rPr>
              <a:t>{});</a:t>
            </a:r>
            <a:endParaRPr lang="ru-RU" smtClean="0"/>
          </a:p>
          <a:p>
            <a:r>
              <a:rPr lang="ru-RU" smtClean="0"/>
              <a:t>До какой-то степени работает, но не ловит случаи когда возвращается </a:t>
            </a:r>
            <a:r>
              <a:rPr lang="en-US" smtClean="0"/>
              <a:t>float&amp; </a:t>
            </a:r>
            <a:r>
              <a:rPr lang="ru-RU" smtClean="0"/>
              <a:t>и т.п.</a:t>
            </a:r>
          </a:p>
          <a:p>
            <a:r>
              <a:rPr lang="ru-RU" smtClean="0"/>
              <a:t>Всё это слишком запутывается. Я называю такое </a:t>
            </a:r>
            <a:r>
              <a:rPr lang="en-US" smtClean="0"/>
              <a:t>SFINAE </a:t>
            </a:r>
            <a:r>
              <a:rPr lang="ru-RU" smtClean="0"/>
              <a:t>"партизанским", потому что приходится годами блуждать с оружием в страшных зимних лесах без еды и признаков жилья. Поэтому люди искали более систематические подходы.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Инстанцированием называется порождение конкретного класса, функции, функции-члена из обобщенного </a:t>
            </a:r>
            <a:r>
              <a:rPr lang="ru-RU" smtClean="0"/>
              <a:t>кода</a:t>
            </a:r>
            <a:endParaRPr lang="en-US" smtClean="0"/>
          </a:p>
          <a:p>
            <a:r>
              <a:rPr lang="ru-RU" smtClean="0"/>
              <a:t>При </a:t>
            </a:r>
            <a:r>
              <a:rPr lang="ru-RU"/>
              <a:t>инстанцировании может происходить:</a:t>
            </a:r>
          </a:p>
          <a:p>
            <a:pPr lvl="1"/>
            <a:r>
              <a:rPr lang="ru-RU"/>
              <a:t>Подстановка типов (</a:t>
            </a:r>
            <a:r>
              <a:rPr lang="en-US"/>
              <a:t>substitution)</a:t>
            </a:r>
          </a:p>
          <a:p>
            <a:pPr lvl="1"/>
            <a:r>
              <a:rPr lang="ru-RU"/>
              <a:t>Вывод типов</a:t>
            </a:r>
            <a:r>
              <a:rPr lang="en-US"/>
              <a:t> (inference)</a:t>
            </a:r>
            <a:endParaRPr lang="ru-RU"/>
          </a:p>
          <a:p>
            <a:pPr lvl="1"/>
            <a:r>
              <a:rPr lang="ru-RU"/>
              <a:t>Изобретение типов</a:t>
            </a:r>
            <a:r>
              <a:rPr lang="en-US"/>
              <a:t> (invention)</a:t>
            </a:r>
            <a:endParaRPr lang="ru-RU"/>
          </a:p>
          <a:p>
            <a:pPr lvl="1"/>
            <a:r>
              <a:rPr lang="ru-RU"/>
              <a:t>Подстановка параметров, не являющихся </a:t>
            </a:r>
            <a:r>
              <a:rPr lang="ru-RU" smtClean="0"/>
              <a:t>типами</a:t>
            </a:r>
            <a:endParaRPr lang="en-US" smtClean="0"/>
          </a:p>
          <a:p>
            <a:r>
              <a:rPr lang="ru-RU" smtClean="0"/>
              <a:t>Основные правила инстанцирования</a:t>
            </a:r>
          </a:p>
          <a:p>
            <a:pPr lvl="1"/>
            <a:r>
              <a:rPr lang="ru-RU" smtClean="0"/>
              <a:t>Шаблон класса инстанцирует </a:t>
            </a:r>
            <a:r>
              <a:rPr lang="ru-RU" smtClean="0">
                <a:solidFill>
                  <a:srgbClr val="0000FF"/>
                </a:solidFill>
              </a:rPr>
              <a:t>до</a:t>
            </a:r>
            <a:r>
              <a:rPr lang="ru-RU" smtClean="0"/>
              <a:t> его первого использования</a:t>
            </a:r>
          </a:p>
          <a:p>
            <a:pPr lvl="1"/>
            <a:r>
              <a:rPr lang="ru-RU" smtClean="0"/>
              <a:t>Шаблон функции или переменной инстанцируется </a:t>
            </a:r>
            <a:r>
              <a:rPr lang="ru-RU" smtClean="0">
                <a:solidFill>
                  <a:srgbClr val="0000FF"/>
                </a:solidFill>
              </a:rPr>
              <a:t>после </a:t>
            </a:r>
            <a:r>
              <a:rPr lang="ru-RU" smtClean="0"/>
              <a:t>его первого использования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1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Пространства типов и значений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сказать, что в языке существуют отдельные: </a:t>
            </a:r>
          </a:p>
          <a:p>
            <a:pPr lvl="1"/>
            <a:r>
              <a:rPr lang="ru-RU" smtClean="0"/>
              <a:t>пространство типов (</a:t>
            </a:r>
            <a:r>
              <a:rPr lang="en-US" smtClean="0">
                <a:solidFill>
                  <a:srgbClr val="0000FF"/>
                </a:solidFill>
              </a:rPr>
              <a:t>type-space</a:t>
            </a:r>
            <a:r>
              <a:rPr lang="ru-RU" smtClean="0"/>
              <a:t>) </a:t>
            </a:r>
            <a:br>
              <a:rPr lang="ru-RU" smtClean="0"/>
            </a:br>
            <a:r>
              <a:rPr lang="en-US" smtClean="0"/>
              <a:t>int, const int, double, struct S, union U, ....</a:t>
            </a:r>
            <a:endParaRPr lang="ru-RU" smtClean="0"/>
          </a:p>
          <a:p>
            <a:pPr lvl="1"/>
            <a:r>
              <a:rPr lang="ru-RU" smtClean="0"/>
              <a:t>пространство значений (</a:t>
            </a:r>
            <a:r>
              <a:rPr lang="en-US" smtClean="0">
                <a:solidFill>
                  <a:srgbClr val="0000FF"/>
                </a:solidFill>
              </a:rPr>
              <a:t>value-space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1, 2u, 0xfffffffffffULL, "hello", 2.0f, ....</a:t>
            </a:r>
            <a:endParaRPr lang="ru-RU"/>
          </a:p>
          <a:p>
            <a:pPr lvl="1"/>
            <a:r>
              <a:rPr lang="ru-RU" smtClean="0"/>
              <a:t>пространство характеристик валидности (</a:t>
            </a:r>
            <a:r>
              <a:rPr lang="en-US" smtClean="0">
                <a:solidFill>
                  <a:srgbClr val="0000FF"/>
                </a:solidFill>
              </a:rPr>
              <a:t>sfinae-space</a:t>
            </a:r>
            <a:r>
              <a:rPr lang="ru-RU" smtClean="0"/>
              <a:t>)</a:t>
            </a:r>
            <a:br>
              <a:rPr lang="ru-RU" smtClean="0"/>
            </a:br>
            <a:r>
              <a:rPr lang="en-US" smtClean="0"/>
              <a:t>valid, invalid</a:t>
            </a:r>
          </a:p>
          <a:p>
            <a:r>
              <a:rPr lang="ru-RU" smtClean="0"/>
              <a:t>Ключевой шаг к систематичному </a:t>
            </a:r>
            <a:r>
              <a:rPr lang="en-US" smtClean="0"/>
              <a:t>SFINAE </a:t>
            </a:r>
            <a:r>
              <a:rPr lang="ru-RU">
                <a:latin typeface="Corbel" panose="020B0503020204020204" pitchFamily="34" charset="0"/>
              </a:rPr>
              <a:t>–</a:t>
            </a:r>
            <a:r>
              <a:rPr lang="ru-RU" smtClean="0"/>
              <a:t> их связь</a:t>
            </a:r>
            <a:endParaRPr lang="en-US"/>
          </a:p>
          <a:p>
            <a:r>
              <a:rPr lang="ru-RU" smtClean="0"/>
              <a:t>Можем ли мы, например, </a:t>
            </a:r>
            <a:r>
              <a:rPr lang="ru-RU" smtClean="0">
                <a:solidFill>
                  <a:srgbClr val="0000FF"/>
                </a:solidFill>
              </a:rPr>
              <a:t>отобразить</a:t>
            </a:r>
            <a:r>
              <a:rPr lang="ru-RU" smtClean="0"/>
              <a:t> интегральные значения на типы? </a:t>
            </a:r>
            <a:br>
              <a:rPr lang="ru-RU" smtClean="0"/>
            </a:br>
            <a:r>
              <a:rPr lang="ru-RU" smtClean="0"/>
              <a:t>То есть </a:t>
            </a:r>
            <a:r>
              <a:rPr lang="ru-RU" smtClean="0">
                <a:solidFill>
                  <a:srgbClr val="0000FF"/>
                </a:solidFill>
              </a:rPr>
              <a:t>поставить в соответствие </a:t>
            </a:r>
            <a:r>
              <a:rPr lang="ru-RU" smtClean="0"/>
              <a:t>каждому интегральному значению единственный тип?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Интегральные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Да, например такие интегральные константы отображают значения на типы.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</a:t>
            </a:r>
            <a:r>
              <a:rPr lang="en-US" smtClean="0">
                <a:latin typeface="Consolas" panose="020B0609020204030204" pitchFamily="49" charset="0"/>
              </a:rPr>
              <a:t>v&gt;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integral_constant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T value = v;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T value_type;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integral_constant 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operator value_type() const { return value; 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Например такие интегральные константы отображают значения на типы</a:t>
            </a:r>
          </a:p>
          <a:p>
            <a:r>
              <a:rPr lang="ru-RU" smtClean="0"/>
              <a:t>Возможна даже арифметика.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ic6 = integral_constant&lt;int, 6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n = 7 * </a:t>
            </a:r>
            <a:r>
              <a:rPr lang="en-US" smtClean="0">
                <a:latin typeface="Consolas" panose="020B0609020204030204" pitchFamily="49" charset="0"/>
              </a:rPr>
              <a:t>ic6{};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типов на </a:t>
            </a:r>
            <a:r>
              <a:rPr lang="en-US" smtClean="0"/>
              <a:t>sfinae-traits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r>
              <a:rPr lang="ru-RU" smtClean="0"/>
              <a:t>Каждому из перечисленных ниже типов соответствует одно состояние валидности (выражение валидно или нет)</a:t>
            </a:r>
            <a:endParaRPr lang="ru-RU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True { char c[2]; };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False { char c[1]; };</a:t>
            </a:r>
            <a:endParaRPr lang="ru-RU" smtClean="0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Пример отображение из </a:t>
            </a:r>
            <a:r>
              <a:rPr lang="en-US" smtClean="0"/>
              <a:t>type-space </a:t>
            </a:r>
            <a:r>
              <a:rPr lang="ru-RU" smtClean="0"/>
              <a:t>на </a:t>
            </a:r>
            <a:r>
              <a:rPr lang="en-US" smtClean="0"/>
              <a:t>sfinae-space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 </a:t>
            </a:r>
            <a:r>
              <a:rPr lang="en-US" smtClean="0">
                <a:latin typeface="Consolas" panose="020B0609020204030204" pitchFamily="49" charset="0"/>
              </a:rPr>
              <a:t>U&gt; struct is_same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False {};</a:t>
            </a:r>
            <a:endParaRPr lang="ru-RU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 smtClean="0">
                <a:latin typeface="Consolas" panose="020B0609020204030204" pitchFamily="49" charset="0"/>
              </a:rPr>
              <a:t>T&gt; struct is_same&lt;T</a:t>
            </a:r>
            <a:r>
              <a:rPr lang="en-US">
                <a:latin typeface="Consolas" panose="020B0609020204030204" pitchFamily="49" charset="0"/>
              </a:rPr>
              <a:t>, T&gt; : </a:t>
            </a:r>
            <a:r>
              <a:rPr lang="en-US" smtClean="0">
                <a:latin typeface="Consolas" panose="020B0609020204030204" pitchFamily="49" charset="0"/>
              </a:rPr>
              <a:t>True {};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(sizeof(is_same&lt;int,int&gt;) == sizeof(True));</a:t>
            </a:r>
          </a:p>
          <a:p>
            <a:pPr marL="342900" indent="-342900"/>
            <a:r>
              <a:rPr lang="ru-RU" smtClean="0"/>
              <a:t>Это не слишком удобно. Может ли </a:t>
            </a:r>
            <a:r>
              <a:rPr lang="en-US" smtClean="0"/>
              <a:t>sfinae </a:t>
            </a:r>
            <a:r>
              <a:rPr lang="ru-RU" smtClean="0"/>
              <a:t>порождать значения?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Истина и ложь 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r>
              <a:rPr lang="ru-RU" smtClean="0"/>
              <a:t>Самые полезные из интегральных констант </a:t>
            </a:r>
            <a:r>
              <a:rPr lang="ru-RU" smtClean="0">
                <a:latin typeface="Corbel" panose="020B0503020204020204" pitchFamily="34" charset="0"/>
              </a:rPr>
              <a:t>– самые простые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true_type</a:t>
            </a:r>
            <a:r>
              <a:rPr lang="en-US">
                <a:latin typeface="Consolas" panose="020B0609020204030204" pitchFamily="49" charset="0"/>
              </a:rPr>
              <a:t> = integral_constant&lt;bool, true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false_type</a:t>
            </a:r>
            <a:r>
              <a:rPr lang="en-US">
                <a:latin typeface="Consolas" panose="020B0609020204030204" pitchFamily="49" charset="0"/>
              </a:rPr>
              <a:t> = integral_constant&lt;bool, false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ru-RU" smtClean="0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И они же позволяют отображение из </a:t>
            </a:r>
            <a:r>
              <a:rPr lang="en-US" smtClean="0"/>
              <a:t>type-space </a:t>
            </a:r>
            <a:r>
              <a:rPr lang="ru-RU" smtClean="0"/>
              <a:t>на </a:t>
            </a:r>
            <a:r>
              <a:rPr lang="en-US" smtClean="0"/>
              <a:t>sfinae-space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 </a:t>
            </a:r>
            <a:r>
              <a:rPr lang="en-US" smtClean="0">
                <a:latin typeface="Consolas" panose="020B0609020204030204" pitchFamily="49" charset="0"/>
              </a:rPr>
              <a:t>U&gt; struct is_same </a:t>
            </a:r>
            <a:r>
              <a:rPr lang="en-US">
                <a:latin typeface="Consolas" panose="020B0609020204030204" pitchFamily="49" charset="0"/>
              </a:rPr>
              <a:t>: false_type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latin typeface="Consolas" panose="020B0609020204030204" pitchFamily="49" charset="0"/>
              </a:rPr>
              <a:t>template&lt;typename T&gt; struct is_same&lt;T</a:t>
            </a:r>
            <a:r>
              <a:rPr lang="en-US">
                <a:latin typeface="Consolas" panose="020B0609020204030204" pitchFamily="49" charset="0"/>
              </a:rPr>
              <a:t>, T&gt; : 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T, typename U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is_same_t = typename is_same&lt;T, U&gt;::type;</a:t>
            </a:r>
            <a:endParaRPr lang="ru-RU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Теперь благодаря </a:t>
            </a:r>
            <a:r>
              <a:rPr lang="en-US" smtClean="0"/>
              <a:t>SFINAE, </a:t>
            </a:r>
            <a:r>
              <a:rPr lang="ru-RU" smtClean="0"/>
              <a:t>будет работать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(is_same&lt;int, int&gt;::value &amp;&amp; !is_same&lt;char, int&gt;::value);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Польза от шаблонов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pPr marL="182880" indent="-228600"/>
            <a:r>
              <a:rPr lang="ru-RU" smtClean="0"/>
              <a:t>Прошлый слайд может быть доработан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 U&gt; struct is_same : false_type {};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template&lt;typename T&gt; struct is_same&lt;T, T&gt; : true_type {};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template&lt;typename T, typename U&gt;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is_same_t = typename is_same&lt;T, U&gt;::type;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template&lt;typename T, typename U&gt;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bool is_same_v = is_same&lt;T, U&gt;::value;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Теперь будет работать как полная</a:t>
            </a:r>
            <a:r>
              <a:rPr lang="en-US"/>
              <a:t>,</a:t>
            </a:r>
            <a:r>
              <a:rPr lang="ru-RU" smtClean="0"/>
              <a:t> так и </a:t>
            </a:r>
            <a:r>
              <a:rPr lang="en-US" smtClean="0"/>
              <a:t> </a:t>
            </a:r>
            <a:r>
              <a:rPr lang="ru-RU" smtClean="0"/>
              <a:t>сокращённая версия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(is_same&lt;int, int&gt;::value &amp;&amp; !is_same&lt;char, int&gt;::value);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is_same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v&lt;int</a:t>
            </a:r>
            <a:r>
              <a:rPr lang="en-US">
                <a:latin typeface="Consolas" panose="020B0609020204030204" pitchFamily="49" charset="0"/>
              </a:rPr>
              <a:t>, int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&amp;&amp; !</a:t>
            </a:r>
            <a:r>
              <a:rPr lang="en-US" smtClean="0">
                <a:latin typeface="Consolas" panose="020B0609020204030204" pitchFamily="49" charset="0"/>
              </a:rPr>
              <a:t>is_same_v&lt;char</a:t>
            </a:r>
            <a:r>
              <a:rPr lang="en-US">
                <a:latin typeface="Consolas" panose="020B0609020204030204" pitchFamily="49" charset="0"/>
              </a:rPr>
              <a:t>, int</a:t>
            </a:r>
            <a:r>
              <a:rPr lang="en-US" smtClean="0">
                <a:latin typeface="Consolas" panose="020B0609020204030204" pitchFamily="49" charset="0"/>
              </a:rPr>
              <a:t>&gt;);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</a:t>
            </a:r>
            <a:r>
              <a:rPr lang="en-US" smtClean="0"/>
              <a:t>SFINAE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Довольно простое упражнение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T, typename U&gt;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and</a:t>
            </a:r>
            <a:r>
              <a:rPr lang="en-US" sz="2000" smtClean="0">
                <a:latin typeface="Consolas" panose="020B0609020204030204" pitchFamily="49" charset="0"/>
              </a:rPr>
              <a:t>_ : false_type 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not_ </a:t>
            </a:r>
            <a:r>
              <a:rPr lang="en-US" sz="2000">
                <a:latin typeface="Consolas" panose="020B0609020204030204" pitchFamily="49" charset="0"/>
              </a:rPr>
              <a:t>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/>
          </a:p>
          <a:p>
            <a:r>
              <a:rPr lang="ru-RU" sz="2000" smtClean="0"/>
              <a:t>Необходимо чтобы шаблон </a:t>
            </a:r>
            <a:r>
              <a:rPr lang="en-US" sz="2000" smtClean="0"/>
              <a:t>and_</a:t>
            </a:r>
            <a:r>
              <a:rPr lang="ru-RU" sz="2000" smtClean="0"/>
              <a:t> был </a:t>
            </a:r>
            <a:r>
              <a:rPr lang="en-US" sz="2000" smtClean="0"/>
              <a:t>true_type </a:t>
            </a:r>
            <a:r>
              <a:rPr lang="ru-RU" sz="2000" smtClean="0"/>
              <a:t>если </a:t>
            </a:r>
            <a:r>
              <a:rPr lang="en-US" sz="2000"/>
              <a:t>T </a:t>
            </a:r>
            <a:r>
              <a:rPr lang="ru-RU" sz="2000"/>
              <a:t>и </a:t>
            </a:r>
            <a:r>
              <a:rPr lang="en-US" sz="2000"/>
              <a:t>U</a:t>
            </a:r>
            <a:r>
              <a:rPr lang="ru-RU" sz="2000"/>
              <a:t> вместе </a:t>
            </a:r>
            <a:r>
              <a:rPr lang="en-US" sz="2000" smtClean="0"/>
              <a:t>true_type</a:t>
            </a: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>а также, чтобы шаблон </a:t>
            </a:r>
            <a:r>
              <a:rPr lang="en-US" sz="2000" smtClean="0"/>
              <a:t>not_ </a:t>
            </a:r>
            <a:r>
              <a:rPr lang="ru-RU" sz="2000" smtClean="0"/>
              <a:t>был </a:t>
            </a:r>
            <a:r>
              <a:rPr lang="en-US" sz="2000" smtClean="0"/>
              <a:t>true_type </a:t>
            </a:r>
            <a:r>
              <a:rPr lang="ru-RU" sz="2000" smtClean="0"/>
              <a:t>если </a:t>
            </a:r>
            <a:r>
              <a:rPr lang="en-US" sz="2000" smtClean="0"/>
              <a:t>T </a:t>
            </a:r>
            <a:r>
              <a:rPr lang="ru-RU" sz="2000" smtClean="0"/>
              <a:t>это </a:t>
            </a:r>
            <a:r>
              <a:rPr lang="en-US" sz="2000" smtClean="0"/>
              <a:t>false_type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</a:t>
            </a:r>
            <a:r>
              <a:rPr lang="en-US" smtClean="0"/>
              <a:t>SFINAE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Необходимо чтобы этот шаблон был </a:t>
            </a:r>
            <a:r>
              <a:rPr lang="en-US" sz="2000" smtClean="0"/>
              <a:t>true_type </a:t>
            </a:r>
            <a:r>
              <a:rPr lang="ru-RU" sz="2000" smtClean="0"/>
              <a:t>если </a:t>
            </a:r>
            <a:r>
              <a:rPr lang="en-US" sz="2000"/>
              <a:t>T </a:t>
            </a:r>
            <a:r>
              <a:rPr lang="ru-RU" sz="2000"/>
              <a:t>и </a:t>
            </a:r>
            <a:r>
              <a:rPr lang="en-US" sz="2000"/>
              <a:t>U</a:t>
            </a:r>
            <a:r>
              <a:rPr lang="ru-RU" sz="2000"/>
              <a:t> вместе </a:t>
            </a:r>
            <a:r>
              <a:rPr lang="en-US" sz="2000"/>
              <a:t>true_type 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typename U&gt;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and_ : false_type {};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&lt;&gt;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and</a:t>
            </a:r>
            <a:r>
              <a:rPr lang="en-US" sz="2000" smtClean="0">
                <a:latin typeface="Consolas" panose="020B0609020204030204" pitchFamily="49" charset="0"/>
              </a:rPr>
              <a:t>_&lt;true_type, true_type&gt; </a:t>
            </a:r>
            <a:r>
              <a:rPr lang="en-US" sz="2000">
                <a:latin typeface="Consolas" panose="020B0609020204030204" pitchFamily="49" charset="0"/>
              </a:rPr>
              <a:t>: </a:t>
            </a:r>
            <a:r>
              <a:rPr lang="en-US" sz="2000" smtClean="0">
                <a:latin typeface="Consolas" panose="020B0609020204030204" pitchFamily="49" charset="0"/>
              </a:rPr>
              <a:t>true_type 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T, typename U&gt;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using and_v = and_&lt;T, U&gt;::value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not_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latin typeface="Consolas" panose="020B0609020204030204" pitchFamily="49" charset="0"/>
              </a:rPr>
              <a:t>template &lt;&gt; struct not_&lt;false_type&gt; : true_type {};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Теперь ассерт даже симпатичней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assert (is_same</a:t>
            </a:r>
            <a:r>
              <a:rPr lang="ru-RU" sz="2000">
                <a:latin typeface="Consolas" panose="020B0609020204030204" pitchFamily="49" charset="0"/>
              </a:rPr>
              <a:t>_</a:t>
            </a:r>
            <a:r>
              <a:rPr lang="en-US" sz="2000">
                <a:latin typeface="Consolas" panose="020B0609020204030204" pitchFamily="49" charset="0"/>
              </a:rPr>
              <a:t>v&lt;int, int&gt; &amp;&amp; !is_same_v&lt;char, int</a:t>
            </a:r>
            <a:r>
              <a:rPr lang="en-US" sz="2000" smtClean="0">
                <a:latin typeface="Consolas" panose="020B0609020204030204" pitchFamily="49" charset="0"/>
              </a:rPr>
              <a:t>&gt;);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assert (and_v&lt;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is_same</a:t>
            </a:r>
            <a:r>
              <a:rPr lang="en-US" sz="2000" smtClean="0">
                <a:latin typeface="Consolas" panose="020B0609020204030204" pitchFamily="49" charset="0"/>
              </a:rPr>
              <a:t>&lt;int</a:t>
            </a:r>
            <a:r>
              <a:rPr lang="en-US" sz="2000">
                <a:latin typeface="Consolas" panose="020B0609020204030204" pitchFamily="49" charset="0"/>
              </a:rPr>
              <a:t>, int</a:t>
            </a:r>
            <a:r>
              <a:rPr lang="en-US" sz="2000" smtClean="0">
                <a:latin typeface="Consolas" panose="020B0609020204030204" pitchFamily="49" charset="0"/>
              </a:rPr>
              <a:t>&gt;,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not_&lt;is_same&lt;char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int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&gt;&gt;</a:t>
            </a:r>
            <a:r>
              <a:rPr lang="en-US" sz="2000" smtClean="0">
                <a:latin typeface="Consolas" panose="020B0609020204030204" pitchFamily="49" charset="0"/>
              </a:rPr>
              <a:t>&gt;);</a:t>
            </a:r>
          </a:p>
          <a:p>
            <a:r>
              <a:rPr lang="ru-RU" sz="2000" smtClean="0"/>
              <a:t>Всё хорошо?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</a:t>
            </a:r>
            <a:r>
              <a:rPr lang="en-US" smtClean="0"/>
              <a:t>SFINAE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Необходимо чтобы этот шаблон был </a:t>
            </a:r>
            <a:r>
              <a:rPr lang="en-US" sz="2000" smtClean="0"/>
              <a:t>true_type </a:t>
            </a:r>
            <a:r>
              <a:rPr lang="ru-RU" sz="2000" smtClean="0"/>
              <a:t>если </a:t>
            </a:r>
            <a:r>
              <a:rPr lang="en-US" sz="2000"/>
              <a:t>T </a:t>
            </a:r>
            <a:r>
              <a:rPr lang="ru-RU" sz="2000"/>
              <a:t>и </a:t>
            </a:r>
            <a:r>
              <a:rPr lang="en-US" sz="2000"/>
              <a:t>U</a:t>
            </a:r>
            <a:r>
              <a:rPr lang="ru-RU" sz="2000"/>
              <a:t> вместе </a:t>
            </a:r>
            <a:r>
              <a:rPr lang="en-US" sz="2000"/>
              <a:t>true_type 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typename U&gt;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and_ : false_type {};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&lt;&gt;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and</a:t>
            </a:r>
            <a:r>
              <a:rPr lang="en-US" sz="2000" smtClean="0">
                <a:latin typeface="Consolas" panose="020B0609020204030204" pitchFamily="49" charset="0"/>
              </a:rPr>
              <a:t>_&lt;true_type, true_type&gt; </a:t>
            </a:r>
            <a:r>
              <a:rPr lang="en-US" sz="2000">
                <a:latin typeface="Consolas" panose="020B0609020204030204" pitchFamily="49" charset="0"/>
              </a:rPr>
              <a:t>: </a:t>
            </a:r>
            <a:r>
              <a:rPr lang="en-US" sz="2000" smtClean="0">
                <a:latin typeface="Consolas" panose="020B0609020204030204" pitchFamily="49" charset="0"/>
              </a:rPr>
              <a:t>true_type 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T, typename U&gt;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using and_v = and_&lt;T, U&gt;::value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not_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latin typeface="Consolas" panose="020B0609020204030204" pitchFamily="49" charset="0"/>
              </a:rPr>
              <a:t>template &lt;&gt; struct not_&lt;false_type&gt; : true_type {};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Теперь ассерт даже симпатичней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assert (is_same</a:t>
            </a:r>
            <a:r>
              <a:rPr lang="ru-RU" sz="2000">
                <a:latin typeface="Consolas" panose="020B0609020204030204" pitchFamily="49" charset="0"/>
              </a:rPr>
              <a:t>_</a:t>
            </a:r>
            <a:r>
              <a:rPr lang="en-US" sz="2000">
                <a:latin typeface="Consolas" panose="020B0609020204030204" pitchFamily="49" charset="0"/>
              </a:rPr>
              <a:t>v&lt;int, int&gt; &amp;&amp; !is_same_v&lt;char, int</a:t>
            </a:r>
            <a:r>
              <a:rPr lang="en-US" sz="2000" smtClean="0">
                <a:latin typeface="Consolas" panose="020B0609020204030204" pitchFamily="49" charset="0"/>
              </a:rPr>
              <a:t>&gt;);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assert (and_v&lt;is_same&lt;int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, int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&gt;, not_&lt;is_same&lt;char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, int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&gt;&gt;&gt;);</a:t>
            </a:r>
          </a:p>
          <a:p>
            <a:r>
              <a:rPr lang="ru-RU" sz="2000" smtClean="0"/>
              <a:t>Нет, всё плохо. Эта строчка не работает.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logic: </a:t>
            </a:r>
            <a:r>
              <a:rPr lang="ru-RU" smtClean="0"/>
              <a:t>типы и значения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Необходимо чтобы этот шаблон был </a:t>
            </a:r>
            <a:r>
              <a:rPr lang="en-US" sz="2000" smtClean="0"/>
              <a:t>true_type </a:t>
            </a:r>
            <a:r>
              <a:rPr lang="ru-RU" sz="2000" smtClean="0"/>
              <a:t>если </a:t>
            </a:r>
            <a:r>
              <a:rPr lang="en-US" sz="2000"/>
              <a:t>T </a:t>
            </a:r>
            <a:r>
              <a:rPr lang="ru-RU" sz="2000"/>
              <a:t>и </a:t>
            </a:r>
            <a:r>
              <a:rPr lang="en-US" sz="2000"/>
              <a:t>U</a:t>
            </a:r>
            <a:r>
              <a:rPr lang="ru-RU" sz="2000"/>
              <a:t> вместе </a:t>
            </a:r>
            <a:r>
              <a:rPr lang="en-US" sz="2000"/>
              <a:t>true_type 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typename U&gt;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and_ : false_type {};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&lt;&gt;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and</a:t>
            </a:r>
            <a:r>
              <a:rPr lang="en-US" sz="2000" smtClean="0">
                <a:latin typeface="Consolas" panose="020B0609020204030204" pitchFamily="49" charset="0"/>
              </a:rPr>
              <a:t>_&lt;true_type, true_type&gt; </a:t>
            </a:r>
            <a:r>
              <a:rPr lang="en-US" sz="2000">
                <a:latin typeface="Consolas" panose="020B0609020204030204" pitchFamily="49" charset="0"/>
              </a:rPr>
              <a:t>: </a:t>
            </a:r>
            <a:r>
              <a:rPr lang="en-US" sz="2000" smtClean="0">
                <a:latin typeface="Consolas" panose="020B0609020204030204" pitchFamily="49" charset="0"/>
              </a:rPr>
              <a:t>true_type 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T, typename U&gt;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using and_v = and_&lt;T, U&gt;::value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struct not_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latin typeface="Consolas" panose="020B0609020204030204" pitchFamily="49" charset="0"/>
              </a:rPr>
              <a:t>template &lt;&gt; struct not_&lt;false_type&gt; : true_type {};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not_t = typename not_&lt;T&gt;::type;</a:t>
            </a:r>
            <a:endParaRPr lang="ru-RU" sz="20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Теперь всё работает, так как на специализацию попадают верные типы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assert (and_v&lt;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is_same_t&lt;int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int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smtClean="0"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not_t&lt;is_same_t&lt;char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int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&gt;&gt;</a:t>
            </a:r>
            <a:r>
              <a:rPr lang="en-US" sz="2000" smtClean="0">
                <a:latin typeface="Consolas" panose="020B0609020204030204" pitchFamily="49" charset="0"/>
              </a:rPr>
              <a:t>&gt;);</a:t>
            </a:r>
          </a:p>
          <a:p>
            <a:r>
              <a:rPr lang="ru-RU" sz="2000" smtClean="0"/>
              <a:t>Ок. Но ограничены ли мы простейшими определителями?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?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79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Определители и модификаторы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0412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/>
              <a:t>Определитель</a:t>
            </a:r>
            <a:r>
              <a:rPr lang="en-US" sz="2000" smtClean="0"/>
              <a:t>:</a:t>
            </a:r>
            <a:r>
              <a:rPr lang="ru-RU" sz="2000" smtClean="0"/>
              <a:t> является ли тип ссылкой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is_reference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Определители и модификаторы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51008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/>
              <a:t>Определитель</a:t>
            </a:r>
            <a:r>
              <a:rPr lang="en-US" sz="2000" smtClean="0"/>
              <a:t>:</a:t>
            </a:r>
            <a:r>
              <a:rPr lang="ru-RU" sz="2000" smtClean="0"/>
              <a:t> является ли тип ссылкой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is_reference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&amp;&amp;&gt;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Модификатор: убираем ссылку с типа, если ссылки не было, то оставляем тип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 </a:t>
            </a:r>
            <a:r>
              <a:rPr lang="en-US" sz="2000">
                <a:latin typeface="Consolas" panose="020B0609020204030204" pitchFamily="49" charset="0"/>
              </a:rPr>
              <a:t>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remove_reference&lt;T</a:t>
            </a:r>
            <a:r>
              <a:rPr lang="en-US" sz="2000">
                <a:latin typeface="Consolas" panose="020B0609020204030204" pitchFamily="49" charset="0"/>
              </a:rPr>
              <a:t>&amp;&gt; 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T&gt;</a:t>
            </a:r>
            <a:r>
              <a:rPr lang="en-US" sz="2000" smtClean="0">
                <a:latin typeface="Consolas" panose="020B0609020204030204" pitchFamily="49" charset="0"/>
              </a:rPr>
              <a:t> struct remove_reference&lt;T</a:t>
            </a:r>
            <a:r>
              <a:rPr lang="en-US" sz="2000">
                <a:latin typeface="Consolas" panose="020B0609020204030204" pitchFamily="49" charset="0"/>
              </a:rPr>
              <a:t>&amp;&amp;&gt; { using type = T;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Для модификатора полезен алиас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remove_reference_t = typename remove_reference&lt;T&gt;::type;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Кажется, что добавить </a:t>
            </a:r>
            <a:r>
              <a:rPr lang="en-US" smtClean="0"/>
              <a:t>lvalue reference </a:t>
            </a:r>
            <a:r>
              <a:rPr lang="ru-RU" smtClean="0"/>
              <a:t>совсем просто, это не требует даже </a:t>
            </a:r>
            <a:r>
              <a:rPr lang="en-US" smtClean="0"/>
              <a:t>SFINAE. </a:t>
            </a:r>
            <a:r>
              <a:rPr lang="ru-RU" smtClean="0"/>
              <a:t>Так ли это?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{ using type = </a:t>
            </a:r>
            <a:r>
              <a:rPr lang="en-US" smtClean="0">
                <a:latin typeface="Consolas" panose="020B0609020204030204" pitchFamily="49" charset="0"/>
              </a:rPr>
              <a:t>T&amp;; };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Увы, это не будет работать для </a:t>
            </a:r>
            <a:r>
              <a:rPr lang="en-US" smtClean="0"/>
              <a:t>void. </a:t>
            </a:r>
            <a:r>
              <a:rPr lang="ru-RU" smtClean="0"/>
              <a:t>Хорошо, добавим </a:t>
            </a:r>
            <a:r>
              <a:rPr lang="en-US" smtClean="0"/>
              <a:t>void...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struct add_lref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T&amp;; 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 smtClean="0">
                <a:latin typeface="Consolas" panose="020B0609020204030204" pitchFamily="49" charset="0"/>
              </a:rPr>
              <a:t>&lt;&gt; struct add_lref&lt;void&gt;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void;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&lt;&gt; </a:t>
            </a:r>
            <a:r>
              <a:rPr lang="en-US" sz="2000" smtClean="0">
                <a:latin typeface="Consolas" panose="020B0609020204030204" pitchFamily="49" charset="0"/>
              </a:rPr>
              <a:t>struct add_lref&lt;const void</a:t>
            </a:r>
            <a:r>
              <a:rPr lang="en-US" sz="2000">
                <a:latin typeface="Consolas" panose="020B0609020204030204" pitchFamily="49" charset="0"/>
              </a:rPr>
              <a:t>&gt; { using type </a:t>
            </a:r>
            <a:r>
              <a:rPr lang="en-US" sz="2000" smtClean="0">
                <a:latin typeface="Consolas" panose="020B0609020204030204" pitchFamily="49" charset="0"/>
              </a:rPr>
              <a:t>= const </a:t>
            </a:r>
            <a:r>
              <a:rPr lang="en-US" sz="2000">
                <a:latin typeface="Consolas" panose="020B0609020204030204" pitchFamily="49" charset="0"/>
              </a:rPr>
              <a:t>void;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</a:t>
            </a:r>
            <a:r>
              <a:rPr lang="ru-RU" sz="2000" smtClean="0">
                <a:latin typeface="Consolas" panose="020B0609020204030204" pitchFamily="49" charset="0"/>
              </a:rPr>
              <a:t> то же самое для </a:t>
            </a:r>
            <a:r>
              <a:rPr lang="en-US" sz="2000" smtClean="0">
                <a:latin typeface="Consolas" panose="020B0609020204030204" pitchFamily="49" charset="0"/>
              </a:rPr>
              <a:t>volatile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const volatile</a:t>
            </a:r>
          </a:p>
          <a:p>
            <a:r>
              <a:rPr lang="ru-RU" smtClean="0"/>
              <a:t>Но уверены ли мы, что исключать нужно только </a:t>
            </a:r>
            <a:r>
              <a:rPr lang="en-US" smtClean="0"/>
              <a:t>cv-void?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Увы, это не будет работать для </a:t>
            </a:r>
            <a:r>
              <a:rPr lang="en-US" smtClean="0"/>
              <a:t>void. </a:t>
            </a:r>
            <a:r>
              <a:rPr lang="ru-RU" smtClean="0"/>
              <a:t>Хорошо, добавим </a:t>
            </a:r>
            <a:r>
              <a:rPr lang="en-US" smtClean="0"/>
              <a:t>void...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struct add_lref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T&amp;; 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 smtClean="0">
                <a:latin typeface="Consolas" panose="020B0609020204030204" pitchFamily="49" charset="0"/>
              </a:rPr>
              <a:t>&lt;&gt; struct add_lref&lt;void&gt; </a:t>
            </a:r>
            <a:r>
              <a:rPr lang="en-US" sz="2000">
                <a:latin typeface="Consolas" panose="020B0609020204030204" pitchFamily="49" charset="0"/>
              </a:rPr>
              <a:t>{ using type = </a:t>
            </a:r>
            <a:r>
              <a:rPr lang="en-US" sz="2000" smtClean="0">
                <a:latin typeface="Consolas" panose="020B0609020204030204" pitchFamily="49" charset="0"/>
              </a:rPr>
              <a:t>void;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&lt;&gt; </a:t>
            </a:r>
            <a:r>
              <a:rPr lang="en-US" sz="2000" smtClean="0">
                <a:latin typeface="Consolas" panose="020B0609020204030204" pitchFamily="49" charset="0"/>
              </a:rPr>
              <a:t>struct add_lref&lt;const void</a:t>
            </a:r>
            <a:r>
              <a:rPr lang="en-US" sz="2000">
                <a:latin typeface="Consolas" panose="020B0609020204030204" pitchFamily="49" charset="0"/>
              </a:rPr>
              <a:t>&gt; { using type </a:t>
            </a:r>
            <a:r>
              <a:rPr lang="en-US" sz="2000" smtClean="0">
                <a:latin typeface="Consolas" panose="020B0609020204030204" pitchFamily="49" charset="0"/>
              </a:rPr>
              <a:t>= const </a:t>
            </a:r>
            <a:r>
              <a:rPr lang="en-US" sz="2000">
                <a:latin typeface="Consolas" panose="020B0609020204030204" pitchFamily="49" charset="0"/>
              </a:rPr>
              <a:t>void;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</a:t>
            </a:r>
            <a:r>
              <a:rPr lang="ru-RU" sz="2000" smtClean="0">
                <a:latin typeface="Consolas" panose="020B0609020204030204" pitchFamily="49" charset="0"/>
              </a:rPr>
              <a:t> то же самое для </a:t>
            </a:r>
            <a:r>
              <a:rPr lang="en-US" sz="2000" smtClean="0">
                <a:latin typeface="Consolas" panose="020B0609020204030204" pitchFamily="49" charset="0"/>
              </a:rPr>
              <a:t>volatile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const volatile</a:t>
            </a:r>
          </a:p>
          <a:p>
            <a:r>
              <a:rPr lang="ru-RU" smtClean="0"/>
              <a:t>Но уверены ли мы, что исключать нужно только </a:t>
            </a:r>
            <a:r>
              <a:rPr lang="en-US" smtClean="0"/>
              <a:t>cv-void?</a:t>
            </a:r>
          </a:p>
          <a:p>
            <a:r>
              <a:rPr lang="ru-RU" smtClean="0"/>
              <a:t>Кажется, мы где-то свернули не туда... </a:t>
            </a:r>
            <a:endParaRPr lang="en-US" smtClean="0"/>
          </a:p>
          <a:p>
            <a:r>
              <a:rPr lang="ru-RU" smtClean="0"/>
              <a:t>Мы хотим записать: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ru-RU" smtClean="0">
                <a:solidFill>
                  <a:srgbClr val="0000FF"/>
                </a:solidFill>
              </a:rPr>
              <a:t>если можно, то </a:t>
            </a:r>
            <a:r>
              <a:rPr lang="en-US" smtClean="0">
                <a:solidFill>
                  <a:srgbClr val="0000FF"/>
                </a:solidFill>
              </a:rPr>
              <a:t>T&amp; </a:t>
            </a:r>
            <a:r>
              <a:rPr lang="ru-RU" smtClean="0">
                <a:solidFill>
                  <a:srgbClr val="0000FF"/>
                </a:solidFill>
              </a:rPr>
              <a:t>иначе </a:t>
            </a:r>
            <a:r>
              <a:rPr lang="en-US" smtClean="0">
                <a:solidFill>
                  <a:srgbClr val="0000FF"/>
                </a:solidFill>
              </a:rPr>
              <a:t>T"</a:t>
            </a:r>
            <a:r>
              <a:rPr lang="en-US" smtClean="0"/>
              <a:t> </a:t>
            </a:r>
            <a:r>
              <a:rPr lang="ru-RU" smtClean="0"/>
              <a:t>и эту идею должно быть можно выразить как-то естественным образом</a:t>
            </a:r>
            <a:endParaRPr lang="ru-RU"/>
          </a:p>
          <a:p>
            <a:pPr marL="45720" indent="0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Правильное решение (</a:t>
            </a:r>
            <a:r>
              <a:rPr lang="en-US" smtClean="0"/>
              <a:t>via A. O'Dwyer)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typename Enable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ALRimpl </a:t>
            </a:r>
            <a:r>
              <a:rPr lang="en-US">
                <a:latin typeface="Consolas" panose="020B0609020204030204" pitchFamily="49" charset="0"/>
              </a:rPr>
              <a:t>{ using type = T;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ALRImpl </a:t>
            </a:r>
            <a:r>
              <a:rPr lang="en-US">
                <a:latin typeface="Consolas" panose="020B0609020204030204" pitchFamily="49" charset="0"/>
              </a:rPr>
              <a:t>&lt;T, remove_reference_t&lt;T&amp;&gt;&gt; { </a:t>
            </a: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type = T&amp;;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: ALRImpl &lt;T, remove_reference_t&lt;T&gt;&gt;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Основной урок тут такой: отображение на </a:t>
            </a:r>
            <a:r>
              <a:rPr lang="en-US" smtClean="0"/>
              <a:t>sfinae-space </a:t>
            </a:r>
            <a:r>
              <a:rPr lang="ru-RU" smtClean="0"/>
              <a:t>может быть не линейным</a:t>
            </a:r>
          </a:p>
          <a:p>
            <a:r>
              <a:rPr lang="ru-RU" smtClean="0"/>
              <a:t>Это решение изящно, но всё же тяжеловесно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void_t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Появился в </a:t>
            </a:r>
            <a:r>
              <a:rPr lang="en-US" smtClean="0"/>
              <a:t>C++17 </a:t>
            </a:r>
            <a:r>
              <a:rPr lang="ru-RU" smtClean="0"/>
              <a:t>как </a:t>
            </a:r>
            <a:r>
              <a:rPr lang="en-US" smtClean="0"/>
              <a:t>std::void_t </a:t>
            </a:r>
            <a:r>
              <a:rPr lang="ru-RU" smtClean="0"/>
              <a:t>но вообще-то довольно прост в реализации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...&gt; using void_t = void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Представляет собой отображение произвольной пачки типов на </a:t>
            </a:r>
            <a:r>
              <a:rPr lang="en-US" smtClean="0"/>
              <a:t>enabled </a:t>
            </a:r>
            <a:r>
              <a:rPr lang="ru-RU" smtClean="0"/>
              <a:t>если каждый из них </a:t>
            </a:r>
            <a:r>
              <a:rPr lang="en-US" smtClean="0"/>
              <a:t>enabled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Enable&gt;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ALRimpl { using type = T;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ALRImpl 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void_t&lt;T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&amp;&gt;</a:t>
            </a:r>
            <a:r>
              <a:rPr lang="en-US">
                <a:latin typeface="Consolas" panose="020B0609020204030204" pitchFamily="49" charset="0"/>
              </a:rPr>
              <a:t>&gt; { using type = T&amp;;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: ALRImpl 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latin typeface="Consolas" panose="020B0609020204030204" pitchFamily="49" charset="0"/>
              </a:rPr>
              <a:t>&gt; {}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Превосходство системного подхода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Задача определения зависимого типа </a:t>
            </a:r>
          </a:p>
          <a:p>
            <a:r>
              <a:rPr lang="ru-RU" smtClean="0"/>
              <a:t>Было: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typedef char yes[1];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typedef char no[2];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static const bool value = </a:t>
            </a:r>
            <a:r>
              <a:rPr lang="ru-RU" sz="2000">
                <a:latin typeface="Consolas" panose="020B0609020204030204" pitchFamily="49" charset="0"/>
              </a:rPr>
              <a:t>(</a:t>
            </a:r>
            <a:r>
              <a:rPr lang="en-US" sz="2000">
                <a:latin typeface="Consolas" panose="020B0609020204030204" pitchFamily="49" charset="0"/>
              </a:rPr>
              <a:t>sizeof(test&lt;T&gt;(0)) == sizeof(yes)</a:t>
            </a:r>
            <a:r>
              <a:rPr lang="ru-RU" sz="2000">
                <a:latin typeface="Consolas" panose="020B0609020204030204" pitchFamily="49" charset="0"/>
              </a:rPr>
              <a:t>)</a:t>
            </a:r>
            <a:r>
              <a:rPr lang="en-US" sz="2000">
                <a:latin typeface="Consolas" panose="020B0609020204030204" pitchFamily="49" charset="0"/>
              </a:rPr>
              <a:t>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Превосходство системного подхода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33888" cy="4038600"/>
          </a:xfrm>
        </p:spPr>
        <p:txBody>
          <a:bodyPr/>
          <a:lstStyle/>
          <a:p>
            <a:r>
              <a:rPr lang="ru-RU" smtClean="0"/>
              <a:t>Задача определения зависимого типа </a:t>
            </a:r>
          </a:p>
          <a:p>
            <a:r>
              <a:rPr lang="ru-RU" smtClean="0"/>
              <a:t>Стало: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&lt;typename, typename = void_t</a:t>
            </a:r>
            <a:r>
              <a:rPr lang="en-US" sz="2000" smtClean="0">
                <a:latin typeface="Consolas" panose="020B0609020204030204" pitchFamily="49" charset="0"/>
              </a:rPr>
              <a:t>&lt;&gt;&gt;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has_typedef_foobar : false_type {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has_typedef_foobar </a:t>
            </a:r>
            <a:r>
              <a:rPr lang="en-US" sz="2000" smtClean="0">
                <a:latin typeface="Consolas" panose="020B0609020204030204" pitchFamily="49" charset="0"/>
              </a:rPr>
              <a:t>&lt;T,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void_t&lt;typename </a:t>
            </a:r>
            <a:r>
              <a:rPr lang="en-US" sz="2000">
                <a:latin typeface="Consolas" panose="020B0609020204030204" pitchFamily="49" charset="0"/>
              </a:rPr>
              <a:t>T::foobar</a:t>
            </a:r>
            <a:r>
              <a:rPr lang="en-US" sz="2000" smtClean="0">
                <a:latin typeface="Consolas" panose="020B0609020204030204" pitchFamily="49" charset="0"/>
              </a:rPr>
              <a:t>&gt;&gt; </a:t>
            </a:r>
            <a:r>
              <a:rPr lang="en-US" sz="2000">
                <a:latin typeface="Consolas" panose="020B0609020204030204" pitchFamily="49" charset="0"/>
              </a:rPr>
              <a:t>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Систематическое </a:t>
            </a:r>
            <a:r>
              <a:rPr lang="en-US" sz="2000" smtClean="0"/>
              <a:t>SFINAE </a:t>
            </a:r>
            <a:r>
              <a:rPr lang="ru-RU" sz="2000" smtClean="0"/>
              <a:t>позволяет избегать "хакерских" решений и выражать мысли достаточно прямолинейно</a:t>
            </a:r>
          </a:p>
          <a:p>
            <a:r>
              <a:rPr lang="ru-RU" sz="2000" smtClean="0"/>
              <a:t>Более того, даже этот уровень абстракции может быть повышен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is_detected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7584" cy="4038600"/>
          </a:xfrm>
        </p:spPr>
        <p:txBody>
          <a:bodyPr/>
          <a:lstStyle/>
          <a:p>
            <a:r>
              <a:rPr lang="ru-RU"/>
              <a:t>Задача определения зависимого типа </a:t>
            </a:r>
          </a:p>
          <a:p>
            <a:r>
              <a:rPr lang="ru-RU"/>
              <a:t>Стало: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using </a:t>
            </a:r>
            <a:r>
              <a:rPr lang="en-US" sz="2000">
                <a:latin typeface="Consolas" panose="020B0609020204030204" pitchFamily="49" charset="0"/>
              </a:rPr>
              <a:t>has_typedef_foobar_t = decltype(T::foobar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using </a:t>
            </a:r>
            <a:r>
              <a:rPr lang="en-US" sz="2000" smtClean="0">
                <a:latin typeface="Consolas" panose="020B0609020204030204" pitchFamily="49" charset="0"/>
              </a:rPr>
              <a:t>has_typedef_foobar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is_detected&lt;has_typedef_foobar_t, T&gt;;</a:t>
            </a:r>
            <a:endParaRPr lang="en-US" sz="2000">
              <a:latin typeface="Consolas" panose="020B0609020204030204" pitchFamily="49" charset="0"/>
            </a:endParaRPr>
          </a:p>
          <a:p>
            <a:r>
              <a:rPr lang="ru-RU" smtClean="0"/>
              <a:t>Систематическое </a:t>
            </a:r>
            <a:r>
              <a:rPr lang="en-US"/>
              <a:t>SFINAE </a:t>
            </a:r>
            <a:r>
              <a:rPr lang="ru-RU" smtClean="0"/>
              <a:t>также позволяет эффективно обобщать частные решения, комбинируя более и более высокоуровневые идиомы</a:t>
            </a:r>
            <a:endParaRPr lang="en-US" smtClean="0"/>
          </a:p>
          <a:p>
            <a:r>
              <a:rPr lang="ru-RU" smtClean="0"/>
              <a:t>На самом деле </a:t>
            </a:r>
            <a:r>
              <a:rPr lang="en-US" smtClean="0"/>
              <a:t>is_detected </a:t>
            </a:r>
            <a:r>
              <a:rPr lang="ru-RU" smtClean="0"/>
              <a:t>удивительно мощная абстракция: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 template&lt;class...&gt; class Op, class... Args 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is_detected</a:t>
            </a:r>
            <a:r>
              <a:rPr lang="ru-RU" sz="2000" smtClean="0">
                <a:latin typeface="Consolas" panose="020B0609020204030204" pitchFamily="49" charset="0"/>
              </a:rPr>
              <a:t> = какая-то магия</a:t>
            </a:r>
            <a:endParaRPr lang="ru-RU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Stars&lt;int, 1&gt;::t*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27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Были ли в вашем опыте интересные и нетривиальные применения </a:t>
            </a:r>
            <a:r>
              <a:rPr lang="en-US" smtClean="0"/>
              <a:t>SFINAE?</a:t>
            </a:r>
          </a:p>
          <a:p>
            <a:r>
              <a:rPr lang="ru-RU" smtClean="0"/>
              <a:t>Далее мы рассмотрим один случай, когда </a:t>
            </a:r>
            <a:r>
              <a:rPr lang="en-US" smtClean="0"/>
              <a:t>SFINAE </a:t>
            </a:r>
            <a:r>
              <a:rPr lang="ru-RU" smtClean="0"/>
              <a:t>не позволяет идеально решить задачу (но позволяет подобраться к решению достаточно близко).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Некоторые утверждения можно проверить на этапе компиляции</a:t>
            </a:r>
            <a:r>
              <a:rPr lang="en-US" sz="2000" smtClean="0"/>
              <a:t>. </a:t>
            </a:r>
            <a:r>
              <a:rPr lang="ru-RU" sz="2000" smtClean="0"/>
              <a:t>Конечно, на этапе исполнения их, обычно, тоже можно проверить.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foo ()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assert (sizeof(int) == 4);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остальной код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Допустимо, но выглядит странно. И потом: неужели это нужно делать в каждой функции?</a:t>
            </a:r>
          </a:p>
          <a:p>
            <a:r>
              <a:rPr lang="ru-RU" sz="2000" smtClean="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CT_ASSERT </a:t>
            </a:r>
            <a:r>
              <a:rPr lang="en-US" sz="2000">
                <a:latin typeface="Consolas" panose="020B0609020204030204" pitchFamily="49" charset="0"/>
              </a:rPr>
              <a:t>(sizeof(int) == 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Удивительно, но это возможно даже на </a:t>
            </a:r>
            <a:r>
              <a:rPr lang="en-US" sz="2000" smtClean="0"/>
              <a:t>C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600" smtClean="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CT_ASSERT </a:t>
            </a:r>
            <a:r>
              <a:rPr lang="en-US" sz="1600">
                <a:latin typeface="Consolas" panose="020B0609020204030204" pitchFamily="49" charset="0"/>
              </a:rPr>
              <a:t>(sizeof(int) == 4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z="1600" smtClean="0"/>
              <a:t>Реализация на языке </a:t>
            </a:r>
            <a:r>
              <a:rPr lang="en-US" sz="1600" smtClean="0"/>
              <a:t>C, </a:t>
            </a:r>
            <a:r>
              <a:rPr lang="ru-RU" sz="1600" smtClean="0"/>
              <a:t>негодные способы (невозможны в </a:t>
            </a:r>
            <a:r>
              <a:rPr lang="en-US" sz="1600" smtClean="0"/>
              <a:t>global scope)</a:t>
            </a:r>
            <a:endParaRPr lang="ru-RU" sz="1600" smtClean="0"/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#define </a:t>
            </a:r>
            <a:r>
              <a:rPr lang="en-US" sz="1400">
                <a:latin typeface="Consolas" panose="020B0609020204030204" pitchFamily="49" charset="0"/>
              </a:rPr>
              <a:t>CT_ASSERT(pred) switch(0){case 0:case pred</a:t>
            </a:r>
            <a:r>
              <a:rPr lang="en-US" sz="1400" smtClean="0">
                <a:latin typeface="Consolas" panose="020B0609020204030204" pitchFamily="49" charset="0"/>
              </a:rPr>
              <a:t>:;}</a:t>
            </a:r>
            <a:endParaRPr lang="ru-RU" sz="1400" smtClean="0">
              <a:latin typeface="Consolas" panose="020B0609020204030204" pitchFamily="49" charset="0"/>
            </a:endParaRP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#define </a:t>
            </a:r>
            <a:r>
              <a:rPr lang="en-US" sz="1400">
                <a:latin typeface="Consolas" panose="020B0609020204030204" pitchFamily="49" charset="0"/>
              </a:rPr>
              <a:t>CT_ASSERT(pred) do { int arr[pred ? 1 : -1]; } while(0);</a:t>
            </a:r>
          </a:p>
          <a:p>
            <a:r>
              <a:rPr lang="ru-RU" sz="1600" smtClean="0"/>
              <a:t>Реализация на языке </a:t>
            </a:r>
            <a:r>
              <a:rPr lang="en-US" sz="1600" smtClean="0"/>
              <a:t>C, </a:t>
            </a:r>
            <a:r>
              <a:rPr lang="ru-RU" sz="1600" smtClean="0"/>
              <a:t>годный способ</a:t>
            </a:r>
            <a:r>
              <a:rPr lang="en-US" sz="1600"/>
              <a:t> </a:t>
            </a:r>
            <a:r>
              <a:rPr lang="ru-RU" sz="1600" smtClean="0"/>
              <a:t/>
            </a:r>
            <a:br>
              <a:rPr lang="ru-RU" sz="1600" smtClean="0"/>
            </a:br>
            <a:r>
              <a:rPr lang="en-US" sz="1600" smtClean="0"/>
              <a:t>(</a:t>
            </a:r>
            <a:r>
              <a:rPr lang="en-US" sz="1600"/>
              <a:t>via https://</a:t>
            </a:r>
            <a:r>
              <a:rPr lang="en-US" sz="1600" smtClean="0"/>
              <a:t>stackoverflow.com/questions/807244/c-compiler-asserts-how-to-implement)</a:t>
            </a:r>
            <a:endParaRPr lang="ru-RU" sz="1600" smtClean="0"/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#define </a:t>
            </a:r>
            <a:r>
              <a:rPr lang="en-US" sz="1600" smtClean="0">
                <a:latin typeface="Consolas" panose="020B0609020204030204" pitchFamily="49" charset="0"/>
              </a:rPr>
              <a:t>CT_ASSERT(predicate) impl_CASSERT_LINE(predicate</a:t>
            </a:r>
            <a:r>
              <a:rPr lang="en-US" sz="1600">
                <a:latin typeface="Consolas" panose="020B0609020204030204" pitchFamily="49" charset="0"/>
              </a:rPr>
              <a:t>,__LINE</a:t>
            </a:r>
            <a:r>
              <a:rPr lang="en-US" sz="1600" smtClean="0">
                <a:latin typeface="Consolas" panose="020B0609020204030204" pitchFamily="49" charset="0"/>
              </a:rPr>
              <a:t>__,__COUNTER__)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</a:rPr>
              <a:t>define </a:t>
            </a:r>
            <a:r>
              <a:rPr lang="en-US" sz="1600" smtClean="0">
                <a:latin typeface="Consolas" panose="020B0609020204030204" pitchFamily="49" charset="0"/>
              </a:rPr>
              <a:t>impl_PASTE(a,b</a:t>
            </a:r>
            <a:r>
              <a:rPr lang="en-US" sz="1600">
                <a:latin typeface="Consolas" panose="020B0609020204030204" pitchFamily="49" charset="0"/>
              </a:rPr>
              <a:t>) a##</a:t>
            </a:r>
            <a:r>
              <a:rPr lang="en-US" sz="1600" smtClean="0">
                <a:latin typeface="Consolas" panose="020B0609020204030204" pitchFamily="49" charset="0"/>
              </a:rPr>
              <a:t>b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#define impl_CASSERT_LINE(predicate</a:t>
            </a:r>
            <a:r>
              <a:rPr lang="en-US" sz="1600">
                <a:latin typeface="Consolas" panose="020B0609020204030204" pitchFamily="49" charset="0"/>
              </a:rPr>
              <a:t>, line, </a:t>
            </a:r>
            <a:r>
              <a:rPr lang="en-US" sz="1600" smtClean="0">
                <a:latin typeface="Consolas" panose="020B0609020204030204" pitchFamily="49" charset="0"/>
              </a:rPr>
              <a:t>cnt) \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typedef char </a:t>
            </a:r>
            <a:r>
              <a:rPr lang="en-US" sz="1600" smtClean="0">
                <a:latin typeface="Consolas" panose="020B0609020204030204" pitchFamily="49" charset="0"/>
              </a:rPr>
              <a:t>impl_PASTE(assertion_failed_##cnt##_,</a:t>
            </a:r>
            <a:r>
              <a:rPr lang="en-US" sz="1600">
                <a:latin typeface="Consolas" panose="020B0609020204030204" pitchFamily="49" charset="0"/>
              </a:rPr>
              <a:t>line)[2*!!(predicate)-1];</a:t>
            </a:r>
            <a:endParaRPr lang="ru-RU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Способ годный</a:t>
            </a:r>
            <a:r>
              <a:rPr lang="en-US" sz="1600" smtClean="0"/>
              <a:t>,</a:t>
            </a:r>
            <a:r>
              <a:rPr lang="ru-RU" sz="1600" smtClean="0"/>
              <a:t> но какой-то мрачный...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реализации через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/>
              <a:t>Идея: написать в глобальной области видимости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CT_ASSERT (sizeof(int) == 4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endParaRPr lang="ru-RU" sz="1600" smtClean="0"/>
          </a:p>
          <a:p>
            <a:r>
              <a:rPr lang="ru-RU" sz="1600" smtClean="0"/>
              <a:t>Годная реализация для </a:t>
            </a:r>
            <a:r>
              <a:rPr lang="en-US" sz="1600" smtClean="0"/>
              <a:t>C++ via </a:t>
            </a:r>
            <a:r>
              <a:rPr lang="ru-RU" sz="1600" smtClean="0"/>
              <a:t>Андрей Александреску, 2001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 &lt;bool cond&gt; struct </a:t>
            </a:r>
            <a:r>
              <a:rPr lang="en-US" sz="1600" smtClean="0">
                <a:latin typeface="Consolas" panose="020B0609020204030204" pitchFamily="49" charset="0"/>
              </a:rPr>
              <a:t>CT_ASSERT;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template </a:t>
            </a:r>
            <a:r>
              <a:rPr lang="en-US" sz="1600">
                <a:latin typeface="Consolas" panose="020B0609020204030204" pitchFamily="49" charset="0"/>
              </a:rPr>
              <a:t>&lt;&gt; struct CT_ASSERT&lt;true&gt; {};</a:t>
            </a:r>
          </a:p>
          <a:p>
            <a:r>
              <a:rPr lang="ru-RU" sz="1600" smtClean="0"/>
              <a:t>В целом это работает, но тут есть проблемы с выдачей сообщения и писать в коде надо треугольные скобки, а не круглые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CT_ASSERT&lt;sizeof(int</a:t>
            </a:r>
            <a:r>
              <a:rPr lang="en-US" sz="1600">
                <a:latin typeface="Consolas" panose="020B0609020204030204" pitchFamily="49" charset="0"/>
              </a:rPr>
              <a:t>) == </a:t>
            </a:r>
            <a:r>
              <a:rPr lang="en-US" sz="1600" smtClean="0">
                <a:latin typeface="Consolas" panose="020B0609020204030204" pitchFamily="49" charset="0"/>
              </a:rPr>
              <a:t>4&gt; myassert1; // +</a:t>
            </a:r>
            <a:r>
              <a:rPr lang="ru-RU" sz="1600">
                <a:latin typeface="Consolas" panose="020B0609020204030204" pitchFamily="49" charset="0"/>
              </a:rPr>
              <a:t> </a:t>
            </a:r>
            <a:r>
              <a:rPr lang="ru-RU" sz="1600" smtClean="0">
                <a:latin typeface="Consolas" panose="020B0609020204030204" pitchFamily="49" charset="0"/>
              </a:rPr>
              <a:t>придумывать имя</a:t>
            </a:r>
          </a:p>
          <a:p>
            <a:r>
              <a:rPr lang="ru-RU" sz="1600" smtClean="0"/>
              <a:t>Это неудобно, так что с 2011 года на уровне языка ввели синтаксический сахар</a:t>
            </a:r>
          </a:p>
          <a:p>
            <a:pPr lvl="1"/>
            <a:r>
              <a:rPr lang="ru-RU" sz="1400"/>
              <a:t>Для языка </a:t>
            </a:r>
            <a:r>
              <a:rPr lang="en-US" sz="1400"/>
              <a:t>C: _Static_assert (cond, message)</a:t>
            </a:r>
          </a:p>
          <a:p>
            <a:pPr lvl="1"/>
            <a:r>
              <a:rPr lang="ru-RU" sz="1400"/>
              <a:t>Для языка </a:t>
            </a:r>
            <a:r>
              <a:rPr lang="en-US" sz="1400"/>
              <a:t>C++: static_assert (cond, message)</a:t>
            </a:r>
            <a:endParaRPr lang="ru-RU" sz="1400"/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static_assert</a:t>
            </a:r>
            <a:r>
              <a:rPr lang="ru-RU" sz="1600" smtClean="0">
                <a:latin typeface="Consolas" panose="020B0609020204030204" pitchFamily="49" charset="0"/>
              </a:rPr>
              <a:t>(</a:t>
            </a:r>
            <a:r>
              <a:rPr lang="en-US" sz="1600">
                <a:latin typeface="Consolas" panose="020B0609020204030204" pitchFamily="49" charset="0"/>
              </a:rPr>
              <a:t>sizeof(int) == 4</a:t>
            </a:r>
            <a:r>
              <a:rPr lang="ru-RU" sz="1600" smtClean="0">
                <a:latin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endParaRPr lang="ru-RU" sz="160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Всё-таки насколько обоснован статический ассерт на уровне языка?</a:t>
            </a:r>
            <a:endParaRPr lang="en-US" sz="2000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#define BOOST_JOIN(X,Y) BOOST_DO_JOIN(X,Y)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#</a:t>
            </a:r>
            <a:r>
              <a:rPr lang="en-US" sz="1800">
                <a:latin typeface="Consolas" panose="020B0609020204030204" pitchFamily="49" charset="0"/>
              </a:rPr>
              <a:t>define </a:t>
            </a:r>
            <a:r>
              <a:rPr lang="en-US" sz="1800" smtClean="0">
                <a:latin typeface="Consolas" panose="020B0609020204030204" pitchFamily="49" charset="0"/>
              </a:rPr>
              <a:t>BOOST_DO_JOIN(X,Y) BOOST_DO_JOIN2(X,Y)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#</a:t>
            </a:r>
            <a:r>
              <a:rPr lang="en-US" sz="1800">
                <a:latin typeface="Consolas" panose="020B0609020204030204" pitchFamily="49" charset="0"/>
              </a:rPr>
              <a:t>define </a:t>
            </a:r>
            <a:r>
              <a:rPr lang="en-US" sz="1800" smtClean="0">
                <a:latin typeface="Consolas" panose="020B0609020204030204" pitchFamily="49" charset="0"/>
              </a:rPr>
              <a:t>BOOST_DO_JOIN2(X,Y) </a:t>
            </a:r>
            <a:r>
              <a:rPr lang="en-US" sz="1800">
                <a:latin typeface="Consolas" panose="020B0609020204030204" pitchFamily="49" charset="0"/>
              </a:rPr>
              <a:t>X##</a:t>
            </a:r>
            <a:r>
              <a:rPr lang="en-US" sz="1800" smtClean="0">
                <a:latin typeface="Consolas" panose="020B0609020204030204" pitchFamily="49" charset="0"/>
              </a:rPr>
              <a:t>Y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&lt;bool x&gt; struct </a:t>
            </a:r>
            <a:r>
              <a:rPr lang="en-US" sz="1800" smtClean="0">
                <a:latin typeface="Consolas" panose="020B0609020204030204" pitchFamily="49" charset="0"/>
              </a:rPr>
              <a:t>STATIC_ASSERTION_FAILURE;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&lt;&gt; struct STATIC_ASSERTION_FAILURE&lt;true&gt; { enum { value = 1 }; </a:t>
            </a: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#define </a:t>
            </a:r>
            <a:r>
              <a:rPr lang="en-US" sz="1800" smtClean="0">
                <a:latin typeface="Consolas" panose="020B0609020204030204" pitchFamily="49" charset="0"/>
              </a:rPr>
              <a:t>BOOST_STATIC_ASSERT(B) 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</a:t>
            </a:r>
            <a:r>
              <a:rPr lang="en-US" sz="1800">
                <a:latin typeface="Consolas" panose="020B0609020204030204" pitchFamily="49" charset="0"/>
              </a:rPr>
              <a:t>typedef ::boost::static_assert_test</a:t>
            </a:r>
            <a:r>
              <a:rPr lang="en-US" sz="1800" smtClean="0">
                <a:latin typeface="Consolas" panose="020B0609020204030204" pitchFamily="49" charset="0"/>
              </a:rPr>
              <a:t>&lt;\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sizeof(::boost::</a:t>
            </a:r>
            <a:r>
              <a:rPr lang="en-US" sz="1800" smtClean="0">
                <a:latin typeface="Consolas" panose="020B0609020204030204" pitchFamily="49" charset="0"/>
              </a:rPr>
              <a:t>STATIC_ASSERTION_FAILURE&lt;static_cast&lt;bool&gt;(B)&gt;)&gt;\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</a:t>
            </a:r>
            <a:r>
              <a:rPr lang="en-US" sz="1800">
                <a:latin typeface="Consolas" panose="020B0609020204030204" pitchFamily="49" charset="0"/>
              </a:rPr>
              <a:t>BOOST_JOIN(boost_static_assert_typedef_, </a:t>
            </a:r>
            <a:r>
              <a:rPr lang="en-US" sz="1800" smtClean="0">
                <a:latin typeface="Consolas" panose="020B0609020204030204" pitchFamily="49" charset="0"/>
              </a:rPr>
              <a:t>__COUNTER__)</a:t>
            </a:r>
          </a:p>
          <a:p>
            <a:r>
              <a:rPr lang="ru-RU" sz="2000" smtClean="0"/>
              <a:t>Кажется не такой уж и плохой выход это комбинация </a:t>
            </a:r>
            <a:r>
              <a:rPr lang="en-US" sz="2000" smtClean="0"/>
              <a:t>SFINAE </a:t>
            </a:r>
            <a:r>
              <a:rPr lang="ru-RU" sz="2000" smtClean="0"/>
              <a:t>и макросов как в </a:t>
            </a:r>
            <a:r>
              <a:rPr lang="en-US" sz="2000" smtClean="0"/>
              <a:t>boost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тип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</a:t>
            </a:r>
            <a:r>
              <a:rPr lang="en-US" smtClean="0"/>
              <a:t>sfinae-</a:t>
            </a:r>
            <a:r>
              <a:rPr lang="ru-RU" smtClean="0"/>
              <a:t>триаду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, typename </a:t>
            </a:r>
            <a:r>
              <a:rPr lang="en-US">
                <a:latin typeface="Consolas" panose="020B0609020204030204" pitchFamily="49" charset="0"/>
              </a:rPr>
              <a:t>F&gt;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conditional </a:t>
            </a:r>
            <a:r>
              <a:rPr lang="en-US">
                <a:latin typeface="Consolas" panose="020B0609020204030204" pitchFamily="49" charset="0"/>
              </a:rPr>
              <a:t>{ 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 F&gt;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conditional&lt;false</a:t>
            </a:r>
            <a:r>
              <a:rPr lang="en-US">
                <a:latin typeface="Consolas" panose="020B0609020204030204" pitchFamily="49" charset="0"/>
              </a:rPr>
              <a:t>, T, F&gt; { using type = F;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T, typename F&gt;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conditional_t = typename conditional&lt;B, T, F&gt;::type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представляет собой условный тип</a:t>
            </a:r>
            <a:r>
              <a:rPr lang="en-US" smtClean="0"/>
              <a:t>. </a:t>
            </a:r>
            <a:r>
              <a:rPr lang="ru-RU" smtClean="0"/>
              <a:t>Если сделать его невалидным для </a:t>
            </a:r>
            <a:r>
              <a:rPr lang="en-US" smtClean="0"/>
              <a:t>F, </a:t>
            </a:r>
            <a:r>
              <a:rPr lang="ru-RU" smtClean="0"/>
              <a:t>то это станет отображением </a:t>
            </a:r>
            <a:r>
              <a:rPr lang="en-US" smtClean="0"/>
              <a:t>{true, false} </a:t>
            </a:r>
            <a:r>
              <a:rPr lang="ru-RU" smtClean="0"/>
              <a:t>на </a:t>
            </a:r>
            <a:r>
              <a:rPr lang="en-US" smtClean="0"/>
              <a:t>{valid, invalid}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тип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</a:t>
            </a:r>
            <a:r>
              <a:rPr lang="en-US" smtClean="0"/>
              <a:t>sfinae-</a:t>
            </a:r>
            <a:r>
              <a:rPr lang="ru-RU" smtClean="0"/>
              <a:t>триаду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 { </a:t>
            </a:r>
            <a:r>
              <a:rPr lang="en-US">
                <a:latin typeface="Consolas" panose="020B0609020204030204" pitchFamily="49" charset="0"/>
              </a:rPr>
              <a:t>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enable_if&lt;false</a:t>
            </a:r>
            <a:r>
              <a:rPr lang="en-US">
                <a:latin typeface="Consolas" panose="020B0609020204030204" pitchFamily="49" charset="0"/>
              </a:rPr>
              <a:t>,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F</a:t>
            </a:r>
            <a:r>
              <a:rPr lang="en-US">
                <a:latin typeface="Consolas" panose="020B0609020204030204" pitchFamily="49" charset="0"/>
              </a:rPr>
              <a:t>&gt; {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using type = F;</a:t>
            </a:r>
            <a:r>
              <a:rPr lang="en-US">
                <a:latin typeface="Consolas" panose="020B0609020204030204" pitchFamily="49" charset="0"/>
              </a:rPr>
              <a:t>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enable_if_t </a:t>
            </a:r>
            <a:r>
              <a:rPr lang="en-US">
                <a:latin typeface="Consolas" panose="020B0609020204030204" pitchFamily="49" charset="0"/>
              </a:rPr>
              <a:t>= typename </a:t>
            </a:r>
            <a:r>
              <a:rPr lang="en-US" smtClean="0">
                <a:latin typeface="Consolas" panose="020B0609020204030204" pitchFamily="49" charset="0"/>
              </a:rPr>
              <a:t>enable_if&lt;B</a:t>
            </a:r>
            <a:r>
              <a:rPr lang="en-US">
                <a:latin typeface="Consolas" panose="020B0609020204030204" pitchFamily="49" charset="0"/>
              </a:rPr>
              <a:t>,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F</a:t>
            </a:r>
            <a:r>
              <a:rPr lang="en-US">
                <a:latin typeface="Consolas" panose="020B0609020204030204" pitchFamily="49" charset="0"/>
              </a:rPr>
              <a:t>&gt;::type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представляет собой условный тип</a:t>
            </a:r>
            <a:r>
              <a:rPr lang="en-US" smtClean="0"/>
              <a:t>. </a:t>
            </a:r>
            <a:r>
              <a:rPr lang="ru-RU" smtClean="0"/>
              <a:t>Если сделать его невалидным для </a:t>
            </a:r>
            <a:r>
              <a:rPr lang="en-US" smtClean="0"/>
              <a:t>F, </a:t>
            </a:r>
            <a:r>
              <a:rPr lang="ru-RU" smtClean="0"/>
              <a:t>то это станет отображением </a:t>
            </a:r>
            <a:r>
              <a:rPr lang="en-US" smtClean="0"/>
              <a:t>{true, false} </a:t>
            </a:r>
            <a:r>
              <a:rPr lang="ru-RU" smtClean="0"/>
              <a:t>на </a:t>
            </a:r>
            <a:r>
              <a:rPr lang="en-US" smtClean="0"/>
              <a:t>{valid, invalid}</a:t>
            </a:r>
            <a:endParaRPr lang="ru-RU" smtClean="0"/>
          </a:p>
          <a:p>
            <a:r>
              <a:rPr lang="ru-RU" smtClean="0"/>
              <a:t>Для этого вычеркнем технически все</a:t>
            </a:r>
            <a:r>
              <a:rPr lang="en-US" smtClean="0"/>
              <a:t> </a:t>
            </a:r>
            <a:r>
              <a:rPr lang="ru-RU" smtClean="0"/>
              <a:t>упоминания </a:t>
            </a:r>
            <a:r>
              <a:rPr lang="en-US" smtClean="0"/>
              <a:t>false-type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Получившаяся триада </a:t>
            </a:r>
            <a:r>
              <a:rPr lang="en-US" smtClean="0"/>
              <a:t>enable_if </a:t>
            </a:r>
            <a:r>
              <a:rPr lang="ru-RU" smtClean="0"/>
              <a:t>является одной из самых полезных идиом в практическом </a:t>
            </a:r>
            <a:r>
              <a:rPr lang="en-US" smtClean="0"/>
              <a:t>SFINAE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T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void&gt;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 { </a:t>
            </a:r>
            <a:r>
              <a:rPr lang="en-US">
                <a:latin typeface="Consolas" panose="020B0609020204030204" pitchFamily="49" charset="0"/>
              </a:rPr>
              <a:t>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T = void&gt;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enable_if&lt;false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T&gt; { 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</a:t>
            </a:r>
            <a:r>
              <a:rPr lang="en-US" smtClean="0">
                <a:latin typeface="Consolas" panose="020B0609020204030204" pitchFamily="49" charset="0"/>
              </a:rPr>
              <a:t>T = void&gt;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enable_if_t </a:t>
            </a:r>
            <a:r>
              <a:rPr lang="en-US">
                <a:latin typeface="Consolas" panose="020B0609020204030204" pitchFamily="49" charset="0"/>
              </a:rPr>
              <a:t>= typename </a:t>
            </a:r>
            <a:r>
              <a:rPr lang="en-US" smtClean="0">
                <a:latin typeface="Consolas" panose="020B0609020204030204" pitchFamily="49" charset="0"/>
              </a:rPr>
              <a:t>enable_if&lt;B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T&gt;::</a:t>
            </a:r>
            <a:r>
              <a:rPr lang="en-US">
                <a:latin typeface="Consolas" panose="020B0609020204030204" pitchFamily="49" charset="0"/>
              </a:rPr>
              <a:t>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используется, чтобы выкидывать (</a:t>
            </a:r>
            <a:r>
              <a:rPr lang="en-US" smtClean="0"/>
              <a:t>sfinae-out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инстанциации шаблонов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Например</a:t>
            </a:r>
            <a:r>
              <a:rPr lang="en-US" smtClean="0"/>
              <a:t> </a:t>
            </a:r>
            <a:r>
              <a:rPr lang="ru-RU" smtClean="0"/>
              <a:t>следующая функция инстанцируется только для типов,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</a:t>
            </a:r>
            <a:r>
              <a:rPr lang="ru-RU" smtClean="0">
                <a:latin typeface="Consolas" panose="020B0609020204030204" pitchFamily="49" charset="0"/>
              </a:rPr>
              <a:t>ошибка подстановки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Очевидная проблема: можно ли в пару ей написать функцию для </a:t>
            </a:r>
            <a:r>
              <a:rPr lang="en-US" smtClean="0"/>
              <a:t>(sz </a:t>
            </a:r>
            <a:r>
              <a:rPr lang="en-US" smtClean="0"/>
              <a:t>&lt;= </a:t>
            </a:r>
            <a:r>
              <a:rPr lang="en-US" smtClean="0"/>
              <a:t>4)?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Простая идея: написать такую же перегрузку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enable_if_t&lt;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(sizeof(T)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4)</a:t>
            </a:r>
            <a:r>
              <a:rPr lang="en-US">
                <a:latin typeface="Consolas" panose="020B0609020204030204" pitchFamily="49" charset="0"/>
              </a:rPr>
              <a:t>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</a:t>
            </a:r>
            <a:r>
              <a:rPr lang="ru-RU" smtClean="0">
                <a:latin typeface="Consolas" panose="020B0609020204030204" pitchFamily="49" charset="0"/>
              </a:rPr>
              <a:t>ошибка разрешения перегрузки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Простая идея не работает. До </a:t>
            </a:r>
            <a:r>
              <a:rPr lang="en-US" smtClean="0"/>
              <a:t>SFINAE </a:t>
            </a:r>
            <a:r>
              <a:rPr lang="ru-RU" smtClean="0"/>
              <a:t>просто не доходит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 =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0&gt;::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*;};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Stars&lt;int,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0&gt;::t**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16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Можно выкрутиться с </a:t>
            </a:r>
            <a:r>
              <a:rPr lang="en-US" smtClean="0"/>
              <a:t>dummy-</a:t>
            </a:r>
            <a:r>
              <a:rPr lang="ru-RU" smtClean="0"/>
              <a:t>аргументом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enable_if_t&lt;(sizeof(T)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</a:t>
            </a:r>
            <a:r>
              <a:rPr lang="en-US" smtClean="0"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int dummy = 0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ok, but pain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работает, но это странная ассиметрия на ровном месте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В данном случае правильная идея это пожертвовать возвращаемым типом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 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</a:t>
            </a:r>
            <a:r>
              <a:rPr lang="en-US"/>
              <a:t>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646229" cy="4038600"/>
          </a:xfrm>
        </p:spPr>
        <p:txBody>
          <a:bodyPr/>
          <a:lstStyle/>
          <a:p>
            <a:r>
              <a:rPr lang="ru-RU" smtClean="0"/>
              <a:t>Является ли хорошей идея пожертвовать типом аргумента?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enable_if_t&lt;(sizeof(T) &gt; </a:t>
            </a:r>
            <a:r>
              <a:rPr lang="en-US" smtClean="0">
                <a:latin typeface="Consolas" panose="020B0609020204030204" pitchFamily="49" charset="0"/>
              </a:rPr>
              <a:t>4), T&gt; </a:t>
            </a:r>
            <a:r>
              <a:rPr lang="en-US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enable_if_t&lt;(sizeof(T)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4),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ok...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тоже работает, но сделали ли бы вы так?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95214" cy="4038600"/>
          </a:xfrm>
        </p:spPr>
        <p:txBody>
          <a:bodyPr/>
          <a:lstStyle/>
          <a:p>
            <a:r>
              <a:rPr lang="ru-RU" smtClean="0"/>
              <a:t>Является ли хорошей идея пожертвовать типом аргумента?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enable_if_t&lt;(sizeof(T) &gt; </a:t>
            </a:r>
            <a:r>
              <a:rPr lang="en-US" smtClean="0">
                <a:latin typeface="Consolas" panose="020B0609020204030204" pitchFamily="49" charset="0"/>
              </a:rPr>
              <a:t>4), T&gt; </a:t>
            </a:r>
            <a:r>
              <a:rPr lang="en-US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enable_if_t&lt;(sizeof(T) </a:t>
            </a:r>
            <a:r>
              <a:rPr lang="en-US" smtClean="0">
                <a:latin typeface="Consolas" panose="020B0609020204030204" pitchFamily="49" charset="0"/>
              </a:rPr>
              <a:t>&lt;=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4),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 </a:t>
            </a:r>
            <a:r>
              <a:rPr lang="ru-RU">
                <a:latin typeface="Consolas" panose="020B0609020204030204" pitchFamily="49" charset="0"/>
              </a:rPr>
              <a:t>сделать 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ok...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тоже работает, но сделали ли бы вы так?</a:t>
            </a:r>
          </a:p>
          <a:p>
            <a:r>
              <a:rPr lang="ru-RU" smtClean="0"/>
              <a:t>С моей точки зрения это </a:t>
            </a:r>
            <a:r>
              <a:rPr lang="ru-RU" smtClean="0">
                <a:solidFill>
                  <a:srgbClr val="FF0000"/>
                </a:solidFill>
              </a:rPr>
              <a:t>очень плохая</a:t>
            </a:r>
            <a:r>
              <a:rPr lang="ru-RU" smtClean="0"/>
              <a:t> идея, потому что она убивает вывод типов. Увы, бывает, что это единственный вариант.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Факториал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лежит на поверхности: что если развернуть систематическое </a:t>
            </a:r>
            <a:r>
              <a:rPr lang="en-US" smtClean="0"/>
              <a:t>sfinae </a:t>
            </a:r>
            <a:r>
              <a:rPr lang="ru-RU" smtClean="0"/>
              <a:t>от типов на целые числа?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template&lt;size_t N&gt;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struct fact : integral_constant&lt;size_t, N * fact&lt;N - 1&gt;{}&gt;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template&lt;&gt; struct fact&lt;0&gt; : integral_constant&lt;size_t, 1&gt;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cout &lt;&lt; fact&lt;5&gt;::value &lt;&lt; endl;</a:t>
            </a:r>
            <a:endParaRPr lang="en-US" sz="1800"/>
          </a:p>
          <a:p>
            <a:r>
              <a:rPr lang="ru-RU" smtClean="0"/>
              <a:t>Например инстанцирования в этом примере легко проследить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Факториал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лежит на поверхности: что если развернуть систематическое </a:t>
            </a:r>
            <a:r>
              <a:rPr lang="en-US" smtClean="0"/>
              <a:t>sfinae </a:t>
            </a:r>
            <a:r>
              <a:rPr lang="ru-RU" smtClean="0"/>
              <a:t>от типов на целые числа?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template&lt;size_t N&gt;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struct fact : integral_constant&lt;size_t, N * fact&lt;N - 1&gt;{}&gt; {};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template&lt;&gt; struct fact&lt;0&gt; : integral_constant&lt;size_t, 1&gt; {};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fact&lt;1</a:t>
            </a:r>
            <a:r>
              <a:rPr lang="en-US" sz="1800">
                <a:latin typeface="Consolas" panose="020B0609020204030204" pitchFamily="49" charset="0"/>
              </a:rPr>
              <a:t>&gt; : integral_constant&lt;size_t, 1 * fact&lt;0</a:t>
            </a:r>
            <a:r>
              <a:rPr lang="en-US" sz="1800" smtClean="0">
                <a:latin typeface="Consolas" panose="020B0609020204030204" pitchFamily="49" charset="0"/>
              </a:rPr>
              <a:t>&gt;{}&gt; // </a:t>
            </a:r>
            <a:r>
              <a:rPr lang="en-US" sz="1800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fact&lt;2&gt; : integral_constant&lt;size_t, 2 * fact&lt;1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fact&lt;3&gt; : integral_constant&lt;size_t, 3 * fact&lt;2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6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fact&lt;4&gt; : integral_constant&lt;size_t, 4 * fact&lt;3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24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fact&lt;5&gt; : integral_constant&lt;size_t, 5 * fact&lt;4</a:t>
            </a:r>
            <a:r>
              <a:rPr lang="en-US" sz="1800" smtClean="0">
                <a:latin typeface="Consolas" panose="020B0609020204030204" pitchFamily="49" charset="0"/>
              </a:rPr>
              <a:t>&gt;{}&gt;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120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cout &lt;&lt; fact&lt;5&gt;::value &lt;&lt; 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// </a:t>
            </a:r>
            <a:r>
              <a:rPr lang="en-US" sz="180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800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ru-RU" sz="1800" smtClean="0">
                <a:latin typeface="Consolas" panose="020B0609020204030204" pitchFamily="49" charset="0"/>
                <a:sym typeface="Symbol" panose="05050102010706020507" pitchFamily="18" charset="2"/>
              </a:rPr>
              <a:t>20</a:t>
            </a:r>
            <a:endParaRPr lang="en-US" sz="1800"/>
          </a:p>
          <a:p>
            <a:r>
              <a:rPr lang="ru-RU" smtClean="0"/>
              <a:t>Умножение работает за счёт наличия </a:t>
            </a:r>
            <a:r>
              <a:rPr lang="en-US" smtClean="0"/>
              <a:t>operator size_t()</a:t>
            </a:r>
            <a:r>
              <a:rPr lang="ru-RU"/>
              <a:t>.</a:t>
            </a:r>
            <a:endParaRPr lang="ru-RU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Числа Фибоначчи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31162" cy="4038600"/>
          </a:xfrm>
        </p:spPr>
        <p:txBody>
          <a:bodyPr/>
          <a:lstStyle/>
          <a:p>
            <a:r>
              <a:rPr lang="ru-RU" smtClean="0"/>
              <a:t>С той же лёгкостью можно вычислять на этапе компиляции числа Фибоначчи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template&lt;size_t N&gt;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fibonacci :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integral_constant&lt; size_t,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fibonacci&lt;N-1&gt;{} +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fibonacci&lt;N-2&gt;{}&gt;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template&lt;&gt; struct fibonacci&lt;1&gt; : integral_constant&lt;size_t,1&gt;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template&lt;&gt; struct fibonacci&lt;0&gt; : integral_constant&lt;size_t,0&gt;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/>
          </a:p>
          <a:p>
            <a:r>
              <a:rPr lang="ru-RU" smtClean="0"/>
              <a:t>Не смущает ли нас здесь двойная рекурсия?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Две модели вычислений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3000" y="1975019"/>
            <a:ext cx="4754880" cy="4023360"/>
          </a:xfrm>
        </p:spPr>
        <p:txBody>
          <a:bodyPr/>
          <a:lstStyle/>
          <a:p>
            <a:r>
              <a:rPr lang="en-US" smtClean="0"/>
              <a:t>"</a:t>
            </a:r>
            <a:r>
              <a:rPr lang="ru-RU" smtClean="0"/>
              <a:t>Императивная</a:t>
            </a:r>
            <a:r>
              <a:rPr lang="en-US" smtClean="0"/>
              <a:t>"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</a:t>
            </a:r>
            <a:r>
              <a:rPr lang="en-US" sz="2000">
                <a:latin typeface="Consolas" panose="020B0609020204030204" pitchFamily="49" charset="0"/>
              </a:rPr>
              <a:t>fact_0 </a:t>
            </a:r>
            <a:r>
              <a:rPr lang="en-US" sz="2000" smtClean="0">
                <a:latin typeface="Consolas" panose="020B0609020204030204" pitchFamily="49" charset="0"/>
              </a:rPr>
              <a:t>(int </a:t>
            </a:r>
            <a:r>
              <a:rPr lang="en-US" sz="2000">
                <a:latin typeface="Consolas" panose="020B0609020204030204" pitchFamily="49" charset="0"/>
              </a:rPr>
              <a:t>x)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int i = 2, res = 1;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for (; i &lt;= x; ++i)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res </a:t>
            </a:r>
            <a:r>
              <a:rPr lang="en-US" sz="2000">
                <a:latin typeface="Consolas" panose="020B0609020204030204" pitchFamily="49" charset="0"/>
              </a:rPr>
              <a:t>*= i; 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res;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Временные переменные</a:t>
            </a:r>
          </a:p>
          <a:p>
            <a:r>
              <a:rPr lang="ru-RU" smtClean="0"/>
              <a:t>Циклы</a:t>
            </a:r>
          </a:p>
          <a:p>
            <a:r>
              <a:rPr lang="ru-RU" smtClean="0"/>
              <a:t>Изменяемая память</a:t>
            </a:r>
            <a:endParaRPr lang="en-US"/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67612" y="1975020"/>
            <a:ext cx="4754880" cy="4023360"/>
          </a:xfrm>
        </p:spPr>
        <p:txBody>
          <a:bodyPr/>
          <a:lstStyle/>
          <a:p>
            <a:r>
              <a:rPr lang="en-US" smtClean="0"/>
              <a:t>"</a:t>
            </a:r>
            <a:r>
              <a:rPr lang="ru-RU" smtClean="0"/>
              <a:t>Функциональная</a:t>
            </a:r>
            <a:r>
              <a:rPr lang="en-US" smtClean="0"/>
              <a:t>"</a:t>
            </a:r>
            <a:endParaRPr lang="ru-RU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const int fact_1 (const int x)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if (x &lt; 2)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</a:t>
            </a:r>
            <a:r>
              <a:rPr lang="en-US" sz="2000">
                <a:latin typeface="Consolas" panose="020B0609020204030204" pitchFamily="49" charset="0"/>
              </a:rPr>
              <a:t>x;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else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x * fact_1 (x - 1);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Вызовы функций</a:t>
            </a:r>
          </a:p>
          <a:p>
            <a:r>
              <a:rPr lang="ru-RU" smtClean="0"/>
              <a:t>Рекурсия</a:t>
            </a:r>
          </a:p>
          <a:p>
            <a:r>
              <a:rPr lang="ru-RU" smtClean="0"/>
              <a:t>"Чистые" вычисления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43000" y="5798344"/>
            <a:ext cx="10097530" cy="46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smtClean="0">
                <a:solidFill>
                  <a:srgbClr val="FF0000"/>
                </a:solidFill>
              </a:rPr>
              <a:t> Как вы предпочтёте написать функцию, вычисляющую факториал и почему? 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Итеративный и рекурсивный процесс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62876" y="2081846"/>
            <a:ext cx="9872871" cy="4038600"/>
          </a:xfrm>
        </p:spPr>
        <p:txBody>
          <a:bodyPr>
            <a:normAutofit/>
          </a:bodyPr>
          <a:lstStyle/>
          <a:p>
            <a:r>
              <a:rPr lang="ru-RU" sz="1400" smtClean="0"/>
              <a:t>Вычисление факториала может порождать рекурсивный процесс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template&lt;size_t N&gt;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: integral_constant&lt;size_t, N *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&lt;N </a:t>
            </a:r>
            <a:r>
              <a:rPr lang="en-US" sz="1400">
                <a:latin typeface="Consolas" panose="020B0609020204030204" pitchFamily="49" charset="0"/>
              </a:rPr>
              <a:t>- 1&gt;{}&gt; {};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template&lt;&gt; 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_1</a:t>
            </a:r>
            <a:r>
              <a:rPr lang="en-US" sz="1400" smtClean="0">
                <a:latin typeface="Consolas" panose="020B0609020204030204" pitchFamily="49" charset="0"/>
              </a:rPr>
              <a:t>&lt;0</a:t>
            </a:r>
            <a:r>
              <a:rPr lang="en-US" sz="1400">
                <a:latin typeface="Consolas" panose="020B0609020204030204" pitchFamily="49" charset="0"/>
              </a:rPr>
              <a:t>&gt; : integral_constant&lt;size_t, 1&gt; </a:t>
            </a:r>
            <a:r>
              <a:rPr lang="en-US" sz="1400" smtClean="0">
                <a:latin typeface="Consolas" panose="020B0609020204030204" pitchFamily="49" charset="0"/>
              </a:rPr>
              <a:t>{};</a:t>
            </a:r>
            <a:endParaRPr lang="ru-RU" sz="1400" smtClean="0"/>
          </a:p>
          <a:p>
            <a:r>
              <a:rPr lang="ru-RU" sz="1400" smtClean="0"/>
              <a:t>Вычисление факториала может порождать итеративный процесс</a:t>
            </a:r>
          </a:p>
          <a:p>
            <a:pPr marL="4572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</a:t>
            </a:r>
            <a:r>
              <a:rPr lang="en-US" sz="1400" smtClean="0">
                <a:latin typeface="Consolas" panose="020B0609020204030204" pitchFamily="49" charset="0"/>
              </a:rPr>
              <a:t>&lt;</a:t>
            </a:r>
            <a:r>
              <a:rPr lang="en-US" sz="1400">
                <a:latin typeface="Consolas" panose="020B0609020204030204" pitchFamily="49" charset="0"/>
              </a:rPr>
              <a:t>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n,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idx,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product&gt;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struct </a:t>
            </a:r>
            <a:r>
              <a:rPr lang="en-US" sz="1400">
                <a:latin typeface="Consolas" panose="020B0609020204030204" pitchFamily="49" charset="0"/>
              </a:rPr>
              <a:t>fact_rec </a:t>
            </a:r>
            <a:r>
              <a:rPr lang="en-US" sz="1400" smtClean="0">
                <a:latin typeface="Consolas" panose="020B0609020204030204" pitchFamily="49" charset="0"/>
              </a:rPr>
              <a:t>: integral_constant&lt;size_t,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ru-RU" sz="1400" smtClean="0"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&lt;n, idx + 1, product * idx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&gt;{}</a:t>
            </a:r>
            <a:r>
              <a:rPr lang="en-US" sz="1400" smtClean="0">
                <a:latin typeface="Consolas" panose="020B0609020204030204" pitchFamily="49" charset="0"/>
              </a:rPr>
              <a:t>&gt; {};</a:t>
            </a:r>
            <a:endParaRPr lang="en-US" sz="1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400" smtClean="0">
                <a:latin typeface="Consolas" panose="020B0609020204030204" pitchFamily="49" charset="0"/>
              </a:rPr>
              <a:t>template &lt;</a:t>
            </a:r>
            <a:r>
              <a:rPr lang="en-US" sz="1400">
                <a:latin typeface="Consolas" panose="020B0609020204030204" pitchFamily="49" charset="0"/>
              </a:rPr>
              <a:t>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n, size_t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product&gt;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struct </a:t>
            </a:r>
            <a:r>
              <a:rPr lang="en-US" sz="1400">
                <a:latin typeface="Consolas" panose="020B0609020204030204" pitchFamily="49" charset="0"/>
              </a:rPr>
              <a:t>fact_rec &lt;n, n, product&gt; </a:t>
            </a:r>
            <a:r>
              <a:rPr lang="en-US" sz="1400" smtClean="0">
                <a:latin typeface="Consolas" panose="020B0609020204030204" pitchFamily="49" charset="0"/>
              </a:rPr>
              <a:t>: integral_constant&lt;size_t, </a:t>
            </a:r>
            <a:r>
              <a:rPr lang="ru-RU" sz="1400" smtClean="0">
                <a:latin typeface="Consolas" panose="020B0609020204030204" pitchFamily="49" charset="0"/>
              </a:rPr>
              <a:t/>
            </a:r>
            <a:br>
              <a:rPr lang="ru-RU" sz="1400" smtClean="0">
                <a:latin typeface="Consolas" panose="020B0609020204030204" pitchFamily="49" charset="0"/>
              </a:rPr>
            </a:br>
            <a:r>
              <a:rPr lang="ru-RU" sz="1400" smtClean="0"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product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*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sz="1400" smtClean="0">
                <a:latin typeface="Consolas" panose="020B0609020204030204" pitchFamily="49" charset="0"/>
              </a:rPr>
              <a:t>&gt; {};</a:t>
            </a:r>
          </a:p>
          <a:p>
            <a:pPr marL="45720" indent="0">
              <a:buNone/>
            </a:pPr>
            <a:r>
              <a:rPr lang="en-US" sz="1400" smtClean="0">
                <a:latin typeface="Consolas" panose="020B0609020204030204" pitchFamily="49" charset="0"/>
              </a:rPr>
              <a:t>template &lt;size_t </a:t>
            </a:r>
            <a:r>
              <a:rPr lang="en-US" sz="1400">
                <a:latin typeface="Consolas" panose="020B0609020204030204" pitchFamily="49" charset="0"/>
              </a:rPr>
              <a:t>n&gt; struct </a:t>
            </a:r>
            <a:r>
              <a:rPr lang="en-US" sz="1400" smtClean="0">
                <a:latin typeface="Consolas" panose="020B0609020204030204" pitchFamily="49" charset="0"/>
              </a:rPr>
              <a:t>fact</a:t>
            </a:r>
            <a:r>
              <a:rPr lang="ru-RU" sz="1400" smtClean="0">
                <a:latin typeface="Consolas" panose="020B0609020204030204" pitchFamily="49" charset="0"/>
              </a:rPr>
              <a:t>_</a:t>
            </a:r>
            <a:r>
              <a:rPr lang="en-US" sz="1400" smtClean="0">
                <a:latin typeface="Consolas" panose="020B0609020204030204" pitchFamily="49" charset="0"/>
              </a:rPr>
              <a:t>2 : </a:t>
            </a:r>
            <a:br>
              <a:rPr lang="en-US" sz="1400" smtClean="0">
                <a:latin typeface="Consolas" panose="020B0609020204030204" pitchFamily="49" charset="0"/>
              </a:rPr>
            </a:br>
            <a:r>
              <a:rPr lang="en-US" sz="1400" smtClean="0">
                <a:latin typeface="Consolas" panose="020B0609020204030204" pitchFamily="49" charset="0"/>
              </a:rPr>
              <a:t>  integral_constant&lt;size_t, </a:t>
            </a:r>
            <a:r>
              <a:rPr lang="en-US" sz="1400">
                <a:latin typeface="Consolas" panose="020B0609020204030204" pitchFamily="49" charset="0"/>
              </a:rPr>
              <a:t>fact_rec &lt;n, 1, 1</a:t>
            </a:r>
            <a:r>
              <a:rPr lang="en-US" sz="1400" smtClean="0">
                <a:latin typeface="Consolas" panose="020B0609020204030204" pitchFamily="49" charset="0"/>
              </a:rPr>
              <a:t>&gt;{}&gt; {};</a:t>
            </a:r>
            <a:endParaRPr lang="ru-RU" sz="1400" smtClean="0">
              <a:latin typeface="Consolas" panose="020B0609020204030204" pitchFamily="49" charset="0"/>
            </a:endParaRPr>
          </a:p>
          <a:p>
            <a:r>
              <a:rPr lang="ru-RU" sz="1400" smtClean="0"/>
              <a:t>Принципиальное отличие двух моделей показано на рисунке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34177" y="2135246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fact_1(3)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18898" y="2563980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23306" y="2987461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fact_1(1)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18898" y="3410942"/>
            <a:ext cx="1686110" cy="351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x * fact_1(1)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34177" y="3865742"/>
            <a:ext cx="1686110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x * fact_1(2)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4177" y="4625693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1, 1)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08952" y="5059404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2, 2)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42883" y="5509337"/>
            <a:ext cx="1966304" cy="34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fact_rec(</a:t>
            </a:r>
            <a:r>
              <a:rPr lang="ru-RU" sz="1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 6, 6)</a:t>
            </a:r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0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 int; };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 =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0&gt;::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*;};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int**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Демонстрация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в </a:t>
            </a:r>
            <a:r>
              <a:rPr lang="en-US" smtClean="0"/>
              <a:t>metashell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делать такие сложные вещи на шаблонах, полезно сначала просто написать программу в функциональном стиле.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isqrt (int N, int lo = 1, int hi = N)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mid = (lo + hi + 1) / 2;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(lo == hi)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lo;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else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if (N &lt; mid * mid)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isqrt (N, lo, mid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else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isqrt (N, mid, hi);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Рассмотренный ранее </a:t>
            </a:r>
            <a:r>
              <a:rPr lang="en-US" smtClean="0"/>
              <a:t>conditional_t </a:t>
            </a:r>
            <a:r>
              <a:rPr lang="ru-RU" smtClean="0"/>
              <a:t>вполне сработает в качестве </a:t>
            </a:r>
            <a:r>
              <a:rPr lang="en-US" smtClean="0"/>
              <a:t>meta-if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&lt;int </a:t>
            </a:r>
            <a:r>
              <a:rPr lang="en-US" sz="2000">
                <a:latin typeface="Consolas" panose="020B0609020204030204" pitchFamily="49" charset="0"/>
              </a:rPr>
              <a:t>N, int </a:t>
            </a:r>
            <a:r>
              <a:rPr lang="en-US" sz="2000" smtClean="0">
                <a:latin typeface="Consolas" panose="020B0609020204030204" pitchFamily="49" charset="0"/>
              </a:rPr>
              <a:t>L </a:t>
            </a:r>
            <a:r>
              <a:rPr lang="en-US" sz="2000">
                <a:latin typeface="Consolas" panose="020B0609020204030204" pitchFamily="49" charset="0"/>
              </a:rPr>
              <a:t>= 1, int </a:t>
            </a:r>
            <a:r>
              <a:rPr lang="en-US" sz="2000" smtClean="0">
                <a:latin typeface="Consolas" panose="020B0609020204030204" pitchFamily="49" charset="0"/>
              </a:rPr>
              <a:t>H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N, int mid = (L + H + 1) / 2&gt;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Sqrt </a:t>
            </a:r>
            <a:r>
              <a:rPr lang="en-US" sz="2000" smtClean="0">
                <a:latin typeface="Consolas" panose="020B0609020204030204" pitchFamily="49" charset="0"/>
              </a:rPr>
              <a:t>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integral_constant&lt;int,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conditional_t&lt;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>
                <a:latin typeface="Consolas" panose="020B0609020204030204" pitchFamily="49" charset="0"/>
              </a:rPr>
              <a:t>N &lt; </a:t>
            </a:r>
            <a:r>
              <a:rPr lang="en-US" sz="2000" smtClean="0">
                <a:latin typeface="Consolas" panose="020B0609020204030204" pitchFamily="49" charset="0"/>
              </a:rPr>
              <a:t>mid </a:t>
            </a:r>
            <a:r>
              <a:rPr lang="en-US" sz="2000">
                <a:latin typeface="Consolas" panose="020B0609020204030204" pitchFamily="49" charset="0"/>
              </a:rPr>
              <a:t>* </a:t>
            </a:r>
            <a:r>
              <a:rPr lang="en-US" sz="2000" smtClean="0">
                <a:latin typeface="Consolas" panose="020B0609020204030204" pitchFamily="49" charset="0"/>
              </a:rPr>
              <a:t>mid), 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              Sqrt&lt;N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L, mid </a:t>
            </a:r>
            <a:r>
              <a:rPr lang="en-US" sz="2000">
                <a:latin typeface="Consolas" panose="020B0609020204030204" pitchFamily="49" charset="0"/>
              </a:rPr>
              <a:t>- 1&gt;,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</a:t>
            </a:r>
            <a:r>
              <a:rPr lang="en-US" sz="2000" smtClean="0">
                <a:latin typeface="Consolas" panose="020B0609020204030204" pitchFamily="49" charset="0"/>
              </a:rPr>
              <a:t>            Sqrt&lt;N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mid, H&gt;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&gt;{}</a:t>
            </a:r>
            <a:r>
              <a:rPr lang="en-US" sz="2000" smtClean="0">
                <a:latin typeface="Consolas" panose="020B0609020204030204" pitchFamily="49" charset="0"/>
              </a:rPr>
              <a:t>&gt; {};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int S&gt; struct Sqrt &lt;N, S, </a:t>
            </a:r>
            <a:r>
              <a:rPr lang="en-US" sz="2000" smtClean="0">
                <a:latin typeface="Consolas" panose="020B0609020204030204" pitchFamily="49" charset="0"/>
              </a:rPr>
              <a:t>S, S&gt; 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integral_constant&lt;int, S&gt; {};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Домашняя наработка: попробуйте найти </a:t>
            </a:r>
            <a:r>
              <a:rPr lang="en-US" sz="2000" smtClean="0">
                <a:latin typeface="Consolas" panose="020B0609020204030204" pitchFamily="49" charset="0"/>
              </a:rPr>
              <a:t>N-</a:t>
            </a:r>
            <a:r>
              <a:rPr lang="ru-RU" sz="2000" smtClean="0">
                <a:latin typeface="Consolas" panose="020B0609020204030204" pitchFamily="49" charset="0"/>
              </a:rPr>
              <a:t>е простое число на этапе компиляции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Разумеется, арифметические метапрограммы это забивание гвоздей микроскопом. Уже в следующей лекции </a:t>
            </a:r>
            <a:r>
              <a:rPr lang="en-US" smtClean="0"/>
              <a:t>constexpr </a:t>
            </a:r>
            <a:r>
              <a:rPr lang="ru-RU" smtClean="0"/>
              <a:t>функции будут делать это гораздо лучше.</a:t>
            </a:r>
          </a:p>
          <a:p>
            <a:r>
              <a:rPr lang="ru-RU" smtClean="0"/>
              <a:t>Но изучение арифметических метапрограмм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прекрасная тренировка ума для осознания настоящего метапрограммирования на типах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Davide Vandevoorde, Nicolai M. Josuttis, C++ Templates. The Complete </a:t>
            </a:r>
            <a:r>
              <a:rPr lang="en-US" smtClean="0"/>
              <a:t>Guide, 20</a:t>
            </a:r>
            <a:r>
              <a:rPr lang="ru-RU" smtClean="0"/>
              <a:t>17</a:t>
            </a:r>
            <a:endParaRPr lang="en-US"/>
          </a:p>
          <a:p>
            <a:pPr lvl="0"/>
            <a:r>
              <a:rPr lang="en-US"/>
              <a:t>Andrei Alexandrescu, Modern C++ Design. Generic programming and design patterns applied, </a:t>
            </a:r>
            <a:r>
              <a:rPr lang="en-US" smtClean="0"/>
              <a:t>2001</a:t>
            </a:r>
          </a:p>
          <a:p>
            <a:pPr lvl="0"/>
            <a:r>
              <a:rPr lang="en-US" smtClean="0"/>
              <a:t>Louis Dionne, "C++ Metaprogramming -- A Paradigm Shift", </a:t>
            </a:r>
            <a:r>
              <a:rPr lang="en-US"/>
              <a:t>CppCon'2015, </a:t>
            </a:r>
            <a:br>
              <a:rPr lang="en-US"/>
            </a:br>
            <a:r>
              <a:rPr lang="en-US"/>
              <a:t>https://www.youtube.com/watch?v=cg1wOINjV9U</a:t>
            </a:r>
          </a:p>
          <a:p>
            <a:pPr lvl="0"/>
            <a:r>
              <a:rPr lang="en-US"/>
              <a:t>Arthur O'Dwyer </a:t>
            </a:r>
            <a:r>
              <a:rPr lang="en-US" smtClean="0"/>
              <a:t>"A </a:t>
            </a:r>
            <a:r>
              <a:rPr lang="en-US"/>
              <a:t>Soupçon of SFINAE", CppCon'2017, https://www.youtube.com/watch?v=ybaE9qlhHvw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точки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 предыдущего примера видно, что точка инстанцирования это воображаемая точка куда компилятор помещает определение невидимого класса.</a:t>
            </a:r>
          </a:p>
          <a:p>
            <a:r>
              <a:rPr lang="ru-RU" smtClean="0"/>
              <a:t>Может ли точка инстанцирования класса быть в другой единице трансляции? Раздельная трансляция классов в принципе разрешена...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proceed(T);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tearup() { proceed(0); }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 t)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a.finalize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int 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577</TotalTime>
  <Words>2103</Words>
  <Application>Microsoft Office PowerPoint</Application>
  <PresentationFormat>Widescreen</PresentationFormat>
  <Paragraphs>533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Calibri</vt:lpstr>
      <vt:lpstr>Consolas</vt:lpstr>
      <vt:lpstr>Corbel</vt:lpstr>
      <vt:lpstr>Symbol</vt:lpstr>
      <vt:lpstr>Wingdings</vt:lpstr>
      <vt:lpstr>Basis</vt:lpstr>
      <vt:lpstr>SFINAE &amp; META</vt:lpstr>
      <vt:lpstr>PowerPoint Presentation</vt:lpstr>
      <vt:lpstr>Инстанцирование</vt:lpstr>
      <vt:lpstr>Рекурсивные параметры</vt:lpstr>
      <vt:lpstr>Рекурсивные параметры</vt:lpstr>
      <vt:lpstr>Рекурсивные параметры</vt:lpstr>
      <vt:lpstr>Рекурсивные параметры</vt:lpstr>
      <vt:lpstr>Обсуждение: точки инстанцирования</vt:lpstr>
      <vt:lpstr>Танец с функциями</vt:lpstr>
      <vt:lpstr>Танец с функциями</vt:lpstr>
      <vt:lpstr>Танец с функциями</vt:lpstr>
      <vt:lpstr>Танец с функциями</vt:lpstr>
      <vt:lpstr>Танец с функциями</vt:lpstr>
      <vt:lpstr>Танец с функциями</vt:lpstr>
      <vt:lpstr>Обсуждение</vt:lpstr>
      <vt:lpstr>Ленивость и энергичность</vt:lpstr>
      <vt:lpstr>Когда C++ ведёт себя лениво</vt:lpstr>
      <vt:lpstr>Обсуждение</vt:lpstr>
      <vt:lpstr>PowerPoint Presentation</vt:lpstr>
      <vt:lpstr>SFINAE</vt:lpstr>
      <vt:lpstr>SFINAE и ошибки</vt:lpstr>
      <vt:lpstr>SFINAE и ошибки</vt:lpstr>
      <vt:lpstr>Упражнения в SFINAE</vt:lpstr>
      <vt:lpstr>Упражнения в SFINAE</vt:lpstr>
      <vt:lpstr>Упражнения в SFINAE</vt:lpstr>
      <vt:lpstr>Упражнения в SFINAE</vt:lpstr>
      <vt:lpstr>Несистемное SFINAE. HasFooBar.</vt:lpstr>
      <vt:lpstr>Несистемное SFINAE. HasFooBar.</vt:lpstr>
      <vt:lpstr>Обсуждение</vt:lpstr>
      <vt:lpstr>PowerPoint Presentation</vt:lpstr>
      <vt:lpstr>Пространства типов и значений</vt:lpstr>
      <vt:lpstr>Интегральные константы</vt:lpstr>
      <vt:lpstr>Отображение типов на sfinae-traits</vt:lpstr>
      <vt:lpstr>Истина и ложь для типов</vt:lpstr>
      <vt:lpstr>Польза от шаблонов переменных</vt:lpstr>
      <vt:lpstr>Упражнение: SFINAE logic</vt:lpstr>
      <vt:lpstr>Упражнение: SFINAE logic</vt:lpstr>
      <vt:lpstr>Упражнение: SFINAE logic</vt:lpstr>
      <vt:lpstr>SFINAE logic: типы и значения</vt:lpstr>
      <vt:lpstr>Определители и модификаторы</vt:lpstr>
      <vt:lpstr>Определители и модификаторы</vt:lpstr>
      <vt:lpstr>Обсуждение</vt:lpstr>
      <vt:lpstr>Обсуждение</vt:lpstr>
      <vt:lpstr>Обсуждение</vt:lpstr>
      <vt:lpstr>Обсуждение</vt:lpstr>
      <vt:lpstr>void_t</vt:lpstr>
      <vt:lpstr>Превосходство системного подхода</vt:lpstr>
      <vt:lpstr>Превосходство системного подхода</vt:lpstr>
      <vt:lpstr>С++17: is_detected</vt:lpstr>
      <vt:lpstr>Обсуждение</vt:lpstr>
      <vt:lpstr>Пример: статический assert</vt:lpstr>
      <vt:lpstr>Пример: статический assert</vt:lpstr>
      <vt:lpstr>Идея реализации через SFINAE</vt:lpstr>
      <vt:lpstr>Обсуждение</vt:lpstr>
      <vt:lpstr>Условный тип</vt:lpstr>
      <vt:lpstr>Условный тип</vt:lpstr>
      <vt:lpstr>ENABLE_IF</vt:lpstr>
      <vt:lpstr>Пример SFINAE-OUT</vt:lpstr>
      <vt:lpstr>Пример SFINAE-OUT</vt:lpstr>
      <vt:lpstr>Пример SFINAE-OUT</vt:lpstr>
      <vt:lpstr>Пример SFINAE-OUT</vt:lpstr>
      <vt:lpstr>Обсуждение</vt:lpstr>
      <vt:lpstr>Обсуждение</vt:lpstr>
      <vt:lpstr>PowerPoint Presentation</vt:lpstr>
      <vt:lpstr>Факториал</vt:lpstr>
      <vt:lpstr>Факториал</vt:lpstr>
      <vt:lpstr>Числа Фибоначчи</vt:lpstr>
      <vt:lpstr>Две модели вычислений</vt:lpstr>
      <vt:lpstr>Итеративный и рекурсивный процесс</vt:lpstr>
      <vt:lpstr>Демонстрация</vt:lpstr>
      <vt:lpstr>Целочисленный квадратный корень</vt:lpstr>
      <vt:lpstr>Целочисленный квадратный корень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128</cp:revision>
  <dcterms:created xsi:type="dcterms:W3CDTF">2017-06-26T09:21:48Z</dcterms:created>
  <dcterms:modified xsi:type="dcterms:W3CDTF">2017-11-29T14:04:52Z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f9244ec3-7015-45e0-b889-8a5e333198f5</vt:lpwstr>
  </property>
  <property fmtid="{D5CDD505-2E9C-101B-9397-08002B2CF9AE}" pid="3" name="CTP_TimeStamp">
    <vt:lpwstr>2017-11-29 14:04:50Z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