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0" r:id="rId4"/>
    <p:sldId id="262" r:id="rId5"/>
    <p:sldId id="263" r:id="rId6"/>
    <p:sldId id="265" r:id="rId7"/>
    <p:sldId id="277" r:id="rId8"/>
    <p:sldId id="278" r:id="rId9"/>
    <p:sldId id="259" r:id="rId10"/>
    <p:sldId id="276" r:id="rId11"/>
    <p:sldId id="279" r:id="rId12"/>
    <p:sldId id="266" r:id="rId13"/>
    <p:sldId id="272" r:id="rId14"/>
    <p:sldId id="273" r:id="rId15"/>
    <p:sldId id="274" r:id="rId16"/>
    <p:sldId id="271" r:id="rId17"/>
    <p:sldId id="275" r:id="rId18"/>
    <p:sldId id="281" r:id="rId19"/>
    <p:sldId id="316" r:id="rId20"/>
    <p:sldId id="317" r:id="rId21"/>
    <p:sldId id="318" r:id="rId22"/>
    <p:sldId id="313" r:id="rId23"/>
    <p:sldId id="319" r:id="rId24"/>
    <p:sldId id="309" r:id="rId25"/>
    <p:sldId id="261" r:id="rId26"/>
    <p:sldId id="301" r:id="rId27"/>
    <p:sldId id="302" r:id="rId28"/>
    <p:sldId id="303" r:id="rId29"/>
    <p:sldId id="320" r:id="rId30"/>
    <p:sldId id="305" r:id="rId31"/>
    <p:sldId id="306" r:id="rId32"/>
    <p:sldId id="307" r:id="rId33"/>
    <p:sldId id="308" r:id="rId34"/>
    <p:sldId id="330" r:id="rId35"/>
    <p:sldId id="257" r:id="rId36"/>
    <p:sldId id="258" r:id="rId37"/>
    <p:sldId id="280" r:id="rId38"/>
    <p:sldId id="315" r:id="rId39"/>
    <p:sldId id="311" r:id="rId40"/>
    <p:sldId id="282" r:id="rId41"/>
    <p:sldId id="297" r:id="rId42"/>
    <p:sldId id="298" r:id="rId43"/>
    <p:sldId id="299" r:id="rId44"/>
    <p:sldId id="283" r:id="rId45"/>
    <p:sldId id="284" r:id="rId46"/>
    <p:sldId id="285" r:id="rId47"/>
    <p:sldId id="321" r:id="rId48"/>
    <p:sldId id="286" r:id="rId49"/>
    <p:sldId id="287" r:id="rId50"/>
    <p:sldId id="288" r:id="rId51"/>
    <p:sldId id="289" r:id="rId52"/>
    <p:sldId id="323" r:id="rId53"/>
    <p:sldId id="324" r:id="rId54"/>
    <p:sldId id="312" r:id="rId55"/>
    <p:sldId id="290" r:id="rId56"/>
    <p:sldId id="291" r:id="rId57"/>
    <p:sldId id="292" r:id="rId58"/>
    <p:sldId id="293" r:id="rId59"/>
    <p:sldId id="295" r:id="rId60"/>
    <p:sldId id="296" r:id="rId61"/>
    <p:sldId id="325" r:id="rId62"/>
    <p:sldId id="326" r:id="rId63"/>
    <p:sldId id="327" r:id="rId64"/>
    <p:sldId id="294" r:id="rId65"/>
    <p:sldId id="328" r:id="rId66"/>
    <p:sldId id="329" r:id="rId67"/>
    <p:sldId id="300" r:id="rId68"/>
    <p:sldId id="322" r:id="rId69"/>
    <p:sldId id="314" r:id="rId70"/>
    <p:sldId id="268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SFINAE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Шаблонн</a:t>
            </a:r>
            <a:r>
              <a:rPr lang="ru-RU" smtClean="0"/>
              <a:t>ы</a:t>
            </a:r>
            <a:r>
              <a:rPr lang="ru-RU" smtClean="0"/>
              <a:t>е параметры, </a:t>
            </a:r>
            <a:r>
              <a:rPr lang="ru-RU" smtClean="0"/>
              <a:t>инстанцирование и </a:t>
            </a:r>
            <a:r>
              <a:rPr lang="ru-RU" smtClean="0"/>
              <a:t>подстановка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4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БОЛЕЕ гибкая сортировка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T, unsigned int N</a:t>
            </a:r>
            <a:r>
              <a:rPr lang="en-US" sz="1800" smtClean="0">
                <a:latin typeface="Consolas" panose="020B0609020204030204" pitchFamily="49" charset="0"/>
              </a:rPr>
              <a:t>&gt;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class </a:t>
            </a:r>
            <a:r>
              <a:rPr lang="en-US" sz="1800">
                <a:latin typeface="Consolas" panose="020B0609020204030204" pitchFamily="49" charset="0"/>
              </a:rPr>
              <a:t>Array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//</a:t>
            </a:r>
            <a:r>
              <a:rPr lang="ru-RU" sz="1800">
                <a:latin typeface="Consolas" panose="020B0609020204030204" pitchFamily="49" charset="0"/>
              </a:rPr>
              <a:t> .....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ru-RU" sz="1800">
                <a:latin typeface="Consolas" panose="020B0609020204030204" pitchFamily="49" charset="0"/>
              </a:rPr>
              <a:t>тут состояние и т.д. .....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enum </a:t>
            </a:r>
            <a:r>
              <a:rPr lang="en-US" sz="1800">
                <a:latin typeface="Consolas" panose="020B0609020204030204" pitchFamily="49" charset="0"/>
              </a:rPr>
              <a:t>AlgoType { </a:t>
            </a:r>
            <a:r>
              <a:rPr lang="en-US" sz="1800" smtClean="0">
                <a:latin typeface="Consolas" panose="020B0609020204030204" pitchFamily="49" charset="0"/>
              </a:rPr>
              <a:t>INSRT</a:t>
            </a:r>
            <a:r>
              <a:rPr lang="en-US" sz="1800">
                <a:latin typeface="Consolas" panose="020B0609020204030204" pitchFamily="49" charset="0"/>
              </a:rPr>
              <a:t>, QUICK </a:t>
            </a:r>
            <a:r>
              <a:rPr lang="en-US" sz="1800" smtClean="0">
                <a:latin typeface="Consolas" panose="020B0609020204030204" pitchFamily="49" charset="0"/>
              </a:rPr>
              <a:t>};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static </a:t>
            </a:r>
            <a:r>
              <a:rPr lang="en-US" sz="1800">
                <a:latin typeface="Consolas" panose="020B0609020204030204" pitchFamily="49" charset="0"/>
              </a:rPr>
              <a:t>const int algo = (N&lt;50) </a:t>
            </a:r>
            <a:r>
              <a:rPr lang="en-US" sz="1800" smtClean="0">
                <a:latin typeface="Consolas" panose="020B0609020204030204" pitchFamily="49" charset="0"/>
              </a:rPr>
              <a:t>? INSRT : QUICK;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do_sort (</a:t>
            </a:r>
            <a:r>
              <a:rPr lang="en-US" sz="1800">
                <a:latin typeface="Consolas" panose="020B0609020204030204" pitchFamily="49" charset="0"/>
              </a:rPr>
              <a:t>Int2Type&lt;INSRT</a:t>
            </a:r>
            <a:r>
              <a:rPr lang="en-US" sz="1800" smtClean="0">
                <a:latin typeface="Consolas" panose="020B0609020204030204" pitchFamily="49" charset="0"/>
              </a:rPr>
              <a:t>&gt;);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</a:t>
            </a:r>
            <a:r>
              <a:rPr lang="en-US" sz="1800" smtClean="0">
                <a:latin typeface="Consolas" panose="020B0609020204030204" pitchFamily="49" charset="0"/>
              </a:rPr>
              <a:t>do_sort (</a:t>
            </a:r>
            <a:r>
              <a:rPr lang="en-US" sz="1800">
                <a:latin typeface="Consolas" panose="020B0609020204030204" pitchFamily="49" charset="0"/>
              </a:rPr>
              <a:t>Int2Type&lt;QUICK</a:t>
            </a:r>
            <a:r>
              <a:rPr lang="en-US" sz="1800" smtClean="0">
                <a:latin typeface="Consolas" panose="020B0609020204030204" pitchFamily="49" charset="0"/>
              </a:rPr>
              <a:t>&gt;);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void sort ()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{ do_sort </a:t>
            </a:r>
            <a:r>
              <a:rPr lang="en-US" sz="1800">
                <a:latin typeface="Consolas" panose="020B0609020204030204" pitchFamily="49" charset="0"/>
              </a:rPr>
              <a:t>(Int2Type&lt;algo</a:t>
            </a:r>
            <a:r>
              <a:rPr lang="en-US" sz="1800" smtClean="0">
                <a:latin typeface="Consolas" panose="020B0609020204030204" pitchFamily="49" charset="0"/>
              </a:rPr>
              <a:t>&gt;()); }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6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</a:t>
            </a:r>
            <a:r>
              <a:rPr lang="ru-RU" smtClean="0"/>
              <a:t>насчёт обратного переходника </a:t>
            </a:r>
            <a:r>
              <a:rPr lang="en-US" smtClean="0"/>
              <a:t>Type2Int, </a:t>
            </a:r>
            <a:r>
              <a:rPr lang="ru-RU" smtClean="0"/>
              <a:t>который берёт любой тип и ставит ему в соответствие число?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321"/>
          </a:xfrm>
        </p:spPr>
        <p:txBody>
          <a:bodyPr/>
          <a:lstStyle/>
          <a:p>
            <a:r>
              <a:rPr lang="ru-RU" smtClean="0"/>
              <a:t>Шаблон</a:t>
            </a:r>
            <a:r>
              <a:rPr lang="en-US"/>
              <a:t>,</a:t>
            </a:r>
            <a:r>
              <a:rPr lang="ru-RU" smtClean="0"/>
              <a:t> параметризованный адресом</a:t>
            </a:r>
            <a:r>
              <a:rPr lang="en-US" smtClean="0"/>
              <a:t>,</a:t>
            </a:r>
            <a:r>
              <a:rPr lang="ru-RU" smtClean="0"/>
              <a:t> выглядит странно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Ptr&gt; struct SomeThing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dump() { cout &lt;&lt; *Ptr &lt;&lt; endl;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ptr =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SomeThing&lt;&amp;ptr&gt; s; // FAIL</a:t>
            </a:r>
            <a: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0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321"/>
          </a:xfrm>
        </p:spPr>
        <p:txBody>
          <a:bodyPr/>
          <a:lstStyle/>
          <a:p>
            <a:r>
              <a:rPr lang="ru-RU" smtClean="0"/>
              <a:t>Это работает для </a:t>
            </a:r>
            <a:r>
              <a:rPr lang="ru-RU" smtClean="0">
                <a:solidFill>
                  <a:srgbClr val="FFFF00"/>
                </a:solidFill>
              </a:rPr>
              <a:t>глобальных </a:t>
            </a:r>
            <a:r>
              <a:rPr lang="ru-RU" smtClean="0"/>
              <a:t>переменных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Ptr&gt; struct SomeThing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void dump() { cout &lt;&lt; *Ptr &lt;&lt; endl;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global;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SomeThing&lt;&amp;global&gt; s; // OK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8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Указатели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321"/>
          </a:xfrm>
        </p:spPr>
        <p:txBody>
          <a:bodyPr/>
          <a:lstStyle/>
          <a:p>
            <a:r>
              <a:rPr lang="ru-RU" smtClean="0"/>
              <a:t>Также это работает для функций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&lt;int (*f)(int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memoize(int 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(cache.find(x)) return cache.val(x);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cache.store (f(x));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fib(int n)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if (n &lt; 2) return 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</a:t>
            </a:r>
            <a:r>
              <a:rPr lang="en-US">
                <a:latin typeface="Consolas" panose="020B0609020204030204" pitchFamily="49" charset="0"/>
              </a:rPr>
              <a:t>memoize&lt;fib&gt;(n - 1) + memoize&lt;fib&gt;(n - 2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1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33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&lt;int (*f)(int</a:t>
            </a:r>
            <a:r>
              <a:rPr lang="en-US" smtClean="0">
                <a:latin typeface="Consolas" panose="020B0609020204030204" pitchFamily="49" charset="0"/>
              </a:rPr>
              <a:t>)&gt;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memoize(int 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(cache.find(x)) return cache.val(x);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cache.store (f(x));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int memoize(</a:t>
            </a:r>
            <a:r>
              <a:rPr lang="en-US">
                <a:latin typeface="Consolas" panose="020B0609020204030204" pitchFamily="49" charset="0"/>
              </a:rPr>
              <a:t>int (*f)(</a:t>
            </a:r>
            <a:r>
              <a:rPr lang="en-US" smtClean="0">
                <a:latin typeface="Consolas" panose="020B0609020204030204" pitchFamily="49" charset="0"/>
              </a:rPr>
              <a:t>int), int </a:t>
            </a:r>
            <a:r>
              <a:rPr lang="en-US">
                <a:latin typeface="Consolas" panose="020B0609020204030204" pitchFamily="49" charset="0"/>
              </a:rPr>
              <a:t>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(cache.find(x)) return cache.val(x);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cache.store (f(x));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</a:t>
            </a:r>
            <a:r>
              <a:rPr lang="en-US" sz="18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 </a:t>
            </a:r>
            <a:r>
              <a:rPr lang="en-US" sz="18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Derived</a:t>
            </a:r>
            <a:r>
              <a:rPr lang="en-US" sz="1800" smtClean="0">
                <a:latin typeface="Consolas" panose="020B0609020204030204" pitchFamily="49" charset="0"/>
              </a:rPr>
              <a:t>, </a:t>
            </a:r>
            <a:r>
              <a:rPr lang="en-US" sz="1800">
                <a:latin typeface="Consolas" panose="020B0609020204030204" pitchFamily="49" charset="0"/>
              </a:rPr>
              <a:t>typename </a:t>
            </a:r>
            <a:r>
              <a:rPr lang="en-US" sz="1800" smtClean="0">
                <a:latin typeface="Consolas" panose="020B0609020204030204" pitchFamily="49" charset="0"/>
              </a:rPr>
              <a:t>Value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struct interface 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void do_something(Value </a:t>
            </a:r>
            <a:r>
              <a:rPr lang="en-US" sz="1800">
                <a:latin typeface="Consolas" panose="020B0609020204030204" pitchFamily="49" charset="0"/>
              </a:rPr>
              <a:t>v)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static_cast&lt;</a:t>
            </a:r>
            <a:r>
              <a:rPr lang="en-US" sz="18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Derived</a:t>
            </a:r>
            <a:r>
              <a:rPr lang="en-US" sz="1800">
                <a:latin typeface="Consolas" panose="020B0609020204030204" pitchFamily="49" charset="0"/>
              </a:rPr>
              <a:t>*&gt;(this</a:t>
            </a:r>
            <a:r>
              <a:rPr lang="en-US" sz="1800" smtClean="0">
                <a:latin typeface="Consolas" panose="020B0609020204030204" pitchFamily="49" charset="0"/>
              </a:rPr>
              <a:t>)</a:t>
            </a:r>
            <a:r>
              <a:rPr lang="ru-RU" sz="1800" smtClean="0">
                <a:latin typeface="Consolas" panose="020B0609020204030204" pitchFamily="49" charset="0"/>
              </a:rPr>
              <a:t>-</a:t>
            </a:r>
            <a:r>
              <a:rPr lang="en-US" sz="1800" smtClean="0">
                <a:latin typeface="Consolas" panose="020B0609020204030204" pitchFamily="49" charset="0"/>
              </a:rPr>
              <a:t>&gt;</a:t>
            </a:r>
            <a:r>
              <a:rPr lang="en-US" sz="1800">
                <a:latin typeface="Consolas" panose="020B0609020204030204" pitchFamily="49" charset="0"/>
              </a:rPr>
              <a:t>do_something(v</a:t>
            </a:r>
            <a:r>
              <a:rPr lang="en-US" sz="1800" smtClean="0">
                <a:latin typeface="Consolas" panose="020B0609020204030204" pitchFamily="49" charset="0"/>
              </a:rPr>
              <a:t>); 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</a:t>
            </a:r>
            <a:r>
              <a:rPr lang="en-US" sz="1800" smtClean="0">
                <a:latin typeface="Consolas" panose="020B0609020204030204" pitchFamily="49" charset="0"/>
              </a:rPr>
              <a:t>Value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struct </a:t>
            </a:r>
            <a:r>
              <a:rPr lang="en-US" sz="1800">
                <a:latin typeface="Consolas" panose="020B0609020204030204" pitchFamily="49" charset="0"/>
              </a:rPr>
              <a:t>derived :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public interface </a:t>
            </a:r>
            <a:r>
              <a:rPr lang="en-US" sz="18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&lt;derived&lt;Value</a:t>
            </a:r>
            <a:r>
              <a:rPr lang="en-US" sz="18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&gt;, </a:t>
            </a:r>
            <a:r>
              <a:rPr lang="en-US" sz="18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sz="18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  </a:t>
            </a:r>
            <a:r>
              <a:rPr lang="en-US" sz="1800" smtClean="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do_something(</a:t>
            </a:r>
            <a:r>
              <a:rPr lang="en-US" sz="1800">
                <a:latin typeface="Consolas" panose="020B0609020204030204" pitchFamily="49" charset="0"/>
              </a:rPr>
              <a:t>V</a:t>
            </a:r>
            <a:r>
              <a:rPr lang="en-US" sz="1800" smtClean="0">
                <a:latin typeface="Consolas" panose="020B0609020204030204" pitchFamily="49" charset="0"/>
              </a:rPr>
              <a:t>alue </a:t>
            </a:r>
            <a:r>
              <a:rPr lang="en-US" sz="1800">
                <a:latin typeface="Consolas" panose="020B0609020204030204" pitchFamily="49" charset="0"/>
              </a:rPr>
              <a:t>v) { </a:t>
            </a:r>
            <a:r>
              <a:rPr lang="ru-RU" sz="1800" smtClean="0">
                <a:latin typeface="Consolas" panose="020B0609020204030204" pitchFamily="49" charset="0"/>
              </a:rPr>
              <a:t>тут происходит всё самое интересное</a:t>
            </a:r>
            <a:r>
              <a:rPr lang="en-US" sz="1800" smtClean="0">
                <a:latin typeface="Consolas" panose="020B0609020204030204" pitchFamily="49" charset="0"/>
              </a:rPr>
              <a:t> 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typedef </a:t>
            </a:r>
            <a:r>
              <a:rPr lang="en-US" sz="1800" smtClean="0">
                <a:latin typeface="Consolas" panose="020B0609020204030204" pitchFamily="49" charset="0"/>
              </a:rPr>
              <a:t>interface &lt;</a:t>
            </a:r>
            <a:r>
              <a:rPr lang="en-US" sz="18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derived&lt;int</a:t>
            </a:r>
            <a:r>
              <a:rPr lang="en-US" sz="18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&gt;, int</a:t>
            </a:r>
            <a:r>
              <a:rPr lang="en-US" sz="1800">
                <a:latin typeface="Consolas" panose="020B0609020204030204" pitchFamily="49" charset="0"/>
              </a:rPr>
              <a:t>&gt; derived_t;</a:t>
            </a:r>
          </a:p>
        </p:txBody>
      </p:sp>
    </p:spTree>
    <p:extLst>
      <p:ext uri="{BB962C8B-B14F-4D97-AF65-F5344CB8AC3E}">
        <p14:creationId xmlns:p14="http://schemas.microsoft.com/office/powerpoint/2010/main" val="132383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template &lt;typename&gt; class </a:t>
            </a:r>
            <a: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  <a:t>Derived</a:t>
            </a:r>
            <a:r>
              <a:rPr lang="en-US" sz="1800">
                <a:latin typeface="Consolas" panose="020B0609020204030204" pitchFamily="49" charset="0"/>
              </a:rPr>
              <a:t>, typename </a:t>
            </a:r>
            <a:r>
              <a:rPr lang="en-US" sz="1800" smtClean="0">
                <a:latin typeface="Consolas" panose="020B0609020204030204" pitchFamily="49" charset="0"/>
              </a:rPr>
              <a:t>Value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struct </a:t>
            </a:r>
            <a:r>
              <a:rPr lang="en-US" sz="1800">
                <a:latin typeface="Consolas" panose="020B0609020204030204" pitchFamily="49" charset="0"/>
              </a:rPr>
              <a:t>interface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void do_something(Value </a:t>
            </a:r>
            <a:r>
              <a:rPr lang="en-US" sz="1800">
                <a:latin typeface="Consolas" panose="020B0609020204030204" pitchFamily="49" charset="0"/>
              </a:rPr>
              <a:t>v)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static_cast&lt;</a:t>
            </a:r>
            <a: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  <a:t>Derived&lt;Value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en-US" sz="1800">
                <a:latin typeface="Consolas" panose="020B0609020204030204" pitchFamily="49" charset="0"/>
              </a:rPr>
              <a:t>*&gt;(this)-&gt;do_something(v</a:t>
            </a:r>
            <a:r>
              <a:rPr lang="en-US" sz="1800" smtClean="0">
                <a:latin typeface="Consolas" panose="020B0609020204030204" pitchFamily="49" charset="0"/>
              </a:rPr>
              <a:t>);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&lt;typename </a:t>
            </a:r>
            <a:r>
              <a:rPr lang="en-US" sz="1800" smtClean="0">
                <a:latin typeface="Consolas" panose="020B0609020204030204" pitchFamily="49" charset="0"/>
              </a:rPr>
              <a:t>Value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struct derived 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public interface 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&lt;derived, </a:t>
            </a:r>
            <a: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  <a:t>Value</a:t>
            </a:r>
            <a:r>
              <a:rPr lang="en-US" sz="180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en-US" sz="1800" smtClean="0">
                <a:latin typeface="Consolas" panose="020B0609020204030204" pitchFamily="49" charset="0"/>
              </a:rPr>
              <a:t> 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  </a:t>
            </a:r>
            <a:r>
              <a:rPr lang="en-US" sz="1800" smtClean="0">
                <a:latin typeface="Consolas" panose="020B0609020204030204" pitchFamily="49" charset="0"/>
              </a:rPr>
              <a:t>void do_something(Value </a:t>
            </a:r>
            <a:r>
              <a:rPr lang="en-US" sz="1800">
                <a:latin typeface="Consolas" panose="020B0609020204030204" pitchFamily="49" charset="0"/>
              </a:rPr>
              <a:t>v) { </a:t>
            </a:r>
            <a:r>
              <a:rPr lang="ru-RU" sz="1800" smtClean="0">
                <a:latin typeface="Consolas" panose="020B0609020204030204" pitchFamily="49" charset="0"/>
              </a:rPr>
              <a:t>тут происходит всё самое интересное</a:t>
            </a:r>
            <a:r>
              <a:rPr lang="en-US" sz="1800" smtClean="0">
                <a:latin typeface="Consolas" panose="020B0609020204030204" pitchFamily="49" charset="0"/>
              </a:rPr>
              <a:t> 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typedef </a:t>
            </a:r>
            <a:r>
              <a:rPr lang="en-US" sz="1800" smtClean="0">
                <a:latin typeface="Consolas" panose="020B0609020204030204" pitchFamily="49" charset="0"/>
              </a:rPr>
              <a:t>interface &lt;</a:t>
            </a:r>
            <a:r>
              <a:rPr lang="en-US" sz="1800" smtClean="0">
                <a:solidFill>
                  <a:srgbClr val="FFC000"/>
                </a:solidFill>
                <a:latin typeface="Consolas" panose="020B0609020204030204" pitchFamily="49" charset="0"/>
              </a:rPr>
              <a:t>derived</a:t>
            </a:r>
            <a:r>
              <a:rPr lang="en-US" sz="1800" smtClean="0">
                <a:latin typeface="Consolas" panose="020B0609020204030204" pitchFamily="49" charset="0"/>
              </a:rPr>
              <a:t>, </a:t>
            </a:r>
            <a:r>
              <a:rPr lang="en-US" sz="1800">
                <a:latin typeface="Consolas" panose="020B0609020204030204" pitchFamily="49" charset="0"/>
              </a:rPr>
              <a:t>int&gt; derived_t;</a:t>
            </a:r>
          </a:p>
        </p:txBody>
      </p:sp>
    </p:spTree>
    <p:extLst>
      <p:ext uri="{BB962C8B-B14F-4D97-AF65-F5344CB8AC3E}">
        <p14:creationId xmlns:p14="http://schemas.microsoft.com/office/powerpoint/2010/main" val="325319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как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smtClean="0"/>
              <a:t>шаблонный шаблонный параметр с одним параметром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&lt;template &lt;typename&gt; class CreationPolicy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WidgetManager: </a:t>
            </a:r>
            <a:r>
              <a:rPr lang="en-US" sz="2000">
                <a:latin typeface="Consolas" panose="020B0609020204030204" pitchFamily="49" charset="0"/>
              </a:rPr>
              <a:t>public CreationPolicy&lt;Widget</a:t>
            </a:r>
            <a:r>
              <a:rPr lang="en-US" sz="2000" smtClean="0">
                <a:latin typeface="Consolas" panose="020B0609020204030204" pitchFamily="49" charset="0"/>
              </a:rPr>
              <a:t>&gt;;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/>
              <a:t>шаблонный шаблонный параметр с </a:t>
            </a:r>
            <a:r>
              <a:rPr lang="ru-RU" sz="2000" smtClean="0"/>
              <a:t>двумя параметрами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&lt;template &lt;typename, typename&gt; </a:t>
            </a:r>
            <a:r>
              <a:rPr lang="en-US" sz="2000" smtClean="0">
                <a:latin typeface="Consolas" panose="020B0609020204030204" pitchFamily="49" charset="0"/>
              </a:rPr>
              <a:t>class </a:t>
            </a:r>
            <a:r>
              <a:rPr lang="en-US" sz="2000">
                <a:latin typeface="Consolas" panose="020B0609020204030204" pitchFamily="49" charset="0"/>
              </a:rPr>
              <a:t>CreationPolicyEx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WidgetManager: public </a:t>
            </a:r>
            <a:r>
              <a:rPr lang="en-US" sz="2000">
                <a:latin typeface="Consolas" panose="020B0609020204030204" pitchFamily="49" charset="0"/>
              </a:rPr>
              <a:t>CreationPolicyEx&lt;Widget, WidgetPattern</a:t>
            </a:r>
            <a:r>
              <a:rPr lang="en-US" sz="2000" smtClean="0">
                <a:latin typeface="Consolas" panose="020B0609020204030204" pitchFamily="49" charset="0"/>
              </a:rPr>
              <a:t>&gt;;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1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Казалось бы правильный </a:t>
            </a:r>
            <a:r>
              <a:rPr lang="en-US" smtClean="0"/>
              <a:t>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&lt;template &lt;typename&gt; class Storage, typename </a:t>
            </a:r>
            <a:r>
              <a:rPr lang="en-US" sz="2000" smtClean="0">
                <a:latin typeface="Consolas" panose="020B0609020204030204" pitchFamily="49" charset="0"/>
              </a:rPr>
              <a:t>Element&gt;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Stack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Storage&lt;Element&gt; m_storage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void push(const Element&amp; e) { m_storage.push_back(e);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void pop() { m_storage.pop_back();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Stack &lt;vector, int&gt; s</a:t>
            </a:r>
            <a:r>
              <a:rPr lang="en-US" sz="2000" smtClean="0">
                <a:latin typeface="Consolas" panose="020B0609020204030204" pitchFamily="49" charset="0"/>
              </a:rPr>
              <a:t>; // </a:t>
            </a:r>
            <a:r>
              <a:rPr lang="ru-RU" sz="2000" smtClean="0">
                <a:latin typeface="Consolas" panose="020B0609020204030204" pitchFamily="49" charset="0"/>
              </a:rPr>
              <a:t>вместо </a:t>
            </a:r>
            <a:r>
              <a:rPr lang="en-US" sz="2000" smtClean="0">
                <a:latin typeface="Consolas" panose="020B0609020204030204" pitchFamily="49" charset="0"/>
              </a:rPr>
              <a:t>stack &lt;vector&lt;int&gt;, int&gt; s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6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Шаблонные параметры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</a:t>
            </a:r>
            <a:r>
              <a:rPr lang="ru-RU" sz="4000" smtClean="0"/>
              <a:t>Инстанцирование</a:t>
            </a:r>
            <a:endParaRPr lang="ru-RU" sz="36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</a:t>
            </a:r>
            <a:r>
              <a:rPr lang="en-US" sz="40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Некоторые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87646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Казалось бы правильный </a:t>
            </a:r>
            <a:r>
              <a:rPr lang="en-US" smtClean="0"/>
              <a:t>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&lt;template &lt;typename&gt; class Storage, typename </a:t>
            </a:r>
            <a:r>
              <a:rPr lang="en-US" sz="2000" smtClean="0">
                <a:latin typeface="Consolas" panose="020B0609020204030204" pitchFamily="49" charset="0"/>
              </a:rPr>
              <a:t>Element&gt;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struct Stack</a:t>
            </a:r>
            <a:r>
              <a:rPr lang="en-US" sz="2000">
                <a:latin typeface="Consolas" panose="020B0609020204030204" pitchFamily="49" charset="0"/>
              </a:rPr>
              <a:t>;</a:t>
            </a:r>
            <a:endParaRPr lang="en-US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Stack &lt;vector, int&gt; s</a:t>
            </a:r>
            <a:r>
              <a:rPr lang="en-US" sz="2000" smtClean="0">
                <a:latin typeface="Consolas" panose="020B0609020204030204" pitchFamily="49" charset="0"/>
              </a:rPr>
              <a:t>; // </a:t>
            </a:r>
            <a:r>
              <a:rPr lang="ru-RU" sz="2000" smtClean="0">
                <a:latin typeface="Consolas" panose="020B0609020204030204" pitchFamily="49" charset="0"/>
              </a:rPr>
              <a:t>вместо </a:t>
            </a:r>
            <a:r>
              <a:rPr lang="en-US" sz="2000" smtClean="0">
                <a:latin typeface="Consolas" panose="020B0609020204030204" pitchFamily="49" charset="0"/>
              </a:rPr>
              <a:t>stack &lt;vector&lt;int&gt;, int&gt; s</a:t>
            </a:r>
          </a:p>
          <a:p>
            <a:pPr marL="0" indent="0">
              <a:buNone/>
            </a:pPr>
            <a:r>
              <a:rPr lang="ru-RU" sz="2000" smtClean="0"/>
              <a:t>Увы, это не работает, так как вектор имеет ДВА параметра:</a:t>
            </a:r>
            <a:endParaRPr lang="en-US" sz="2000" smtClean="0"/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expected a template of type 'template&lt;class&gt; class Storage',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got </a:t>
            </a:r>
            <a:r>
              <a:rPr lang="en-US" sz="2000">
                <a:latin typeface="Consolas" panose="020B0609020204030204" pitchFamily="49" charset="0"/>
              </a:rPr>
              <a:t>'template&lt;class _Tp, class _Alloc&gt; class std::vector</a:t>
            </a:r>
            <a:r>
              <a:rPr lang="en-US" sz="2000" smtClean="0"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ru-RU" sz="2000" smtClean="0"/>
              <a:t>Второй по умолчанию, но в "типе" шаблонного шаблонного параметра умолчания не считаются.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6765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длинноеды высших категорий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T&gt; struct Vector </a:t>
            </a:r>
            <a:r>
              <a:rPr lang="en-US" sz="1800" smtClean="0">
                <a:latin typeface="Consolas" panose="020B0609020204030204" pitchFamily="49" charset="0"/>
              </a:rPr>
              <a:t>{};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</a:t>
            </a:r>
            <a:r>
              <a:rPr lang="en-US" sz="1800">
                <a:latin typeface="Consolas" panose="020B0609020204030204" pitchFamily="49" charset="0"/>
              </a:rPr>
              <a:t>&lt;template &lt;typename&gt; class Storage,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 typename Element&gt; struct Stack {};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template &lt;template </a:t>
            </a:r>
            <a:r>
              <a:rPr lang="en-US" sz="1800">
                <a:latin typeface="Consolas" panose="020B0609020204030204" pitchFamily="49" charset="0"/>
              </a:rPr>
              <a:t>&lt;template &lt;typename&gt; </a:t>
            </a:r>
            <a:r>
              <a:rPr lang="en-US" sz="1800" smtClean="0">
                <a:latin typeface="Consolas" panose="020B0609020204030204" pitchFamily="49" charset="0"/>
              </a:rPr>
              <a:t>typename, typename&gt; </a:t>
            </a:r>
            <a:r>
              <a:rPr lang="en-US" sz="1800" smtClean="0">
                <a:latin typeface="Consolas" panose="020B0609020204030204" pitchFamily="49" charset="0"/>
              </a:rPr>
              <a:t>class </a:t>
            </a:r>
            <a:r>
              <a:rPr lang="en-US" sz="1800" smtClean="0">
                <a:latin typeface="Consolas" panose="020B0609020204030204" pitchFamily="49" charset="0"/>
              </a:rPr>
              <a:t>Stack</a:t>
            </a:r>
            <a:r>
              <a:rPr lang="en-US" sz="1800" smtClean="0">
                <a:latin typeface="Consolas" panose="020B0609020204030204" pitchFamily="49" charset="0"/>
              </a:rPr>
              <a:t>,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 template </a:t>
            </a:r>
            <a:r>
              <a:rPr lang="en-US" sz="1800">
                <a:latin typeface="Consolas" panose="020B0609020204030204" pitchFamily="49" charset="0"/>
              </a:rPr>
              <a:t>&lt;typename&gt; class Storage,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 typename Element&gt; struct StackMachine {};</a:t>
            </a: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Vector </a:t>
            </a:r>
            <a:r>
              <a:rPr lang="en-US" sz="1800">
                <a:latin typeface="Consolas" panose="020B0609020204030204" pitchFamily="49" charset="0"/>
              </a:rPr>
              <a:t>&lt;int&gt; v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Stack </a:t>
            </a:r>
            <a:r>
              <a:rPr lang="en-US" sz="1800">
                <a:latin typeface="Consolas" panose="020B0609020204030204" pitchFamily="49" charset="0"/>
              </a:rPr>
              <a:t>&lt;Vector, int&gt; s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StackMachine </a:t>
            </a:r>
            <a:r>
              <a:rPr lang="en-US" sz="1800">
                <a:latin typeface="Consolas" panose="020B0609020204030204" pitchFamily="49" charset="0"/>
              </a:rPr>
              <a:t>&lt;Stack, Vector, int&gt; a</a:t>
            </a:r>
            <a:r>
              <a:rPr lang="en-US" sz="1800" smtClean="0">
                <a:latin typeface="Consolas" panose="020B0609020204030204" pitchFamily="49" charset="0"/>
              </a:rPr>
              <a:t>; // OOOK!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99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Чем НЕ может быть параметризован шаблонный класс?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36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Чем НЕ может быть параметризован шаблонный класс?</a:t>
            </a:r>
            <a:endParaRPr lang="en-US" smtClean="0"/>
          </a:p>
          <a:p>
            <a:pPr lvl="1"/>
            <a:r>
              <a:rPr lang="ru-RU" smtClean="0"/>
              <a:t>Типами с несчетными</a:t>
            </a:r>
            <a:r>
              <a:rPr lang="en-US" smtClean="0"/>
              <a:t>/</a:t>
            </a:r>
            <a:r>
              <a:rPr lang="ru-RU" smtClean="0"/>
              <a:t>несепарабельными значениями: </a:t>
            </a:r>
            <a:r>
              <a:rPr lang="en-US" smtClean="0"/>
              <a:t>double, float, long double</a:t>
            </a:r>
          </a:p>
          <a:p>
            <a:pPr lvl="1"/>
            <a:r>
              <a:rPr lang="ru-RU" smtClean="0"/>
              <a:t>Экземплярами классов, даже стандартных вроде </a:t>
            </a:r>
            <a:r>
              <a:rPr lang="en-US" smtClean="0"/>
              <a:t>std::complex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-</a:t>
            </a:r>
            <a:r>
              <a:rPr lang="ru-RU" smtClean="0">
                <a:sym typeface="Symbol" panose="05050102010706020507" pitchFamily="18" charset="2"/>
              </a:rPr>
              <a:t>выражениями и экземплярами замыканий</a:t>
            </a:r>
            <a:endParaRPr lang="ru-RU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4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Шаблонные параметры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</a:t>
            </a:r>
            <a:r>
              <a:rPr lang="ru-RU" sz="4000" smtClean="0"/>
              <a:t>Инстанцирование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/>
              <a:t> </a:t>
            </a:r>
            <a:r>
              <a:rPr lang="ru-RU" sz="3600" smtClean="0"/>
              <a:t>Ленивость инстанцирования</a:t>
            </a:r>
            <a:endParaRPr lang="ru-RU" sz="36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</a:t>
            </a:r>
            <a:r>
              <a:rPr lang="en-US" sz="40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Некоторые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409320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0513"/>
          </a:xfrm>
        </p:spPr>
        <p:txBody>
          <a:bodyPr/>
          <a:lstStyle/>
          <a:p>
            <a:r>
              <a:rPr lang="ru-RU" smtClean="0"/>
              <a:t>Инстанцированием называется порождение конкретного класса, функции, функции-члена из обобщенного кода</a:t>
            </a:r>
          </a:p>
          <a:p>
            <a:pPr marL="0" indent="0">
              <a:buNone/>
            </a:pPr>
            <a:r>
              <a:rPr lang="ru-RU" smtClean="0"/>
              <a:t>При инстанцировании может происходить:</a:t>
            </a:r>
          </a:p>
          <a:p>
            <a:r>
              <a:rPr lang="ru-RU" smtClean="0"/>
              <a:t>Подстановка типов (</a:t>
            </a:r>
            <a:r>
              <a:rPr lang="en-US" smtClean="0"/>
              <a:t>substitution)</a:t>
            </a:r>
          </a:p>
          <a:p>
            <a:r>
              <a:rPr lang="ru-RU" smtClean="0"/>
              <a:t>Вывод типов</a:t>
            </a:r>
            <a:r>
              <a:rPr lang="en-US" smtClean="0"/>
              <a:t> (inference)</a:t>
            </a:r>
            <a:endParaRPr lang="ru-RU" smtClean="0"/>
          </a:p>
          <a:p>
            <a:r>
              <a:rPr lang="ru-RU" smtClean="0"/>
              <a:t>Изобретение типов</a:t>
            </a:r>
            <a:r>
              <a:rPr lang="en-US" smtClean="0"/>
              <a:t> (invention)</a:t>
            </a:r>
            <a:endParaRPr lang="ru-RU" smtClean="0"/>
          </a:p>
          <a:p>
            <a:r>
              <a:rPr lang="ru-RU"/>
              <a:t>Подстановка параметров, не являющихся </a:t>
            </a:r>
            <a:r>
              <a:rPr lang="ru-RU" smtClean="0"/>
              <a:t>типами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39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ТОЧКИ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Основные правила довольно сложны, но сводятся к двум простым пунктам</a:t>
            </a:r>
          </a:p>
          <a:p>
            <a:pPr marL="457200" indent="-457200">
              <a:buFont typeface="+mj-lt"/>
              <a:buAutoNum type="arabicParenR"/>
            </a:pPr>
            <a:r>
              <a:rPr lang="ru-RU" smtClean="0"/>
              <a:t>Шаблон класса инстанцируется ДО его первого использования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smtClean="0"/>
              <a:t>Шаблон функции инстанцируется ПОСЛЕ его первого использования</a:t>
            </a:r>
          </a:p>
          <a:p>
            <a:pPr marL="457200" indent="-457200">
              <a:buFont typeface="+mj-lt"/>
              <a:buAutoNum type="arabicParenR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5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1. рекурсивные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</a:t>
            </a:r>
            <a:r>
              <a:rPr lang="en-US" sz="2000" smtClean="0">
                <a:latin typeface="Consolas" panose="020B0609020204030204" pitchFamily="49" charset="0"/>
              </a:rPr>
              <a:t>struct Stars 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typename </a:t>
            </a:r>
            <a:r>
              <a:rPr lang="en-US" sz="2000" smtClean="0">
                <a:latin typeface="Consolas" panose="020B0609020204030204" pitchFamily="49" charset="0"/>
              </a:rPr>
              <a:t>Stars&lt;T</a:t>
            </a:r>
            <a:r>
              <a:rPr lang="en-US" sz="2000">
                <a:latin typeface="Consolas" panose="020B0609020204030204" pitchFamily="49" charset="0"/>
              </a:rPr>
              <a:t>, N-1&gt;::type *type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Stars&lt;T</a:t>
            </a:r>
            <a:r>
              <a:rPr lang="en-US" sz="2000">
                <a:latin typeface="Consolas" panose="020B0609020204030204" pitchFamily="49" charset="0"/>
              </a:rPr>
              <a:t>, 0&gt;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 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br>
              <a:rPr lang="en-US" sz="2000" smtClean="0">
                <a:latin typeface="Consolas" panose="020B0609020204030204" pitchFamily="49" charset="0"/>
              </a:rPr>
            </a:br>
            <a:endParaRPr lang="en-US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typedef Stars&lt;int</a:t>
            </a:r>
            <a:r>
              <a:rPr lang="en-US" sz="2000">
                <a:latin typeface="Consolas" panose="020B0609020204030204" pitchFamily="49" charset="0"/>
              </a:rPr>
              <a:t>, 2&gt;::type </a:t>
            </a:r>
            <a:r>
              <a:rPr lang="en-US" sz="2000" smtClean="0">
                <a:latin typeface="Consolas" panose="020B0609020204030204" pitchFamily="49" charset="0"/>
              </a:rPr>
              <a:t>ipptr_t;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использование </a:t>
            </a:r>
            <a:r>
              <a:rPr lang="en-US" sz="2000" smtClean="0">
                <a:latin typeface="Consolas" panose="020B0609020204030204" pitchFamily="49" charset="0"/>
              </a:rPr>
              <a:t>Stars&lt;int, 2&gt;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9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1. рекурсивные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</a:t>
            </a:r>
            <a:r>
              <a:rPr lang="en-US" sz="2000" smtClean="0">
                <a:latin typeface="Consolas" panose="020B0609020204030204" pitchFamily="49" charset="0"/>
              </a:rPr>
              <a:t>struct Stars 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typename </a:t>
            </a:r>
            <a:r>
              <a:rPr lang="en-US" sz="2000" smtClean="0">
                <a:latin typeface="Consolas" panose="020B0609020204030204" pitchFamily="49" charset="0"/>
              </a:rPr>
              <a:t>Stars&lt;T</a:t>
            </a:r>
            <a:r>
              <a:rPr lang="en-US" sz="2000">
                <a:latin typeface="Consolas" panose="020B0609020204030204" pitchFamily="49" charset="0"/>
              </a:rPr>
              <a:t>, N-1&gt;::type *type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Stars&lt;T</a:t>
            </a:r>
            <a:r>
              <a:rPr lang="en-US" sz="2000">
                <a:latin typeface="Consolas" panose="020B0609020204030204" pitchFamily="49" charset="0"/>
              </a:rPr>
              <a:t>, 0&gt;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 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br>
              <a:rPr lang="en-US" sz="2000" smtClean="0">
                <a:latin typeface="Consolas" panose="020B0609020204030204" pitchFamily="49" charset="0"/>
              </a:rPr>
            </a:br>
            <a:endParaRPr lang="en-US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&lt;&gt; class Stars&lt;int, 2&gt;; // </a:t>
            </a:r>
            <a:r>
              <a:rPr lang="ru-RU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использование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Stars&lt;int, 1&gt;</a:t>
            </a:r>
            <a:b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typedef Stars&lt;int</a:t>
            </a:r>
            <a:r>
              <a:rPr lang="en-US" sz="2000">
                <a:latin typeface="Consolas" panose="020B0609020204030204" pitchFamily="49" charset="0"/>
              </a:rPr>
              <a:t>, 2&gt;::type </a:t>
            </a:r>
            <a:r>
              <a:rPr lang="en-US" sz="2000" smtClean="0">
                <a:latin typeface="Consolas" panose="020B0609020204030204" pitchFamily="49" charset="0"/>
              </a:rPr>
              <a:t>ipptr;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использование </a:t>
            </a:r>
            <a:r>
              <a:rPr lang="en-US" sz="2000" smtClean="0">
                <a:latin typeface="Consolas" panose="020B0609020204030204" pitchFamily="49" charset="0"/>
              </a:rPr>
              <a:t>Stars&lt;int, 2&gt;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04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1. рекурсивные указатели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T, int N&gt; </a:t>
            </a:r>
            <a:r>
              <a:rPr lang="en-US" sz="2000" smtClean="0">
                <a:latin typeface="Consolas" panose="020B0609020204030204" pitchFamily="49" charset="0"/>
              </a:rPr>
              <a:t>struct Stars 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typename </a:t>
            </a:r>
            <a:r>
              <a:rPr lang="en-US" sz="2000" smtClean="0">
                <a:latin typeface="Consolas" panose="020B0609020204030204" pitchFamily="49" charset="0"/>
              </a:rPr>
              <a:t>Stars&lt;T</a:t>
            </a:r>
            <a:r>
              <a:rPr lang="en-US" sz="2000">
                <a:latin typeface="Consolas" panose="020B0609020204030204" pitchFamily="49" charset="0"/>
              </a:rPr>
              <a:t>, N-1&gt;::type *type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struct Stars&lt;T</a:t>
            </a:r>
            <a:r>
              <a:rPr lang="en-US" sz="2000">
                <a:latin typeface="Consolas" panose="020B0609020204030204" pitchFamily="49" charset="0"/>
              </a:rPr>
              <a:t>, 0&gt;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T type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&lt;&gt; class Stars&lt;int, 2&gt;; // </a:t>
            </a:r>
            <a:r>
              <a:rPr lang="ru-RU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обрыв рекурсии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&lt;&gt; class Stars&lt;int, 2&gt;; // </a:t>
            </a:r>
            <a:r>
              <a:rPr lang="ru-RU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использование 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Stars&lt;int,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0&gt;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&lt;&gt; class Stars&lt;int, 2&gt;; // </a:t>
            </a:r>
            <a:r>
              <a:rPr lang="ru-RU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использование 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Stars&lt;int, 1&gt;</a:t>
            </a:r>
            <a:b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typedef Stars&lt;int</a:t>
            </a:r>
            <a:r>
              <a:rPr lang="en-US" sz="2000">
                <a:latin typeface="Consolas" panose="020B0609020204030204" pitchFamily="49" charset="0"/>
              </a:rPr>
              <a:t>, 2&gt;::type ptr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использование </a:t>
            </a:r>
            <a:r>
              <a:rPr lang="en-US" sz="2000" smtClean="0">
                <a:latin typeface="Consolas" panose="020B0609020204030204" pitchFamily="49" charset="0"/>
              </a:rPr>
              <a:t>Stars&lt;int, 2&gt;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8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20654"/>
          </a:xfrm>
        </p:spPr>
        <p:txBody>
          <a:bodyPr/>
          <a:lstStyle/>
          <a:p>
            <a:pPr marL="0" indent="0">
              <a:buNone/>
            </a:pPr>
            <a:r>
              <a:rPr lang="ru-RU" smtClean="0"/>
              <a:t>Что может быть шаблонным параметром?</a:t>
            </a:r>
          </a:p>
          <a:p>
            <a:r>
              <a:rPr lang="ru-RU" smtClean="0"/>
              <a:t>Типы</a:t>
            </a:r>
            <a:endParaRPr lang="ru-RU" smtClean="0"/>
          </a:p>
          <a:p>
            <a:r>
              <a:rPr lang="ru-RU" smtClean="0"/>
              <a:t>Целые</a:t>
            </a:r>
            <a:r>
              <a:rPr lang="ru-RU" smtClean="0"/>
              <a:t> </a:t>
            </a:r>
            <a:r>
              <a:rPr lang="ru-RU" smtClean="0"/>
              <a:t>числа (</a:t>
            </a:r>
            <a:r>
              <a:rPr lang="en-US" smtClean="0"/>
              <a:t>bool, char, unsigned char, int, long, etc </a:t>
            </a:r>
            <a:r>
              <a:rPr lang="en-US" smtClean="0"/>
              <a:t>....)</a:t>
            </a:r>
            <a:endParaRPr lang="ru-RU" smtClean="0"/>
          </a:p>
          <a:p>
            <a:r>
              <a:rPr lang="ru-RU" smtClean="0"/>
              <a:t>Указатели и ссылки на глобальные и статические переменные и </a:t>
            </a:r>
            <a:r>
              <a:rPr lang="ru-RU" smtClean="0"/>
              <a:t>функции</a:t>
            </a:r>
            <a:endParaRPr lang="ru-RU" smtClean="0"/>
          </a:p>
          <a:p>
            <a:r>
              <a:rPr lang="ru-RU" smtClean="0"/>
              <a:t>Шаблоны</a:t>
            </a:r>
          </a:p>
          <a:p>
            <a:r>
              <a:rPr lang="ru-RU" smtClean="0"/>
              <a:t>Пачки из всего вышеперечисленного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2.</a:t>
            </a:r>
            <a:r>
              <a:rPr lang="en-US" smtClean="0"/>
              <a:t> </a:t>
            </a:r>
            <a:r>
              <a:rPr lang="ru-RU" smtClean="0"/>
              <a:t>танец с функциями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29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</a:t>
            </a:r>
            <a:r>
              <a:rPr lang="en-US" sz="1800" smtClean="0">
                <a:latin typeface="Consolas" panose="020B0609020204030204" pitchFamily="49" charset="0"/>
              </a:rPr>
              <a:t>hook(T);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</a:t>
            </a:r>
            <a:r>
              <a:rPr lang="en-US" sz="1800" smtClean="0">
                <a:latin typeface="Consolas" panose="020B0609020204030204" pitchFamily="49" charset="0"/>
              </a:rPr>
              <a:t>Dancing 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jab</a:t>
            </a:r>
            <a:r>
              <a:rPr lang="en-US" sz="1800" smtClean="0">
                <a:latin typeface="Consolas" panose="020B0609020204030204" pitchFamily="49" charset="0"/>
              </a:rPr>
              <a:t>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en-US" sz="1800" smtClean="0">
                <a:latin typeface="Consolas" panose="020B0609020204030204" pitchFamily="49" charset="0"/>
              </a:rPr>
              <a:t>hook(0</a:t>
            </a:r>
            <a:r>
              <a:rPr lang="en-US" sz="1800">
                <a:latin typeface="Consolas" panose="020B0609020204030204" pitchFamily="49" charset="0"/>
              </a:rPr>
              <a:t>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cross()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ru-RU" sz="1800">
                <a:latin typeface="Consolas" panose="020B0609020204030204" pitchFamily="49" charset="0"/>
              </a:rPr>
              <a:t>тут танцуем </a:t>
            </a:r>
            <a:r>
              <a:rPr lang="ru-RU" sz="1800" smtClean="0">
                <a:latin typeface="Consolas" panose="020B0609020204030204" pitchFamily="49" charset="0"/>
              </a:rPr>
              <a:t>}</a:t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};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>
                <a:latin typeface="Consolas" panose="020B0609020204030204" pitchFamily="49" charset="0"/>
              </a:rPr>
              <a:t>template&lt;typename T&gt; void </a:t>
            </a:r>
            <a:r>
              <a:rPr lang="fr-FR" sz="1800" smtClean="0">
                <a:latin typeface="Consolas" panose="020B0609020204030204" pitchFamily="49" charset="0"/>
              </a:rPr>
              <a:t>hook(T </a:t>
            </a:r>
            <a:r>
              <a:rPr lang="fr-FR" sz="1800">
                <a:latin typeface="Consolas" panose="020B0609020204030204" pitchFamily="49" charset="0"/>
              </a:rPr>
              <a:t>t) </a:t>
            </a:r>
            <a:r>
              <a:rPr lang="fr-FR" sz="1800" smtClean="0">
                <a:latin typeface="Consolas" panose="020B0609020204030204" pitchFamily="49" charset="0"/>
              </a:rPr>
              <a:t>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fr-FR" sz="1800" smtClean="0">
                <a:latin typeface="Consolas" panose="020B0609020204030204" pitchFamily="49" charset="0"/>
              </a:rPr>
              <a:t>  Dancing&lt;T</a:t>
            </a:r>
            <a:r>
              <a:rPr lang="fr-FR" sz="1800">
                <a:latin typeface="Consolas" panose="020B0609020204030204" pitchFamily="49" charset="0"/>
              </a:rPr>
              <a:t>&gt; </a:t>
            </a:r>
            <a:r>
              <a:rPr lang="fr-FR" sz="1800" smtClean="0">
                <a:latin typeface="Consolas" panose="020B0609020204030204" pitchFamily="49" charset="0"/>
              </a:rPr>
              <a:t>a;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fr-FR" sz="1800" smtClean="0">
                <a:latin typeface="Consolas" panose="020B0609020204030204" pitchFamily="49" charset="0"/>
              </a:rPr>
              <a:t>a.cross</a:t>
            </a:r>
            <a:r>
              <a:rPr lang="fr-FR" sz="1800" smtClean="0">
                <a:latin typeface="Consolas" panose="020B0609020204030204" pitchFamily="49" charset="0"/>
              </a:rPr>
              <a:t>();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fr-FR" sz="1800" smtClean="0">
                <a:latin typeface="Consolas" panose="020B0609020204030204" pitchFamily="49" charset="0"/>
              </a:rPr>
              <a:t>}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main() 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Dancing&lt;int</a:t>
            </a:r>
            <a:r>
              <a:rPr lang="en-US" sz="1800"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a;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a.jab</a:t>
            </a:r>
            <a:r>
              <a:rPr lang="en-US" sz="1800" smtClean="0">
                <a:latin typeface="Consolas" panose="020B0609020204030204" pitchFamily="49" charset="0"/>
              </a:rPr>
              <a:t>();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09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2.</a:t>
            </a:r>
            <a:r>
              <a:rPr lang="en-US" smtClean="0"/>
              <a:t> </a:t>
            </a:r>
            <a:r>
              <a:rPr lang="ru-RU" smtClean="0"/>
              <a:t>танец с функциями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164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hook(T);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Dancing {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</a:t>
            </a:r>
            <a:r>
              <a:rPr lang="en-US" sz="1800" smtClean="0">
                <a:latin typeface="Consolas" panose="020B0609020204030204" pitchFamily="49" charset="0"/>
              </a:rPr>
              <a:t>jab</a:t>
            </a:r>
            <a:r>
              <a:rPr lang="en-US" sz="1800">
                <a:latin typeface="Consolas" panose="020B0609020204030204" pitchFamily="49" charset="0"/>
              </a:rPr>
              <a:t>() { hook(0); }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  void cross() { </a:t>
            </a:r>
            <a:r>
              <a:rPr lang="ru-RU" sz="1800">
                <a:latin typeface="Consolas" panose="020B0609020204030204" pitchFamily="49" charset="0"/>
              </a:rPr>
              <a:t>тут танцуем }</a:t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sz="1800">
                <a:latin typeface="Consolas" panose="020B0609020204030204" pitchFamily="49" charset="0"/>
              </a:rPr>
              <a:t>template&lt;typename T&gt; void hook(T t) {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fr-FR" sz="1800">
                <a:latin typeface="Consolas" panose="020B0609020204030204" pitchFamily="49" charset="0"/>
              </a:rPr>
              <a:t>  Dancing&lt;T&gt; a;</a:t>
            </a:r>
            <a:r>
              <a:rPr lang="ru-RU" sz="1800">
                <a:latin typeface="Consolas" panose="020B0609020204030204" pitchFamily="49" charset="0"/>
              </a:rPr>
              <a:t> </a:t>
            </a:r>
            <a:r>
              <a:rPr lang="fr-FR" sz="1800">
                <a:latin typeface="Consolas" panose="020B0609020204030204" pitchFamily="49" charset="0"/>
              </a:rPr>
              <a:t>a.cross();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fr-FR" sz="1800">
                <a:latin typeface="Consolas" panose="020B0609020204030204" pitchFamily="49" charset="0"/>
              </a:rPr>
              <a:t>}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main() </a:t>
            </a:r>
            <a:r>
              <a:rPr lang="en-US" sz="1800">
                <a:latin typeface="Consolas" panose="020B0609020204030204" pitchFamily="49" charset="0"/>
              </a:rPr>
              <a:t>{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Dancing&lt;int&gt; a;</a:t>
            </a:r>
            <a:r>
              <a:rPr lang="ru-RU" sz="180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a.jab</a:t>
            </a:r>
            <a:r>
              <a:rPr lang="en-US" sz="1800">
                <a:latin typeface="Consolas" panose="020B0609020204030204" pitchFamily="49" charset="0"/>
              </a:rPr>
              <a:t>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1640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Dancing&lt;int&gt;</a:t>
            </a:r>
            <a:r>
              <a:rPr lang="ru-RU" sz="1800" smtClean="0">
                <a:latin typeface="Consolas" panose="020B0609020204030204" pitchFamily="49" charset="0"/>
              </a:rPr>
              <a:t> использует </a:t>
            </a:r>
            <a:r>
              <a:rPr lang="en-US" sz="1800" smtClean="0">
                <a:latin typeface="Consolas" panose="020B0609020204030204" pitchFamily="49" charset="0"/>
              </a:rPr>
              <a:t>hook&lt;int&gt;(0)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endParaRPr lang="en-US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hook&lt;int&gt; </a:t>
            </a:r>
            <a:r>
              <a:rPr lang="ru-RU" sz="1800" smtClean="0"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latin typeface="Consolas" panose="020B0609020204030204" pitchFamily="49" charset="0"/>
              </a:rPr>
              <a:t>Dancing&lt;int&gt;</a:t>
            </a: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/>
            </a:r>
            <a:br>
              <a:rPr lang="en-US" sz="1800">
                <a:latin typeface="Consolas" panose="020B0609020204030204" pitchFamily="49" charset="0"/>
              </a:rPr>
            </a:b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main() </a:t>
            </a:r>
            <a:r>
              <a:rPr lang="ru-RU" sz="1800" smtClean="0">
                <a:latin typeface="Consolas" panose="020B0609020204030204" pitchFamily="49" charset="0"/>
              </a:rPr>
              <a:t>использует </a:t>
            </a:r>
            <a:r>
              <a:rPr lang="en-US" sz="1800" smtClean="0">
                <a:latin typeface="Consolas" panose="020B0609020204030204" pitchFamily="49" charset="0"/>
              </a:rPr>
              <a:t>Dancing&lt;int&gt;</a:t>
            </a:r>
            <a:endParaRPr lang="ru-RU" sz="1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267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2.</a:t>
            </a:r>
            <a:r>
              <a:rPr lang="en-US" smtClean="0"/>
              <a:t> </a:t>
            </a:r>
            <a:r>
              <a:rPr lang="ru-RU" smtClean="0"/>
              <a:t>танец с функциями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6001" cy="4164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void </a:t>
            </a:r>
            <a:r>
              <a:rPr lang="en-US" sz="1800" smtClean="0">
                <a:latin typeface="Consolas" panose="020B0609020204030204" pitchFamily="49" charset="0"/>
              </a:rPr>
              <a:t>hook(T);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template&lt;typename T&gt; struct </a:t>
            </a:r>
            <a:r>
              <a:rPr lang="en-US" sz="1800" smtClean="0">
                <a:latin typeface="Consolas" panose="020B0609020204030204" pitchFamily="49" charset="0"/>
              </a:rPr>
              <a:t>Dancing {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jab</a:t>
            </a:r>
            <a:r>
              <a:rPr lang="en-US" sz="1800" smtClean="0">
                <a:latin typeface="Consolas" panose="020B0609020204030204" pitchFamily="49" charset="0"/>
              </a:rPr>
              <a:t>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en-US" sz="1800" smtClean="0">
                <a:latin typeface="Consolas" panose="020B0609020204030204" pitchFamily="49" charset="0"/>
              </a:rPr>
              <a:t>hook(0</a:t>
            </a:r>
            <a:r>
              <a:rPr lang="en-US" sz="1800">
                <a:latin typeface="Consolas" panose="020B0609020204030204" pitchFamily="49" charset="0"/>
              </a:rPr>
              <a:t>); </a:t>
            </a:r>
            <a:r>
              <a:rPr lang="en-US" sz="1800" smtClean="0">
                <a:latin typeface="Consolas" panose="020B0609020204030204" pitchFamily="49" charset="0"/>
              </a:rPr>
              <a:t>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void </a:t>
            </a:r>
            <a:r>
              <a:rPr lang="en-US" sz="1800" smtClean="0">
                <a:latin typeface="Consolas" panose="020B0609020204030204" pitchFamily="49" charset="0"/>
              </a:rPr>
              <a:t>cross() </a:t>
            </a:r>
            <a:r>
              <a:rPr lang="en-US" sz="1800">
                <a:latin typeface="Consolas" panose="020B0609020204030204" pitchFamily="49" charset="0"/>
              </a:rPr>
              <a:t>{ </a:t>
            </a:r>
            <a:r>
              <a:rPr lang="ru-RU" sz="1800">
                <a:latin typeface="Consolas" panose="020B0609020204030204" pitchFamily="49" charset="0"/>
              </a:rPr>
              <a:t>тут танцуем </a:t>
            </a:r>
            <a:r>
              <a:rPr lang="ru-RU" sz="1800" smtClean="0">
                <a:latin typeface="Consolas" panose="020B0609020204030204" pitchFamily="49" charset="0"/>
              </a:rPr>
              <a:t>}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&lt;&gt; Dancing&lt;int&gt; {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 jab(); void cross();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}; // </a:t>
            </a:r>
            <a:r>
              <a:rPr lang="ru-RU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БЕЗ тел функций</a:t>
            </a:r>
            <a:endParaRPr lang="en-US" sz="1800" smtClean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>
                <a:latin typeface="Consolas" panose="020B0609020204030204" pitchFamily="49" charset="0"/>
              </a:rPr>
              <a:t>template&lt;typename T&gt; void </a:t>
            </a:r>
            <a:r>
              <a:rPr lang="fr-FR" sz="1800" smtClean="0">
                <a:latin typeface="Consolas" panose="020B0609020204030204" pitchFamily="49" charset="0"/>
              </a:rPr>
              <a:t>hook(T </a:t>
            </a:r>
            <a:r>
              <a:rPr lang="fr-FR" sz="1800">
                <a:latin typeface="Consolas" panose="020B0609020204030204" pitchFamily="49" charset="0"/>
              </a:rPr>
              <a:t>t) </a:t>
            </a:r>
            <a:r>
              <a:rPr lang="fr-FR" sz="1800" smtClean="0">
                <a:latin typeface="Consolas" panose="020B0609020204030204" pitchFamily="49" charset="0"/>
              </a:rPr>
              <a:t>{ Dancing&lt;T</a:t>
            </a:r>
            <a:r>
              <a:rPr lang="fr-FR" sz="1800">
                <a:latin typeface="Consolas" panose="020B0609020204030204" pitchFamily="49" charset="0"/>
              </a:rPr>
              <a:t>&gt; a</a:t>
            </a:r>
            <a:r>
              <a:rPr lang="fr-FR" sz="1800" smtClean="0">
                <a:latin typeface="Consolas" panose="020B0609020204030204" pitchFamily="49" charset="0"/>
              </a:rPr>
              <a:t>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fr-FR" sz="1800" smtClean="0">
                <a:latin typeface="Consolas" panose="020B0609020204030204" pitchFamily="49" charset="0"/>
              </a:rPr>
              <a:t>a.cross(); }</a:t>
            </a:r>
            <a:endParaRPr lang="ru-RU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int main() { Dancing&lt;int</a:t>
            </a:r>
            <a:r>
              <a:rPr lang="en-US" sz="1800">
                <a:latin typeface="Consolas" panose="020B0609020204030204" pitchFamily="49" charset="0"/>
              </a:rPr>
              <a:t>&gt; a; </a:t>
            </a:r>
            <a:r>
              <a:rPr lang="en-US" sz="1800" smtClean="0">
                <a:latin typeface="Consolas" panose="020B0609020204030204" pitchFamily="49" charset="0"/>
              </a:rPr>
              <a:t>a.jab</a:t>
            </a:r>
            <a:r>
              <a:rPr lang="en-US" sz="1800" smtClean="0">
                <a:latin typeface="Consolas" panose="020B0609020204030204" pitchFamily="49" charset="0"/>
              </a:rPr>
              <a:t>(); }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POI </a:t>
            </a:r>
            <a:r>
              <a:rPr lang="ru-RU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Dancing&lt;int&gt;::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jab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 Dancing&lt;int&gt;::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jab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() { hook(0); } // POI </a:t>
            </a:r>
            <a:r>
              <a:rPr lang="ru-RU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для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hook&lt;int&gt;</a:t>
            </a:r>
            <a:b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 hook&lt;int</a:t>
            </a:r>
            <a:r>
              <a:rPr lang="en-US" sz="18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&gt; (int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{ ....; a.cross(); } // POI </a:t>
            </a:r>
            <a:r>
              <a:rPr lang="ru-RU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для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Dancing&lt;int&gt;::cross</a:t>
            </a:r>
            <a:b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 Dancing&lt;int&gt;::cross () {</a:t>
            </a:r>
            <a:r>
              <a:rPr lang="ru-RU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тут танцуем </a:t>
            </a:r>
            <a:r>
              <a:rPr lang="en-US" sz="18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35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Представьте, что в языке есть шаблоны переменных (см. следующие лекции, они действительно есть). Когда должны инстанцироваться </a:t>
            </a:r>
            <a:r>
              <a:rPr lang="ru-RU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они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Шаблонные параметры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4000" smtClean="0"/>
              <a:t> </a:t>
            </a:r>
            <a:r>
              <a:rPr lang="ru-RU" sz="4000" smtClean="0"/>
              <a:t>Инстанцирование</a:t>
            </a:r>
            <a:endParaRPr lang="en-US" sz="400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/>
              <a:t> </a:t>
            </a:r>
            <a:r>
              <a:rPr lang="ru-RU" sz="3600" smtClean="0"/>
              <a:t>Ленивость инстанцирования</a:t>
            </a:r>
            <a:endParaRPr lang="ru-RU" sz="36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</a:t>
            </a:r>
            <a:r>
              <a:rPr lang="en-US" sz="40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Некоторые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574473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ленивость и энергичность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6260"/>
            <a:ext cx="9905999" cy="124016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foo (int x, int y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return (x &gt; 3) ? 0 : y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foo (a + 3, b + 2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779374" y="3231082"/>
            <a:ext cx="2689990" cy="1648828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invoke </a:t>
            </a:r>
            <a:r>
              <a:rPr lang="en-US" sz="2400" smtClean="0">
                <a:latin typeface="Consolas" panose="020B0609020204030204" pitchFamily="49" charset="0"/>
              </a:rPr>
              <a:t>foo</a:t>
            </a:r>
            <a:endParaRPr lang="en-US" sz="2400" smtClean="0">
              <a:latin typeface="Consolas" panose="020B0609020204030204" pitchFamily="49" charset="0"/>
            </a:endParaRPr>
          </a:p>
          <a:p>
            <a:r>
              <a:rPr lang="en-US" sz="2400" smtClean="0">
                <a:latin typeface="Consolas" panose="020B0609020204030204" pitchFamily="49" charset="0"/>
              </a:rPr>
              <a:t>test x &gt; 3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2896651" y="5135426"/>
            <a:ext cx="1880622" cy="512031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return 0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903389" y="5827562"/>
            <a:ext cx="1873884" cy="512031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return y</a:t>
            </a:r>
            <a:endParaRPr lang="en-US" sz="2400">
              <a:latin typeface="Consolas" panose="020B0609020204030204" pitchFamily="49" charset="0"/>
            </a:endParaRPr>
          </a:p>
        </p:txBody>
      </p:sp>
      <p:cxnSp>
        <p:nvCxnSpPr>
          <p:cNvPr id="12" name="Elbow Connector 11"/>
          <p:cNvCxnSpPr>
            <a:endCxn id="9" idx="1"/>
          </p:cNvCxnSpPr>
          <p:nvPr/>
        </p:nvCxnSpPr>
        <p:spPr>
          <a:xfrm>
            <a:off x="2258791" y="4879387"/>
            <a:ext cx="637860" cy="512055"/>
          </a:xfrm>
          <a:prstGeom prst="bentConnector3">
            <a:avLst>
              <a:gd name="adj1" fmla="val 26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10" idx="1"/>
          </p:cNvCxnSpPr>
          <p:nvPr/>
        </p:nvCxnSpPr>
        <p:spPr>
          <a:xfrm rot="16200000" flipH="1">
            <a:off x="1980816" y="5161005"/>
            <a:ext cx="1203918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6433372" y="3216896"/>
            <a:ext cx="2689990" cy="1211957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invoke </a:t>
            </a:r>
            <a:r>
              <a:rPr lang="en-US" sz="2400" smtClean="0">
                <a:latin typeface="Consolas" panose="020B0609020204030204" pitchFamily="49" charset="0"/>
              </a:rPr>
              <a:t>foo</a:t>
            </a:r>
            <a:endParaRPr lang="en-US" sz="2400" smtClean="0">
              <a:latin typeface="Consolas" panose="020B0609020204030204" pitchFamily="49" charset="0"/>
            </a:endParaRPr>
          </a:p>
          <a:p>
            <a:r>
              <a:rPr lang="en-US" sz="2400" smtClean="0">
                <a:latin typeface="Consolas" panose="020B0609020204030204" pitchFamily="49" charset="0"/>
              </a:rPr>
              <a:t>calc a+3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test x &gt; 3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7560758" y="4698951"/>
            <a:ext cx="1880622" cy="512031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return 0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7557387" y="5481080"/>
            <a:ext cx="1873884" cy="844327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smtClean="0">
                <a:latin typeface="Consolas" panose="020B0609020204030204" pitchFamily="49" charset="0"/>
              </a:rPr>
              <a:t>calc b+2</a:t>
            </a:r>
          </a:p>
          <a:p>
            <a:r>
              <a:rPr lang="en-US" sz="2400" smtClean="0">
                <a:latin typeface="Consolas" panose="020B0609020204030204" pitchFamily="49" charset="0"/>
              </a:rPr>
              <a:t>return y</a:t>
            </a:r>
            <a:endParaRPr lang="en-US" sz="2400">
              <a:latin typeface="Consolas" panose="020B0609020204030204" pitchFamily="49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>
            <a:off x="6912785" y="4428602"/>
            <a:ext cx="647973" cy="511532"/>
          </a:xfrm>
          <a:prstGeom prst="bentConnector3">
            <a:avLst>
              <a:gd name="adj1" fmla="val -399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23" idx="1"/>
          </p:cNvCxnSpPr>
          <p:nvPr/>
        </p:nvCxnSpPr>
        <p:spPr>
          <a:xfrm rot="16200000" flipH="1">
            <a:off x="6717888" y="5063745"/>
            <a:ext cx="1037770" cy="641228"/>
          </a:xfrm>
          <a:prstGeom prst="bentConnector2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94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когда </a:t>
            </a:r>
            <a:r>
              <a:rPr lang="en-US" smtClean="0"/>
              <a:t>C++</a:t>
            </a:r>
            <a:r>
              <a:rPr lang="ru-RU" smtClean="0"/>
              <a:t> ведёт себя лениво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вычислении сокращенных выражений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(p &amp;&amp; (p-&gt;x == 3))</a:t>
            </a:r>
          </a:p>
          <a:p>
            <a:r>
              <a:rPr lang="ru-RU" smtClean="0">
                <a:solidFill>
                  <a:srgbClr val="FFFF00"/>
                </a:solidFill>
              </a:rPr>
              <a:t>При подстановке шаблонных параметров</a:t>
            </a:r>
          </a:p>
          <a:p>
            <a:r>
              <a:rPr lang="ru-RU" smtClean="0"/>
              <a:t>Можно также организовать своему классу "ленивое" поведение искуственно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39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Ленивая подстановка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&lt;int N</a:t>
            </a:r>
            <a:r>
              <a:rPr lang="en-US" sz="2000" smtClean="0">
                <a:latin typeface="Consolas" panose="020B0609020204030204" pitchFamily="49" charset="0"/>
              </a:rPr>
              <a:t>&gt; struct </a:t>
            </a:r>
            <a:r>
              <a:rPr lang="en-US" sz="2000">
                <a:latin typeface="Consolas" panose="020B0609020204030204" pitchFamily="49" charset="0"/>
              </a:rPr>
              <a:t>Danger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char block[N];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T, int N</a:t>
            </a:r>
            <a:r>
              <a:rPr lang="en-US" sz="2000" smtClean="0">
                <a:latin typeface="Consolas" panose="020B0609020204030204" pitchFamily="49" charset="0"/>
              </a:rPr>
              <a:t>&gt; struct </a:t>
            </a:r>
            <a:r>
              <a:rPr lang="en-US" sz="2000">
                <a:latin typeface="Consolas" panose="020B0609020204030204" pitchFamily="49" charset="0"/>
              </a:rPr>
              <a:t>Tricky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void test_lazyness() </a:t>
            </a:r>
            <a:r>
              <a:rPr lang="en-US" sz="2000" smtClean="0">
                <a:latin typeface="Consolas" panose="020B0609020204030204" pitchFamily="49" charset="0"/>
              </a:rPr>
              <a:t>{ </a:t>
            </a:r>
            <a:r>
              <a:rPr lang="en-US" sz="2000">
                <a:latin typeface="Consolas" panose="020B0609020204030204" pitchFamily="49" charset="0"/>
              </a:rPr>
              <a:t>Danger&lt;N&gt; no_boom_yet;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main()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Tricky&lt;int, -2&gt; ok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66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не энергичная подстановка?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8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Шаблонные параметры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smtClean="0"/>
              <a:t> </a:t>
            </a:r>
            <a:r>
              <a:rPr lang="en-US" sz="40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/>
              <a:t> </a:t>
            </a:r>
            <a:r>
              <a:rPr lang="ru-RU" sz="4000" smtClean="0"/>
              <a:t>Некоторые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47332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&lt;unsigned </a:t>
            </a:r>
            <a:r>
              <a:rPr lang="en-US">
                <a:latin typeface="Consolas" panose="020B0609020204030204" pitchFamily="49" charset="0"/>
              </a:rPr>
              <a:t>int S</a:t>
            </a:r>
            <a:r>
              <a:rPr lang="en-US" smtClean="0">
                <a:latin typeface="Consolas" panose="020B0609020204030204" pitchFamily="49" charset="0"/>
              </a:rPr>
              <a:t>&gt; class Buffer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unsigned </a:t>
            </a:r>
            <a:r>
              <a:rPr lang="en-US">
                <a:latin typeface="Consolas" panose="020B0609020204030204" pitchFamily="49" charset="0"/>
              </a:rPr>
              <a:t>char bytes[S</a:t>
            </a:r>
            <a:r>
              <a:rPr lang="en-US" smtClean="0">
                <a:latin typeface="Consolas" panose="020B0609020204030204" pitchFamily="49" charset="0"/>
              </a:rPr>
              <a:t>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какая-то обработка данных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Buffer&lt;10&gt; b; // </a:t>
            </a:r>
            <a:r>
              <a:rPr lang="ru-RU" smtClean="0">
                <a:latin typeface="Consolas" panose="020B0609020204030204" pitchFamily="49" charset="0"/>
              </a:rPr>
              <a:t>буфер из десяти </a:t>
            </a:r>
            <a:r>
              <a:rPr lang="en-US" smtClean="0">
                <a:latin typeface="Consolas" panose="020B0609020204030204" pitchFamily="49" charset="0"/>
              </a:rPr>
              <a:t>char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53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substitution failure is not an error (</a:t>
            </a:r>
            <a:r>
              <a:rPr lang="ru-RU" smtClean="0"/>
              <a:t>провал подстановки не является ошибкой</a:t>
            </a:r>
            <a:r>
              <a:rPr lang="en-US" smtClean="0"/>
              <a:t>)</a:t>
            </a:r>
            <a:endParaRPr lang="ru-RU" smtClean="0"/>
          </a:p>
          <a:p>
            <a:pPr marL="457200" indent="-457200">
              <a:buFont typeface="+mj-lt"/>
              <a:buAutoNum type="arabicPeriod"/>
            </a:pPr>
            <a:r>
              <a:rPr lang="fr-FR">
                <a:latin typeface="Consolas" panose="020B0609020204030204" pitchFamily="49" charset="0"/>
              </a:rPr>
              <a:t>template &lt;typename T&gt; </a:t>
            </a:r>
            <a:r>
              <a:rPr lang="fr-FR" smtClean="0">
                <a:latin typeface="Consolas" panose="020B0609020204030204" pitchFamily="49" charset="0"/>
              </a:rPr>
              <a:t>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max (T </a:t>
            </a:r>
            <a:r>
              <a:rPr lang="fr-FR">
                <a:latin typeface="Consolas" panose="020B0609020204030204" pitchFamily="49" charset="0"/>
              </a:rPr>
              <a:t>a, </a:t>
            </a:r>
            <a:r>
              <a:rPr lang="fr-FR" smtClean="0">
                <a:latin typeface="Consolas" panose="020B0609020204030204" pitchFamily="49" charset="0"/>
              </a:rPr>
              <a:t>T b)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fr-FR" smtClean="0">
                <a:latin typeface="Consolas" panose="020B0609020204030204" pitchFamily="49" charset="0"/>
              </a:rPr>
              <a:t>template </a:t>
            </a:r>
            <a:r>
              <a:rPr lang="fr-FR">
                <a:latin typeface="Consolas" panose="020B0609020204030204" pitchFamily="49" charset="0"/>
              </a:rPr>
              <a:t>&lt;typename </a:t>
            </a:r>
            <a:r>
              <a:rPr lang="fr-FR" smtClean="0">
                <a:latin typeface="Consolas" panose="020B0609020204030204" pitchFamily="49" charset="0"/>
              </a:rPr>
              <a:t>T, typename U&gt; auto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>
                <a:latin typeface="Consolas" panose="020B0609020204030204" pitchFamily="49" charset="0"/>
              </a:rPr>
              <a:t>max (T a, </a:t>
            </a:r>
            <a:r>
              <a:rPr lang="fr-FR" smtClean="0">
                <a:latin typeface="Consolas" panose="020B0609020204030204" pitchFamily="49" charset="0"/>
              </a:rPr>
              <a:t>U </a:t>
            </a:r>
            <a:r>
              <a:rPr lang="fr-FR">
                <a:latin typeface="Consolas" panose="020B0609020204030204" pitchFamily="49" charset="0"/>
              </a:rPr>
              <a:t>b)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int g = max (1, 1.0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ru-RU" smtClean="0">
                <a:latin typeface="Consolas" panose="020B0609020204030204" pitchFamily="49" charset="0"/>
              </a:rPr>
              <a:t>подстановка в 1 провалена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      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подстановка в 2 успешна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81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SFINAE: </a:t>
            </a:r>
            <a:r>
              <a:rPr lang="ru-RU" smtClean="0"/>
              <a:t>формальное определение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64013"/>
          </a:xfrm>
        </p:spPr>
        <p:txBody>
          <a:bodyPr/>
          <a:lstStyle/>
          <a:p>
            <a:r>
              <a:rPr lang="ru-RU" smtClean="0"/>
              <a:t>Если в результате подстановки возникает невалидный тип или выражение, подстановка неуспешна</a:t>
            </a:r>
            <a:r>
              <a:rPr lang="en-US" smtClean="0"/>
              <a:t> (failed)</a:t>
            </a:r>
            <a:r>
              <a:rPr lang="ru-RU" smtClean="0"/>
              <a:t>.</a:t>
            </a:r>
          </a:p>
          <a:p>
            <a:r>
              <a:rPr lang="ru-RU" smtClean="0"/>
              <a:t>Невалидная конструкция это конструкция</a:t>
            </a:r>
            <a:r>
              <a:rPr lang="en-US" smtClean="0"/>
              <a:t>,</a:t>
            </a:r>
            <a:r>
              <a:rPr lang="ru-RU" smtClean="0"/>
              <a:t> которая была бы синтаксически неверна (</a:t>
            </a:r>
            <a:r>
              <a:rPr lang="en-US" smtClean="0"/>
              <a:t>ill-formed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при записи с подставленными аргументами</a:t>
            </a:r>
          </a:p>
          <a:p>
            <a:r>
              <a:rPr lang="ru-RU" smtClean="0"/>
              <a:t>Провал подстановки вызывают только типы и выражения в </a:t>
            </a:r>
            <a:r>
              <a:rPr lang="ru-RU" smtClean="0">
                <a:solidFill>
                  <a:srgbClr val="FFFF00"/>
                </a:solidFill>
              </a:rPr>
              <a:t>непосредственном контексте </a:t>
            </a:r>
            <a:r>
              <a:rPr lang="ru-RU" smtClean="0"/>
              <a:t>типа </a:t>
            </a:r>
            <a:r>
              <a:rPr lang="ru-RU" smtClean="0"/>
              <a:t>(сигнатуры функции</a:t>
            </a:r>
            <a:r>
              <a:rPr lang="ru-RU" smtClean="0"/>
              <a:t>) и шаблонных аргументов.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8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или нет?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int negate(int i) { return -i;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fr-FR" sz="200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smtClean="0">
                <a:latin typeface="Consolas" panose="020B0609020204030204" pitchFamily="49" charset="0"/>
              </a:rPr>
              <a:t>template </a:t>
            </a:r>
            <a:r>
              <a:rPr lang="fr-FR" sz="2000">
                <a:latin typeface="Consolas" panose="020B0609020204030204" pitchFamily="49" charset="0"/>
              </a:rPr>
              <a:t>&lt;typename T&gt; T</a:t>
            </a:r>
            <a:r>
              <a:rPr lang="fr-FR" sz="2000" smtClean="0">
                <a:latin typeface="Consolas" panose="020B0609020204030204" pitchFamily="49" charset="0"/>
              </a:rPr>
              <a:t> negate(const </a:t>
            </a:r>
            <a:r>
              <a:rPr lang="fr-FR" sz="2000">
                <a:latin typeface="Consolas" panose="020B0609020204030204" pitchFamily="49" charset="0"/>
              </a:rPr>
              <a:t>T&amp; t) </a:t>
            </a:r>
            <a:r>
              <a:rPr lang="fr-FR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fr-FR" sz="2000" smtClean="0">
                <a:latin typeface="Consolas" panose="020B0609020204030204" pitchFamily="49" charset="0"/>
              </a:rPr>
              <a:t>typename </a:t>
            </a:r>
            <a:r>
              <a:rPr lang="fr-FR" sz="2000">
                <a:latin typeface="Consolas" panose="020B0609020204030204" pitchFamily="49" charset="0"/>
              </a:rPr>
              <a:t>T::value_type n = -t</a:t>
            </a:r>
            <a:r>
              <a:rPr lang="fr-FR" sz="2000" smtClean="0">
                <a:latin typeface="Consolas" panose="020B0609020204030204" pitchFamily="49" charset="0"/>
              </a:rPr>
              <a:t>();</a:t>
            </a:r>
            <a:br>
              <a:rPr lang="fr-FR" sz="2000" smtClean="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  //</a:t>
            </a:r>
            <a:r>
              <a:rPr lang="ru-RU" sz="2000" smtClean="0">
                <a:latin typeface="Consolas" panose="020B0609020204030204" pitchFamily="49" charset="0"/>
              </a:rPr>
              <a:t> тут используем </a:t>
            </a:r>
            <a:r>
              <a:rPr lang="en-US" sz="2000" smtClean="0">
                <a:latin typeface="Consolas" panose="020B0609020204030204" pitchFamily="49" charset="0"/>
              </a:rPr>
              <a:t>n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} 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>
                <a:latin typeface="Consolas" panose="020B0609020204030204" pitchFamily="49" charset="0"/>
              </a:rPr>
              <a:t>template &lt;typename T&gt; typename T::value_type</a:t>
            </a:r>
            <a:r>
              <a:rPr lang="fr-FR" sz="2000" smtClean="0">
                <a:latin typeface="Consolas" panose="020B0609020204030204" pitchFamily="49" charset="0"/>
              </a:rPr>
              <a:t> negate(const </a:t>
            </a:r>
            <a:r>
              <a:rPr lang="fr-FR" sz="2000">
                <a:latin typeface="Consolas" panose="020B0609020204030204" pitchFamily="49" charset="0"/>
              </a:rPr>
              <a:t>T&amp; t)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auto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n = -t</a:t>
            </a:r>
            <a:r>
              <a:rPr lang="fr-FR" sz="2000" smtClean="0">
                <a:latin typeface="Consolas" panose="020B0609020204030204" pitchFamily="49" charset="0"/>
              </a:rPr>
              <a:t>();</a:t>
            </a:r>
            <a:br>
              <a:rPr lang="fr-FR" sz="2000" smtClean="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  //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ru-RU" sz="2000">
                <a:latin typeface="Consolas" panose="020B0609020204030204" pitchFamily="49" charset="0"/>
              </a:rPr>
              <a:t>тут используем </a:t>
            </a:r>
            <a:r>
              <a:rPr lang="en-US" sz="2000">
                <a:latin typeface="Consolas" panose="020B0609020204030204" pitchFamily="49" charset="0"/>
              </a:rPr>
              <a:t>n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}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smtClean="0">
                <a:latin typeface="Consolas" panose="020B0609020204030204" pitchFamily="49" charset="0"/>
              </a:rPr>
              <a:t>negate(2.0)</a:t>
            </a:r>
            <a:r>
              <a:rPr lang="fr-FR" sz="2000" smtClean="0"/>
              <a:t>; </a:t>
            </a:r>
            <a:r>
              <a:rPr lang="fr-FR" sz="2000" smtClean="0"/>
              <a:t>// </a:t>
            </a:r>
            <a:r>
              <a:rPr lang="ru-RU" sz="2000" smtClean="0"/>
              <a:t>провал подстановки или ошибка</a:t>
            </a:r>
            <a:r>
              <a:rPr lang="en-US" sz="2000" smtClean="0"/>
              <a:t> </a:t>
            </a:r>
            <a:r>
              <a:rPr lang="ru-RU" sz="2000" smtClean="0"/>
              <a:t>в случаях 1 и 2?</a:t>
            </a:r>
          </a:p>
        </p:txBody>
      </p:sp>
    </p:spTree>
    <p:extLst>
      <p:ext uri="{BB962C8B-B14F-4D97-AF65-F5344CB8AC3E}">
        <p14:creationId xmlns:p14="http://schemas.microsoft.com/office/powerpoint/2010/main" val="3461315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SFINAE </a:t>
            </a:r>
            <a:r>
              <a:rPr lang="ru-RU" smtClean="0"/>
              <a:t>или нет?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int negate(int i) { return -i;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fr-FR" sz="200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smtClean="0">
                <a:latin typeface="Consolas" panose="020B0609020204030204" pitchFamily="49" charset="0"/>
              </a:rPr>
              <a:t>template </a:t>
            </a:r>
            <a:r>
              <a:rPr lang="fr-FR" sz="2000">
                <a:latin typeface="Consolas" panose="020B0609020204030204" pitchFamily="49" charset="0"/>
              </a:rPr>
              <a:t>&lt;typename T&gt; </a:t>
            </a:r>
            <a:r>
              <a:rPr lang="fr-FR" sz="2000" smtClean="0">
                <a:latin typeface="Consolas" panose="020B0609020204030204" pitchFamily="49" charset="0"/>
              </a:rPr>
              <a:t>T negate(const </a:t>
            </a:r>
            <a:r>
              <a:rPr lang="fr-FR" sz="2000">
                <a:latin typeface="Consolas" panose="020B0609020204030204" pitchFamily="49" charset="0"/>
              </a:rPr>
              <a:t>T&amp; t) </a:t>
            </a:r>
            <a:r>
              <a:rPr lang="fr-FR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fr-FR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typename </a:t>
            </a:r>
            <a:r>
              <a:rPr lang="fr-FR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T::value_type</a:t>
            </a:r>
            <a:r>
              <a:rPr lang="fr-FR" sz="2000">
                <a:latin typeface="Consolas" panose="020B0609020204030204" pitchFamily="49" charset="0"/>
              </a:rPr>
              <a:t> n = -t</a:t>
            </a:r>
            <a:r>
              <a:rPr lang="fr-FR" sz="2000" smtClean="0">
                <a:latin typeface="Consolas" panose="020B0609020204030204" pitchFamily="49" charset="0"/>
              </a:rPr>
              <a:t>();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Ошибка!</a:t>
            </a:r>
            <a:r>
              <a:rPr lang="fr-FR" sz="2000" smtClean="0">
                <a:latin typeface="Consolas" panose="020B0609020204030204" pitchFamily="49" charset="0"/>
              </a:rPr>
              <a:t/>
            </a:r>
            <a:br>
              <a:rPr lang="fr-FR" sz="2000" smtClean="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  //</a:t>
            </a:r>
            <a:r>
              <a:rPr lang="ru-RU" sz="2000" smtClean="0">
                <a:latin typeface="Consolas" panose="020B0609020204030204" pitchFamily="49" charset="0"/>
              </a:rPr>
              <a:t> тут используем </a:t>
            </a:r>
            <a:r>
              <a:rPr lang="en-US" sz="2000" smtClean="0">
                <a:latin typeface="Consolas" panose="020B0609020204030204" pitchFamily="49" charset="0"/>
              </a:rPr>
              <a:t>n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} 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>
                <a:latin typeface="Consolas" panose="020B0609020204030204" pitchFamily="49" charset="0"/>
              </a:rPr>
              <a:t>template &lt;typename T&gt; </a:t>
            </a:r>
            <a:r>
              <a:rPr lang="fr-FR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typename T::value_type</a:t>
            </a:r>
            <a:r>
              <a:rPr lang="fr-FR" sz="2000" smtClean="0">
                <a:latin typeface="Consolas" panose="020B0609020204030204" pitchFamily="49" charset="0"/>
              </a:rPr>
              <a:t> negate(const </a:t>
            </a:r>
            <a:r>
              <a:rPr lang="fr-FR" sz="2000">
                <a:latin typeface="Consolas" panose="020B0609020204030204" pitchFamily="49" charset="0"/>
              </a:rPr>
              <a:t>T&amp; t) 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auto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n = -t</a:t>
            </a:r>
            <a:r>
              <a:rPr lang="fr-FR" sz="2000" smtClean="0">
                <a:latin typeface="Consolas" panose="020B0609020204030204" pitchFamily="49" charset="0"/>
              </a:rPr>
              <a:t>();</a:t>
            </a:r>
            <a:br>
              <a:rPr lang="fr-FR" sz="2000" smtClean="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  //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ru-RU" sz="2000">
                <a:latin typeface="Consolas" panose="020B0609020204030204" pitchFamily="49" charset="0"/>
              </a:rPr>
              <a:t>тут используем </a:t>
            </a:r>
            <a:r>
              <a:rPr lang="en-US" sz="2000">
                <a:latin typeface="Consolas" panose="020B0609020204030204" pitchFamily="49" charset="0"/>
              </a:rPr>
              <a:t>n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fr-FR" sz="2000" smtClean="0">
                <a:latin typeface="Consolas" panose="020B0609020204030204" pitchFamily="49" charset="0"/>
              </a:rPr>
              <a:t>}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Провал подстановки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smtClean="0">
                <a:latin typeface="Consolas" panose="020B0609020204030204" pitchFamily="49" charset="0"/>
              </a:rPr>
              <a:t>negate(2.0)</a:t>
            </a:r>
            <a:r>
              <a:rPr lang="fr-FR" sz="2000" smtClean="0"/>
              <a:t>; </a:t>
            </a:r>
            <a:r>
              <a:rPr lang="fr-FR" sz="2000" smtClean="0"/>
              <a:t>// (2) </a:t>
            </a:r>
            <a:r>
              <a:rPr lang="ru-RU" sz="2000" smtClean="0"/>
              <a:t>провал подстановки и</a:t>
            </a:r>
            <a:r>
              <a:rPr lang="en-US" sz="2000" smtClean="0"/>
              <a:t> (1)</a:t>
            </a:r>
            <a:r>
              <a:rPr lang="ru-RU" sz="2000" smtClean="0"/>
              <a:t> ошибка</a:t>
            </a:r>
          </a:p>
        </p:txBody>
      </p:sp>
    </p:spTree>
    <p:extLst>
      <p:ext uri="{BB962C8B-B14F-4D97-AF65-F5344CB8AC3E}">
        <p14:creationId xmlns:p14="http://schemas.microsoft.com/office/powerpoint/2010/main" val="2755371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T::ElementT </a:t>
            </a:r>
            <a:r>
              <a:rPr lang="en-US" smtClean="0">
                <a:latin typeface="Consolas" panose="020B0609020204030204" pitchFamily="49" charset="0"/>
              </a:rPr>
              <a:t>at </a:t>
            </a:r>
            <a:r>
              <a:rPr lang="en-US">
                <a:latin typeface="Consolas" panose="020B0609020204030204" pitchFamily="49" charset="0"/>
              </a:rPr>
              <a:t>(T const&amp; a, int </a:t>
            </a:r>
            <a:r>
              <a:rPr lang="en-US" smtClean="0">
                <a:latin typeface="Consolas" panose="020B0609020204030204" pitchFamily="49" charset="0"/>
              </a:rPr>
              <a:t>i);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 </a:t>
            </a:r>
            <a:r>
              <a:rPr lang="en-US">
                <a:latin typeface="Consolas" panose="020B0609020204030204" pitchFamily="49" charset="0"/>
              </a:rPr>
              <a:t>(int *p) { </a:t>
            </a:r>
            <a:r>
              <a:rPr lang="en-US" smtClean="0">
                <a:latin typeface="Consolas" panose="020B0609020204030204" pitchFamily="49" charset="0"/>
              </a:rPr>
              <a:t>return at (</a:t>
            </a:r>
            <a:r>
              <a:rPr lang="en-US">
                <a:latin typeface="Consolas" panose="020B0609020204030204" pitchFamily="49" charset="0"/>
              </a:rPr>
              <a:t>p, 7</a:t>
            </a:r>
            <a:r>
              <a:rPr lang="en-US" smtClean="0">
                <a:latin typeface="Consolas" panose="020B0609020204030204" pitchFamily="49" charset="0"/>
              </a:rPr>
              <a:t>); }</a:t>
            </a:r>
          </a:p>
          <a:p>
            <a:r>
              <a:rPr lang="ru-RU" smtClean="0"/>
              <a:t>Успех или провал подстановки?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01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T::ElementT </a:t>
            </a:r>
            <a:r>
              <a:rPr lang="en-US" smtClean="0">
                <a:latin typeface="Consolas" panose="020B0609020204030204" pitchFamily="49" charset="0"/>
              </a:rPr>
              <a:t>at </a:t>
            </a:r>
            <a:r>
              <a:rPr lang="en-US">
                <a:latin typeface="Consolas" panose="020B0609020204030204" pitchFamily="49" charset="0"/>
              </a:rPr>
              <a:t>(T const&amp; a, int </a:t>
            </a:r>
            <a:r>
              <a:rPr lang="en-US" smtClean="0">
                <a:latin typeface="Consolas" panose="020B0609020204030204" pitchFamily="49" charset="0"/>
              </a:rPr>
              <a:t>i);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 </a:t>
            </a:r>
            <a:r>
              <a:rPr lang="en-US">
                <a:latin typeface="Consolas" panose="020B0609020204030204" pitchFamily="49" charset="0"/>
              </a:rPr>
              <a:t>(int *p) { </a:t>
            </a:r>
            <a:r>
              <a:rPr lang="en-US" smtClean="0">
                <a:latin typeface="Consolas" panose="020B0609020204030204" pitchFamily="49" charset="0"/>
              </a:rPr>
              <a:t>return at (</a:t>
            </a:r>
            <a:r>
              <a:rPr lang="en-US">
                <a:latin typeface="Consolas" panose="020B0609020204030204" pitchFamily="49" charset="0"/>
              </a:rPr>
              <a:t>p, 7</a:t>
            </a:r>
            <a:r>
              <a:rPr lang="en-US" smtClean="0">
                <a:latin typeface="Consolas" panose="020B0609020204030204" pitchFamily="49" charset="0"/>
              </a:rPr>
              <a:t>); }</a:t>
            </a:r>
          </a:p>
          <a:p>
            <a:r>
              <a:rPr lang="ru-RU" smtClean="0"/>
              <a:t>Провал</a:t>
            </a:r>
          </a:p>
          <a:p>
            <a:r>
              <a:rPr lang="ru-RU" smtClean="0"/>
              <a:t>Как написать </a:t>
            </a:r>
            <a:r>
              <a:rPr lang="ru-RU" smtClean="0"/>
              <a:t>перегрузку </a:t>
            </a:r>
            <a:r>
              <a:rPr lang="en-US" smtClean="0"/>
              <a:t>at</a:t>
            </a:r>
            <a:r>
              <a:rPr lang="en-US" smtClean="0"/>
              <a:t>, </a:t>
            </a:r>
            <a:r>
              <a:rPr lang="ru-RU" smtClean="0"/>
              <a:t>в которую подстановка будет </a:t>
            </a:r>
            <a:r>
              <a:rPr lang="ru-RU" smtClean="0"/>
              <a:t>успешна? (менять существующий код запрещено)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i);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at </a:t>
            </a:r>
            <a:r>
              <a:rPr lang="en-US">
                <a:latin typeface="Consolas" panose="020B0609020204030204" pitchFamily="49" charset="0"/>
              </a:rPr>
              <a:t>(T const&amp; a, int i) -&gt; decltype(a[i</a:t>
            </a:r>
            <a:r>
              <a:rPr lang="en-US" smtClean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</a:t>
            </a:r>
            <a:r>
              <a:rPr lang="en-US" smtClean="0">
                <a:latin typeface="Consolas" panose="020B0609020204030204" pitchFamily="49" charset="0"/>
              </a:rPr>
              <a:t>return at (</a:t>
            </a:r>
            <a:r>
              <a:rPr lang="en-US">
                <a:latin typeface="Consolas" panose="020B0609020204030204" pitchFamily="49" charset="0"/>
              </a:rPr>
              <a:t>p, 7</a:t>
            </a:r>
            <a:r>
              <a:rPr lang="en-US" smtClean="0">
                <a:latin typeface="Consolas" panose="020B0609020204030204" pitchFamily="49" charset="0"/>
              </a:rPr>
              <a:t>); } // fail, ok -&gt; ok</a:t>
            </a:r>
          </a:p>
          <a:p>
            <a:pPr marL="0" indent="0">
              <a:buNone/>
            </a:pPr>
            <a:r>
              <a:rPr lang="ru-RU" smtClean="0"/>
              <a:t>Ваши возражения против такого решения?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5956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T::ElementT at (T const&amp; a, int i);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at </a:t>
            </a:r>
            <a:r>
              <a:rPr lang="en-US">
                <a:latin typeface="Consolas" panose="020B0609020204030204" pitchFamily="49" charset="0"/>
              </a:rPr>
              <a:t>(T const&amp; a, int i) -&gt; decltype(a[i</a:t>
            </a:r>
            <a:r>
              <a:rPr lang="en-US" smtClean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 (int *p) { </a:t>
            </a:r>
            <a:r>
              <a:rPr lang="en-US" smtClean="0">
                <a:latin typeface="Consolas" panose="020B0609020204030204" pitchFamily="49" charset="0"/>
              </a:rPr>
              <a:t>return at (</a:t>
            </a:r>
            <a:r>
              <a:rPr lang="en-US">
                <a:latin typeface="Consolas" panose="020B0609020204030204" pitchFamily="49" charset="0"/>
              </a:rPr>
              <a:t>p, 7</a:t>
            </a:r>
            <a:r>
              <a:rPr lang="en-US" smtClean="0">
                <a:latin typeface="Consolas" panose="020B0609020204030204" pitchFamily="49" charset="0"/>
              </a:rPr>
              <a:t>); } // fail, ok -&gt; ok</a:t>
            </a:r>
          </a:p>
          <a:p>
            <a:pPr marL="0" indent="0">
              <a:buNone/>
            </a:pPr>
            <a:r>
              <a:rPr lang="ru-RU" smtClean="0"/>
              <a:t>Казалось бы: перегрузка по возвращаемому значению запрещена. Почему же всё работает? Потому что это перегрузка не только по возвр. значению, но и по его типу.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3359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hasfoobar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</a:t>
            </a:r>
            <a:r>
              <a:rPr lang="en-US" smtClean="0">
                <a:latin typeface="Consolas" panose="020B0609020204030204" pitchFamily="49" charset="0"/>
              </a:rPr>
              <a:t>typedef </a:t>
            </a:r>
            <a:r>
              <a:rPr lang="en-US">
                <a:latin typeface="Consolas" panose="020B0609020204030204" pitchFamily="49" charset="0"/>
              </a:rPr>
              <a:t>float foobar</a:t>
            </a:r>
            <a:r>
              <a:rPr lang="en-US" smtClean="0">
                <a:latin typeface="Consolas" panose="020B0609020204030204" pitchFamily="49" charset="0"/>
              </a:rPr>
              <a:t>; 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bar { </a:t>
            </a: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std::boolalpha &lt;&lt;</a:t>
            </a:r>
            <a:r>
              <a:rPr lang="ru-RU" smtClean="0">
                <a:latin typeface="Consolas" panose="020B0609020204030204" pitchFamily="49" charset="0"/>
              </a:rPr>
              <a:t> нечто от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&lt;&lt; " " &lt;&lt; </a:t>
            </a:r>
            <a:r>
              <a:rPr lang="ru-RU" smtClean="0">
                <a:latin typeface="Consolas" panose="020B0609020204030204" pitchFamily="49" charset="0"/>
              </a:rPr>
              <a:t>нечто от </a:t>
            </a:r>
            <a:r>
              <a:rPr lang="en-US" smtClean="0">
                <a:latin typeface="Consolas" panose="020B0609020204030204" pitchFamily="49" charset="0"/>
              </a:rPr>
              <a:t>bar &lt;&lt; endl;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На экране должно быть: </a:t>
            </a:r>
            <a:r>
              <a:rPr lang="en-US" smtClean="0">
                <a:latin typeface="Consolas" panose="020B0609020204030204" pitchFamily="49" charset="0"/>
              </a:rPr>
              <a:t>true, false.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06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</a:t>
            </a:r>
            <a:r>
              <a:rPr lang="en-US" smtClean="0"/>
              <a:t>hasfoobar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</a:t>
            </a:r>
            <a:r>
              <a:rPr lang="en-US" sz="2000" smtClean="0">
                <a:latin typeface="Consolas" panose="020B0609020204030204" pitchFamily="49" charset="0"/>
              </a:rPr>
              <a:t>&gt; struct </a:t>
            </a:r>
            <a:r>
              <a:rPr lang="en-US" sz="2000">
                <a:latin typeface="Consolas" panose="020B0609020204030204" pitchFamily="49" charset="0"/>
              </a:rPr>
              <a:t>has_typedef_foobar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char yes[1</a:t>
            </a:r>
            <a:r>
              <a:rPr lang="en-US" sz="2000" smtClean="0">
                <a:latin typeface="Consolas" panose="020B0609020204030204" pitchFamily="49" charset="0"/>
              </a:rPr>
              <a:t>];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typedef char no[2</a:t>
            </a:r>
            <a:r>
              <a:rPr lang="en-US" sz="2000" smtClean="0">
                <a:latin typeface="Consolas" panose="020B0609020204030204" pitchFamily="49" charset="0"/>
              </a:rPr>
              <a:t>];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template &lt;typename C</a:t>
            </a:r>
            <a:r>
              <a:rPr lang="en-US" sz="2000" smtClean="0">
                <a:latin typeface="Consolas" panose="020B0609020204030204" pitchFamily="49" charset="0"/>
              </a:rPr>
              <a:t>&gt; static </a:t>
            </a:r>
            <a:r>
              <a:rPr lang="en-US" sz="2000">
                <a:latin typeface="Consolas" panose="020B0609020204030204" pitchFamily="49" charset="0"/>
              </a:rPr>
              <a:t>yes&amp; test(typename C::foobar</a:t>
            </a:r>
            <a:r>
              <a:rPr lang="en-US" sz="2000" smtClean="0">
                <a:latin typeface="Consolas" panose="020B0609020204030204" pitchFamily="49" charset="0"/>
              </a:rPr>
              <a:t>*);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template &lt;typename</a:t>
            </a:r>
            <a:r>
              <a:rPr lang="en-US" sz="2000" smtClean="0">
                <a:latin typeface="Consolas" panose="020B0609020204030204" pitchFamily="49" charset="0"/>
              </a:rPr>
              <a:t>&gt; </a:t>
            </a:r>
            <a:r>
              <a:rPr lang="en-US" sz="2000">
                <a:latin typeface="Consolas" panose="020B0609020204030204" pitchFamily="49" charset="0"/>
              </a:rPr>
              <a:t>static no&amp; test</a:t>
            </a:r>
            <a:r>
              <a:rPr lang="en-US" sz="2000" smtClean="0">
                <a:latin typeface="Consolas" panose="020B0609020204030204" pitchFamily="49" charset="0"/>
              </a:rPr>
              <a:t>(...);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static </a:t>
            </a:r>
            <a:r>
              <a:rPr lang="en-US" sz="2000">
                <a:latin typeface="Consolas" panose="020B0609020204030204" pitchFamily="49" charset="0"/>
              </a:rPr>
              <a:t>const bool value </a:t>
            </a:r>
            <a:r>
              <a:rPr lang="en-US" sz="2000" smtClean="0">
                <a:latin typeface="Consolas" panose="020B0609020204030204" pitchFamily="49" charset="0"/>
              </a:rPr>
              <a:t>= </a:t>
            </a:r>
            <a:r>
              <a:rPr lang="en-US" sz="2000">
                <a:latin typeface="Consolas" panose="020B0609020204030204" pitchFamily="49" charset="0"/>
              </a:rPr>
              <a:t>sizeof(test&lt;T&gt;(0)) == sizeof(yes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cout &lt;&lt; boolalpha &lt;&lt; has_typedef_foobar&lt;foo&gt;::value &lt;&lt; " "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&lt;&lt; </a:t>
            </a:r>
            <a:r>
              <a:rPr lang="en-US" sz="2000" smtClean="0">
                <a:latin typeface="Consolas" panose="020B0609020204030204" pitchFamily="49" charset="0"/>
              </a:rPr>
              <a:t>has_typedef_foobar&lt;bar&gt;::value &lt;&lt; endl;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9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unsigned </a:t>
            </a:r>
            <a:r>
              <a:rPr lang="en-US">
                <a:latin typeface="Consolas" panose="020B0609020204030204" pitchFamily="49" charset="0"/>
              </a:rPr>
              <a:t>int S</a:t>
            </a:r>
            <a:r>
              <a:rPr lang="en-US" smtClean="0">
                <a:latin typeface="Consolas" panose="020B0609020204030204" pitchFamily="49" charset="0"/>
              </a:rPr>
              <a:t>&gt; class Array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elements[S];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какая-то обработка данных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Array&lt;int, 10&gt; a; // </a:t>
            </a:r>
            <a:r>
              <a:rPr lang="ru-RU" smtClean="0">
                <a:latin typeface="Consolas" panose="020B0609020204030204" pitchFamily="49" charset="0"/>
              </a:rPr>
              <a:t>массив из десяти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96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r>
              <a:rPr lang="en-US" smtClean="0"/>
              <a:t>: HASFOOBAR()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77479"/>
            <a:ext cx="9905999" cy="3541714"/>
          </a:xfrm>
        </p:spPr>
        <p:txBody>
          <a:bodyPr/>
          <a:lstStyle/>
          <a:p>
            <a:r>
              <a:rPr lang="ru-RU" smtClean="0"/>
              <a:t>Можно ли определить наличие </a:t>
            </a:r>
            <a:r>
              <a:rPr lang="ru-RU" smtClean="0">
                <a:solidFill>
                  <a:srgbClr val="FFC000"/>
                </a:solidFill>
              </a:rPr>
              <a:t>функции</a:t>
            </a:r>
            <a:r>
              <a:rPr lang="ru-RU" smtClean="0"/>
              <a:t> </a:t>
            </a:r>
            <a:r>
              <a:rPr lang="en-US" smtClean="0"/>
              <a:t>float foobar()?</a:t>
            </a:r>
            <a:endParaRPr lang="en-US" smtClean="0"/>
          </a:p>
          <a:p>
            <a:pPr marL="0" indent="0">
              <a:buNone/>
            </a:pPr>
            <a:r>
              <a:rPr lang="ru-RU" smtClean="0"/>
              <a:t>т. е.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foo { typedef float foobar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}; // no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struct bar </a:t>
            </a:r>
            <a:r>
              <a:rPr lang="en-US">
                <a:latin typeface="Consolas" panose="020B0609020204030204" pitchFamily="49" charset="0"/>
              </a:rPr>
              <a:t>{ </a:t>
            </a:r>
            <a:r>
              <a:rPr lang="en-US" smtClean="0">
                <a:latin typeface="Consolas" panose="020B0609020204030204" pitchFamily="49" charset="0"/>
              </a:rPr>
              <a:t>}; // no</a:t>
            </a: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buz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float foobar(); }; // </a:t>
            </a:r>
            <a:r>
              <a:rPr lang="en-US" smtClean="0">
                <a:latin typeface="Consolas" panose="020B0609020204030204" pitchFamily="49" charset="0"/>
              </a:rPr>
              <a:t>yes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81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77478"/>
            <a:ext cx="9905999" cy="4179305"/>
          </a:xfrm>
        </p:spPr>
        <p:txBody>
          <a:bodyPr/>
          <a:lstStyle/>
          <a:p>
            <a:r>
              <a:rPr lang="ru-RU" smtClean="0"/>
              <a:t>Можно ли определить наличие функции </a:t>
            </a:r>
            <a:r>
              <a:rPr lang="en-US" smtClean="0"/>
              <a:t>float foobar()?</a:t>
            </a:r>
            <a:endParaRPr lang="en-US" smtClean="0"/>
          </a:p>
          <a:p>
            <a:pPr marL="0" indent="0">
              <a:buNone/>
            </a:pPr>
            <a:r>
              <a:rPr lang="ru-RU" smtClean="0">
                <a:latin typeface="+mj-lt"/>
              </a:rPr>
              <a:t>Да, можно. Ключевая </a:t>
            </a:r>
            <a:r>
              <a:rPr lang="ru-RU" smtClean="0">
                <a:latin typeface="+mj-lt"/>
              </a:rPr>
              <a:t>идея: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</a:t>
            </a:r>
            <a:r>
              <a:rPr lang="en-US">
                <a:latin typeface="Consolas" panose="020B0609020204030204" pitchFamily="49" charset="0"/>
              </a:rPr>
              <a:t>C&gt; static auto </a:t>
            </a:r>
            <a:r>
              <a:rPr lang="en-US" smtClean="0">
                <a:latin typeface="Consolas" panose="020B0609020204030204" pitchFamily="49" charset="0"/>
              </a:rPr>
              <a:t>test(void</a:t>
            </a:r>
            <a:r>
              <a:rPr lang="en-US">
                <a:latin typeface="Consolas" panose="020B0609020204030204" pitchFamily="49" charset="0"/>
              </a:rPr>
              <a:t>*) 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decltype(declval&lt;C</a:t>
            </a:r>
            <a:r>
              <a:rPr lang="en-US" smtClean="0">
                <a:latin typeface="Consolas" panose="020B0609020204030204" pitchFamily="49" charset="0"/>
              </a:rPr>
              <a:t>&gt;().foobar</a:t>
            </a:r>
            <a:r>
              <a:rPr lang="en-US" smtClean="0">
                <a:latin typeface="Consolas" panose="020B0609020204030204" pitchFamily="49" charset="0"/>
              </a:rPr>
              <a:t>(), yes{});</a:t>
            </a:r>
          </a:p>
          <a:p>
            <a:pPr marL="0" indent="0">
              <a:buNone/>
            </a:pPr>
            <a:r>
              <a:rPr lang="ru-RU" smtClean="0"/>
              <a:t>Проблемы с этим решением?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59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77478"/>
            <a:ext cx="9905999" cy="4179305"/>
          </a:xfrm>
        </p:spPr>
        <p:txBody>
          <a:bodyPr/>
          <a:lstStyle/>
          <a:p>
            <a:r>
              <a:rPr lang="ru-RU" smtClean="0"/>
              <a:t>Можно ли определить наличие функции </a:t>
            </a:r>
            <a:r>
              <a:rPr lang="en-US" smtClean="0"/>
              <a:t>float foobar()?</a:t>
            </a:r>
            <a:endParaRPr lang="en-US" smtClean="0"/>
          </a:p>
          <a:p>
            <a:pPr marL="0" indent="0">
              <a:buNone/>
            </a:pPr>
            <a:r>
              <a:rPr lang="ru-RU" smtClean="0">
                <a:latin typeface="+mj-lt"/>
              </a:rPr>
              <a:t>Да, можно. Ключевая </a:t>
            </a:r>
            <a:r>
              <a:rPr lang="ru-RU" smtClean="0">
                <a:latin typeface="+mj-lt"/>
              </a:rPr>
              <a:t>идея: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</a:t>
            </a:r>
            <a:r>
              <a:rPr lang="en-US">
                <a:latin typeface="Consolas" panose="020B0609020204030204" pitchFamily="49" charset="0"/>
              </a:rPr>
              <a:t>C&gt; static auto </a:t>
            </a:r>
            <a:r>
              <a:rPr lang="en-US" smtClean="0">
                <a:latin typeface="Consolas" panose="020B0609020204030204" pitchFamily="49" charset="0"/>
              </a:rPr>
              <a:t>test(void</a:t>
            </a:r>
            <a:r>
              <a:rPr lang="en-US">
                <a:latin typeface="Consolas" panose="020B0609020204030204" pitchFamily="49" charset="0"/>
              </a:rPr>
              <a:t>*) 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decltype(declval&lt;C</a:t>
            </a:r>
            <a:r>
              <a:rPr lang="en-US" smtClean="0">
                <a:latin typeface="Consolas" panose="020B0609020204030204" pitchFamily="49" charset="0"/>
              </a:rPr>
              <a:t>&gt;().foobar</a:t>
            </a:r>
            <a:r>
              <a:rPr lang="en-US" smtClean="0">
                <a:latin typeface="Consolas" panose="020B0609020204030204" pitchFamily="49" charset="0"/>
              </a:rPr>
              <a:t>(), yes{});</a:t>
            </a:r>
          </a:p>
          <a:p>
            <a:pPr marL="0" indent="0">
              <a:buNone/>
            </a:pPr>
            <a:r>
              <a:rPr lang="ru-RU" smtClean="0"/>
              <a:t>Проблемы с этим решением?</a:t>
            </a:r>
          </a:p>
          <a:p>
            <a:pPr marL="0" indent="0">
              <a:buNone/>
            </a:pPr>
            <a:r>
              <a:rPr lang="ru-RU" smtClean="0"/>
              <a:t>Увы, неточно проверяется сигнатура: </a:t>
            </a:r>
            <a:r>
              <a:rPr lang="en-US" smtClean="0">
                <a:latin typeface="Consolas" panose="020B0609020204030204" pitchFamily="49" charset="0"/>
              </a:rPr>
              <a:t>int foobar()</a:t>
            </a:r>
            <a:r>
              <a:rPr lang="en-US" smtClean="0"/>
              <a:t> </a:t>
            </a:r>
            <a:r>
              <a:rPr lang="ru-RU" smtClean="0"/>
              <a:t>тоже подходит.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1562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r>
              <a:rPr lang="en-US" smtClean="0"/>
              <a:t> (</a:t>
            </a:r>
            <a:r>
              <a:rPr lang="ru-RU" smtClean="0"/>
              <a:t>уточнение)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77478"/>
            <a:ext cx="9905999" cy="4179305"/>
          </a:xfrm>
        </p:spPr>
        <p:txBody>
          <a:bodyPr/>
          <a:lstStyle/>
          <a:p>
            <a:r>
              <a:rPr lang="ru-RU" smtClean="0"/>
              <a:t>Можно ли определить наличие функции </a:t>
            </a:r>
            <a:r>
              <a:rPr lang="en-US" smtClean="0"/>
              <a:t>float foobar()?</a:t>
            </a:r>
            <a:endParaRPr lang="en-US" smtClean="0"/>
          </a:p>
          <a:p>
            <a:pPr marL="0" indent="0">
              <a:buNone/>
            </a:pPr>
            <a:r>
              <a:rPr lang="ru-RU" smtClean="0">
                <a:latin typeface="+mj-lt"/>
              </a:rPr>
              <a:t>Да, можно. Ключевая идея</a:t>
            </a:r>
            <a:r>
              <a:rPr lang="en-US" smtClean="0">
                <a:latin typeface="+mj-lt"/>
              </a:rPr>
              <a:t> (</a:t>
            </a:r>
            <a:r>
              <a:rPr lang="ru-RU" smtClean="0">
                <a:latin typeface="+mj-lt"/>
              </a:rPr>
              <a:t>уточнение</a:t>
            </a:r>
            <a:r>
              <a:rPr lang="en-US" smtClean="0">
                <a:latin typeface="+mj-lt"/>
              </a:rPr>
              <a:t>)</a:t>
            </a:r>
            <a:r>
              <a:rPr lang="ru-RU" smtClean="0">
                <a:latin typeface="+mj-lt"/>
              </a:rPr>
              <a:t>:</a:t>
            </a:r>
            <a:endParaRPr lang="ru-RU" smtClean="0">
              <a:latin typeface="+mj-lt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</a:t>
            </a:r>
            <a:r>
              <a:rPr lang="en-US">
                <a:latin typeface="Consolas" panose="020B0609020204030204" pitchFamily="49" charset="0"/>
              </a:rPr>
              <a:t>C&gt; static auto </a:t>
            </a:r>
            <a:r>
              <a:rPr lang="en-US" smtClean="0">
                <a:latin typeface="Consolas" panose="020B0609020204030204" pitchFamily="49" charset="0"/>
              </a:rPr>
              <a:t>test(void</a:t>
            </a:r>
            <a:r>
              <a:rPr lang="en-US">
                <a:latin typeface="Consolas" panose="020B0609020204030204" pitchFamily="49" charset="0"/>
              </a:rPr>
              <a:t>*) 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 smtClean="0">
                <a:latin typeface="Consolas" panose="020B0609020204030204" pitchFamily="49" charset="0"/>
              </a:rPr>
              <a:t>decltype(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float {</a:t>
            </a:r>
            <a:r>
              <a:rPr lang="en-US" smtClean="0">
                <a:latin typeface="Consolas" panose="020B0609020204030204" pitchFamily="49" charset="0"/>
              </a:rPr>
              <a:t>declval&lt;C</a:t>
            </a:r>
            <a:r>
              <a:rPr lang="en-US" smtClean="0">
                <a:latin typeface="Consolas" panose="020B0609020204030204" pitchFamily="49" charset="0"/>
              </a:rPr>
              <a:t>&gt;().foobar</a:t>
            </a:r>
            <a:r>
              <a:rPr lang="en-US" smtClean="0">
                <a:latin typeface="Consolas" panose="020B0609020204030204" pitchFamily="49" charset="0"/>
              </a:rPr>
              <a:t>()</a:t>
            </a:r>
            <a:r>
              <a:rPr lang="en-US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yes</a:t>
            </a:r>
            <a:r>
              <a:rPr lang="en-US" smtClean="0">
                <a:latin typeface="Consolas" panose="020B0609020204030204" pitchFamily="49" charset="0"/>
              </a:rPr>
              <a:t>{});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mtClean="0"/>
              <a:t>Это работает за счёт свойств списочной инициализации, которая предохраняет от приведения типов.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8399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22638"/>
            <a:ext cx="9905999" cy="4868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Шаблонные параметры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Инстанцирование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smtClean="0"/>
              <a:t> </a:t>
            </a:r>
            <a:r>
              <a:rPr lang="en-US" sz="4000" smtClean="0"/>
              <a:t>SFINAE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/>
              <a:t> </a:t>
            </a:r>
            <a:r>
              <a:rPr lang="ru-RU" sz="4000" smtClean="0"/>
              <a:t>Некоторые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440268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Статический </a:t>
            </a:r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Необходимо проверить размер </a:t>
            </a:r>
            <a:r>
              <a:rPr lang="en-US" smtClean="0"/>
              <a:t>int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CT_ASSERT </a:t>
            </a:r>
            <a:r>
              <a:rPr lang="en-US">
                <a:latin typeface="Consolas" panose="020B0609020204030204" pitchFamily="49" charset="0"/>
              </a:rPr>
              <a:t>(sizeof(int</a:t>
            </a:r>
            <a:r>
              <a:rPr lang="en-US" smtClean="0">
                <a:latin typeface="Consolas" panose="020B0609020204030204" pitchFamily="49" charset="0"/>
              </a:rPr>
              <a:t>) == 4); // CT == Compile Time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это сделать в языке </a:t>
            </a:r>
            <a:r>
              <a:rPr lang="en-US" smtClean="0"/>
              <a:t>C?</a:t>
            </a:r>
          </a:p>
          <a:p>
            <a:r>
              <a:rPr lang="ru-RU"/>
              <a:t>Как это сделать в языке </a:t>
            </a:r>
            <a:r>
              <a:rPr lang="en-US" smtClean="0"/>
              <a:t>C++?</a:t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84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Статический </a:t>
            </a:r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0513"/>
          </a:xfrm>
        </p:spPr>
        <p:txBody>
          <a:bodyPr/>
          <a:lstStyle/>
          <a:p>
            <a:r>
              <a:rPr lang="ru-RU" smtClean="0"/>
              <a:t>Необходимо проверить размер </a:t>
            </a:r>
            <a:r>
              <a:rPr lang="en-US" smtClean="0"/>
              <a:t>int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CT_ASSERT </a:t>
            </a:r>
            <a:r>
              <a:rPr lang="en-US">
                <a:latin typeface="Consolas" panose="020B0609020204030204" pitchFamily="49" charset="0"/>
              </a:rPr>
              <a:t>(sizeof(int</a:t>
            </a:r>
            <a:r>
              <a:rPr lang="en-US" smtClean="0">
                <a:latin typeface="Consolas" panose="020B0609020204030204" pitchFamily="49" charset="0"/>
              </a:rPr>
              <a:t>) == 4)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это сделать в языке </a:t>
            </a:r>
            <a:r>
              <a:rPr lang="en-US" smtClean="0"/>
              <a:t>C?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CT_ASSERT(pred) switch(0</a:t>
            </a:r>
            <a:r>
              <a:rPr lang="en-US">
                <a:latin typeface="Consolas" panose="020B0609020204030204" pitchFamily="49" charset="0"/>
              </a:rPr>
              <a:t>){case 0:case pred:;} </a:t>
            </a:r>
            <a:endParaRPr lang="en-US" smtClean="0">
              <a:latin typeface="Consolas" panose="020B0609020204030204" pitchFamily="49" charset="0"/>
            </a:endParaRPr>
          </a:p>
          <a:p>
            <a:pPr lvl="1"/>
            <a:r>
              <a:rPr lang="en-US">
                <a:latin typeface="Consolas" panose="020B0609020204030204" pitchFamily="49" charset="0"/>
              </a:rPr>
              <a:t>#define CT_ASSERT(pred</a:t>
            </a:r>
            <a:r>
              <a:rPr lang="en-US" smtClean="0">
                <a:latin typeface="Consolas" panose="020B0609020204030204" pitchFamily="49" charset="0"/>
              </a:rPr>
              <a:t>) do { int arr[pred ? 1 : -1]; } while(0);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/>
              <a:t>Как это сделать в языке </a:t>
            </a:r>
            <a:r>
              <a:rPr lang="en-US" smtClean="0"/>
              <a:t>C++?</a:t>
            </a:r>
          </a:p>
          <a:p>
            <a:pPr lvl="1"/>
            <a:r>
              <a:rPr lang="ru-RU" smtClean="0"/>
              <a:t>Должно работать в </a:t>
            </a:r>
            <a:r>
              <a:rPr lang="en-US" smtClean="0"/>
              <a:t>function, global </a:t>
            </a:r>
            <a:r>
              <a:rPr lang="ru-RU" smtClean="0"/>
              <a:t>и </a:t>
            </a:r>
            <a:r>
              <a:rPr lang="en-US" smtClean="0"/>
              <a:t>class scopes.</a:t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08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решения</a:t>
            </a:r>
            <a:r>
              <a:rPr lang="en-US" smtClean="0"/>
              <a:t>: 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&lt;bool cond&gt; struct </a:t>
            </a:r>
            <a:r>
              <a:rPr lang="en-US" smtClean="0">
                <a:latin typeface="Consolas" panose="020B0609020204030204" pitchFamily="49" charset="0"/>
              </a:rPr>
              <a:t>CT_ASSERT;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</a:t>
            </a:r>
            <a:r>
              <a:rPr lang="en-US" smtClean="0">
                <a:latin typeface="Consolas" panose="020B0609020204030204" pitchFamily="49" charset="0"/>
              </a:rPr>
              <a:t>struct CT_ASSERT&lt;true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CT_ASSERT &lt;sizeof(int) == 4&gt; ();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3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Начиная с </a:t>
            </a:r>
            <a:r>
              <a:rPr lang="en-US" smtClean="0"/>
              <a:t>C11 </a:t>
            </a:r>
            <a:r>
              <a:rPr lang="ru-RU" smtClean="0"/>
              <a:t>и </a:t>
            </a:r>
            <a:r>
              <a:rPr lang="en-US" smtClean="0"/>
              <a:t>C++11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языка </a:t>
            </a:r>
            <a:r>
              <a:rPr lang="en-US" smtClean="0"/>
              <a:t>C: _Static_assert (cond, message)</a:t>
            </a:r>
          </a:p>
          <a:p>
            <a:r>
              <a:rPr lang="ru-RU" smtClean="0"/>
              <a:t>Для </a:t>
            </a:r>
            <a:r>
              <a:rPr lang="ru-RU"/>
              <a:t>языка </a:t>
            </a:r>
            <a:r>
              <a:rPr lang="en-US" smtClean="0"/>
              <a:t>C++: static_assert </a:t>
            </a:r>
            <a:r>
              <a:rPr lang="en-US"/>
              <a:t>(cond, message</a:t>
            </a:r>
            <a:r>
              <a:rPr lang="en-US" smtClean="0"/>
              <a:t>)</a:t>
            </a:r>
            <a:endParaRPr lang="ru-RU" smtClean="0"/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include "mylib.h</a:t>
            </a:r>
            <a:r>
              <a:rPr lang="en-US" smtClean="0">
                <a:latin typeface="Consolas" panose="020B0609020204030204" pitchFamily="49" charset="0"/>
              </a:rPr>
              <a:t>"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static_assert </a:t>
            </a:r>
            <a:r>
              <a:rPr lang="en-US">
                <a:latin typeface="Consolas" panose="020B0609020204030204" pitchFamily="49" charset="0"/>
              </a:rPr>
              <a:t>(MyLib::Version &gt; 2, "Old Mylib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static_assert </a:t>
            </a:r>
            <a:r>
              <a:rPr lang="en-US">
                <a:latin typeface="Consolas" panose="020B0609020204030204" pitchFamily="49" charset="0"/>
              </a:rPr>
              <a:t>(sizeof(int) == 4, "Incompatible </a:t>
            </a:r>
            <a:r>
              <a:rPr lang="en-US" smtClean="0">
                <a:latin typeface="Consolas" panose="020B0609020204030204" pitchFamily="49" charset="0"/>
              </a:rPr>
              <a:t>env");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538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Задача: </a:t>
            </a:r>
            <a:r>
              <a:rPr lang="en-US" smtClean="0"/>
              <a:t>enable_if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(T x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</a:t>
            </a:r>
            <a:r>
              <a:rPr lang="ru-RU" smtClean="0">
                <a:latin typeface="Consolas" panose="020B0609020204030204" pitchFamily="49" charset="0"/>
              </a:rPr>
              <a:t> 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Задача: эта версия </a:t>
            </a: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ru-RU" smtClean="0">
                <a:latin typeface="Consolas" panose="020B0609020204030204" pitchFamily="49" charset="0"/>
              </a:rPr>
              <a:t>должна инстанцироваться только если выполнено условие </a:t>
            </a:r>
            <a:r>
              <a:rPr lang="en-US" smtClean="0">
                <a:latin typeface="Consolas" panose="020B0609020204030204" pitchFamily="49" charset="0"/>
              </a:rPr>
              <a:t>sizeof(T) &gt; 4</a:t>
            </a:r>
          </a:p>
        </p:txBody>
      </p:sp>
    </p:spTree>
    <p:extLst>
      <p:ext uri="{BB962C8B-B14F-4D97-AF65-F5344CB8AC3E}">
        <p14:creationId xmlns:p14="http://schemas.microsoft.com/office/powerpoint/2010/main" val="287387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целые шаблонные параметры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T, unsigned </a:t>
            </a:r>
            <a:r>
              <a:rPr lang="en-US">
                <a:latin typeface="Consolas" panose="020B0609020204030204" pitchFamily="49" charset="0"/>
              </a:rPr>
              <a:t>int S</a:t>
            </a:r>
            <a:r>
              <a:rPr lang="en-US" smtClean="0">
                <a:latin typeface="Consolas" panose="020B0609020204030204" pitchFamily="49" charset="0"/>
              </a:rPr>
              <a:t>&gt; class Array;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class Array&lt;T, 3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fst, snd, thrd;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T&amp; operator[] (int n) {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if (n == 0) return fst;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endParaRPr lang="ru-R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307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для </a:t>
            </a:r>
            <a:r>
              <a:rPr lang="ru-RU" smtClean="0"/>
              <a:t>Решения: </a:t>
            </a:r>
            <a:r>
              <a:rPr lang="en-US" smtClean="0"/>
              <a:t>enable_if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template&lt;bool b, typename T = void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enable_if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enable_if&lt;true, T&gt;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T 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smtClean="0">
                <a:latin typeface="Consolas" panose="020B0609020204030204" pitchFamily="49" charset="0"/>
              </a:rPr>
              <a:t>Но куда воткнуть </a:t>
            </a:r>
            <a:r>
              <a:rPr lang="en-US" smtClean="0">
                <a:latin typeface="Consolas" panose="020B0609020204030204" pitchFamily="49" charset="0"/>
              </a:rPr>
              <a:t>enable_if </a:t>
            </a:r>
            <a:r>
              <a:rPr lang="ru-RU" smtClean="0">
                <a:latin typeface="Consolas" panose="020B0609020204030204" pitchFamily="49" charset="0"/>
              </a:rPr>
              <a:t>в изначальном примере?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559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1</a:t>
            </a:r>
            <a:r>
              <a:rPr lang="en-US" smtClean="0"/>
              <a:t>: </a:t>
            </a:r>
            <a:r>
              <a:rPr lang="ru-RU" smtClean="0"/>
              <a:t>дополнительный параметр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enable_if&lt;(sizeof(T) &gt; 4</a:t>
            </a:r>
            <a:r>
              <a:rPr lang="en-US">
                <a:latin typeface="Consolas" panose="020B0609020204030204" pitchFamily="49" charset="0"/>
              </a:rPr>
              <a:t>)&gt;::</a:t>
            </a:r>
            <a:r>
              <a:rPr lang="en-US" smtClean="0">
                <a:latin typeface="Consolas" panose="020B0609020204030204" pitchFamily="49" charset="0"/>
              </a:rPr>
              <a:t>type&gt;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foo (T x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</a:t>
            </a:r>
            <a:r>
              <a:rPr lang="en-US" smtClean="0">
                <a:latin typeface="Consolas" panose="020B0609020204030204" pitchFamily="49" charset="0"/>
              </a:rPr>
              <a:t>out </a:t>
            </a:r>
            <a:r>
              <a:rPr lang="en-US">
                <a:latin typeface="Consolas" panose="020B0609020204030204" pitchFamily="49" charset="0"/>
              </a:rPr>
              <a:t>&lt;&lt; x &lt;&lt; </a:t>
            </a:r>
            <a:r>
              <a:rPr lang="en-US">
                <a:latin typeface="Consolas" panose="020B0609020204030204" pitchFamily="49" charset="0"/>
              </a:rPr>
              <a:t>" </a:t>
            </a:r>
            <a:r>
              <a:rPr lang="en-US" smtClean="0">
                <a:latin typeface="Consolas" panose="020B0609020204030204" pitchFamily="49" charset="0"/>
              </a:rPr>
              <a:t>gt 4 bytes"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mtClean="0"/>
              <a:t>Но есть проблема. Очевидная "перегрузка" для </a:t>
            </a:r>
            <a:r>
              <a:rPr lang="en-US" smtClean="0">
                <a:latin typeface="Consolas" panose="020B0609020204030204" pitchFamily="49" charset="0"/>
              </a:rPr>
              <a:t>sizeof(T) &lt;= 4 </a:t>
            </a:r>
            <a:r>
              <a:rPr lang="ru-RU" smtClean="0"/>
              <a:t>не сработает.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2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1</a:t>
            </a:r>
            <a:r>
              <a:rPr lang="en-US" smtClean="0"/>
              <a:t>: </a:t>
            </a:r>
            <a:r>
              <a:rPr lang="ru-RU" smtClean="0"/>
              <a:t>дополнительный параметр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typename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 </a:t>
            </a:r>
            <a:r>
              <a:rPr lang="en-US" sz="2000" smtClean="0">
                <a:latin typeface="Consolas" panose="020B0609020204030204" pitchFamily="49" charset="0"/>
              </a:rPr>
              <a:t>typename </a:t>
            </a:r>
            <a:r>
              <a:rPr lang="en-US" sz="2000">
                <a:latin typeface="Consolas" panose="020B0609020204030204" pitchFamily="49" charset="0"/>
              </a:rPr>
              <a:t>enable_if&lt;(sizeof(T) &gt; 4</a:t>
            </a:r>
            <a:r>
              <a:rPr lang="en-US" sz="2000">
                <a:latin typeface="Consolas" panose="020B0609020204030204" pitchFamily="49" charset="0"/>
              </a:rPr>
              <a:t>)&gt;::</a:t>
            </a:r>
            <a:r>
              <a:rPr lang="en-US" sz="2000" smtClean="0">
                <a:latin typeface="Consolas" panose="020B0609020204030204" pitchFamily="49" charset="0"/>
              </a:rPr>
              <a:t>type&gt;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void </a:t>
            </a:r>
            <a:r>
              <a:rPr lang="en-US" sz="2000">
                <a:latin typeface="Consolas" panose="020B0609020204030204" pitchFamily="49" charset="0"/>
              </a:rPr>
              <a:t>foo (T x</a:t>
            </a:r>
            <a:r>
              <a:rPr lang="en-US" sz="2000">
                <a:latin typeface="Consolas" panose="020B0609020204030204" pitchFamily="49" charset="0"/>
              </a:rPr>
              <a:t>) </a:t>
            </a:r>
            <a:r>
              <a:rPr lang="en-US" sz="2000" smtClean="0">
                <a:latin typeface="Consolas" panose="020B0609020204030204" pitchFamily="49" charset="0"/>
              </a:rPr>
              <a:t>{ cout </a:t>
            </a:r>
            <a:r>
              <a:rPr lang="en-US" sz="2000">
                <a:latin typeface="Consolas" panose="020B0609020204030204" pitchFamily="49" charset="0"/>
              </a:rPr>
              <a:t>&lt;&lt; x &lt;&lt; </a:t>
            </a:r>
            <a:r>
              <a:rPr lang="en-US" sz="2000">
                <a:latin typeface="Consolas" panose="020B0609020204030204" pitchFamily="49" charset="0"/>
              </a:rPr>
              <a:t>" </a:t>
            </a:r>
            <a:r>
              <a:rPr lang="en-US" sz="2000">
                <a:latin typeface="Consolas" panose="020B0609020204030204" pitchFamily="49" charset="0"/>
              </a:rPr>
              <a:t>gt 4 bytes" &lt;&lt; </a:t>
            </a:r>
            <a:r>
              <a:rPr lang="en-US" sz="2000">
                <a:latin typeface="Consolas" panose="020B0609020204030204" pitchFamily="49" charset="0"/>
              </a:rPr>
              <a:t>endl</a:t>
            </a:r>
            <a:r>
              <a:rPr lang="en-US" sz="2000" smtClean="0">
                <a:latin typeface="Consolas" panose="020B0609020204030204" pitchFamily="49" charset="0"/>
              </a:rPr>
              <a:t>; 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template &lt;typename T, typename = </a:t>
            </a:r>
            <a:r>
              <a:rPr lang="ru-RU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ru-RU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typename enable_if&lt;(sizeof(T</a:t>
            </a:r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00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&lt;= </a:t>
            </a:r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4)&gt;::type&gt;</a:t>
            </a:r>
            <a:r>
              <a:rPr lang="ru-RU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 foo (T x</a:t>
            </a:r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200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{ cout </a:t>
            </a:r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&lt;&lt; x &lt;&lt; </a:t>
            </a:r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en-US" sz="200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 4 bytes" </a:t>
            </a:r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en-US" sz="200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; } </a:t>
            </a:r>
          </a:p>
          <a:p>
            <a:pPr marL="0" indent="0">
              <a:buNone/>
            </a:pPr>
            <a:r>
              <a:rPr lang="ru-RU" sz="2000" smtClean="0"/>
              <a:t>Это не работает, так как формально функции совпадают по сигнатуре. До </a:t>
            </a:r>
            <a:r>
              <a:rPr lang="en-US" sz="2000" smtClean="0"/>
              <a:t>SFINAE </a:t>
            </a:r>
            <a:r>
              <a:rPr lang="ru-RU" sz="2000" smtClean="0"/>
              <a:t>просто не дойдёт: ошибка </a:t>
            </a:r>
            <a:r>
              <a:rPr lang="en-US" sz="2000" smtClean="0"/>
              <a:t>overload resolution </a:t>
            </a:r>
            <a:r>
              <a:rPr lang="ru-RU" sz="2000" smtClean="0"/>
              <a:t>будет выявлена раньше.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7624809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 1</a:t>
            </a:r>
            <a:r>
              <a:rPr lang="en-US" smtClean="0"/>
              <a:t>: </a:t>
            </a:r>
            <a:r>
              <a:rPr lang="ru-RU" smtClean="0"/>
              <a:t>дополнительный параметр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typename </a:t>
            </a:r>
            <a:r>
              <a:rPr lang="en-US" sz="2000">
                <a:latin typeface="Consolas" panose="020B0609020204030204" pitchFamily="49" charset="0"/>
              </a:rPr>
              <a:t>=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   </a:t>
            </a:r>
            <a:r>
              <a:rPr lang="en-US" sz="2000" smtClean="0">
                <a:latin typeface="Consolas" panose="020B0609020204030204" pitchFamily="49" charset="0"/>
              </a:rPr>
              <a:t>typename </a:t>
            </a:r>
            <a:r>
              <a:rPr lang="en-US" sz="2000">
                <a:latin typeface="Consolas" panose="020B0609020204030204" pitchFamily="49" charset="0"/>
              </a:rPr>
              <a:t>enable_if&lt;(sizeof(T) &gt; 4</a:t>
            </a:r>
            <a:r>
              <a:rPr lang="en-US" sz="2000">
                <a:latin typeface="Consolas" panose="020B0609020204030204" pitchFamily="49" charset="0"/>
              </a:rPr>
              <a:t>)&gt;::</a:t>
            </a:r>
            <a:r>
              <a:rPr lang="en-US" sz="2000" smtClean="0">
                <a:latin typeface="Consolas" panose="020B0609020204030204" pitchFamily="49" charset="0"/>
              </a:rPr>
              <a:t>type&gt;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void </a:t>
            </a:r>
            <a:r>
              <a:rPr lang="en-US" sz="2000">
                <a:latin typeface="Consolas" panose="020B0609020204030204" pitchFamily="49" charset="0"/>
              </a:rPr>
              <a:t>foo (T x</a:t>
            </a:r>
            <a:r>
              <a:rPr lang="en-US" sz="2000">
                <a:latin typeface="Consolas" panose="020B0609020204030204" pitchFamily="49" charset="0"/>
              </a:rPr>
              <a:t>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cout </a:t>
            </a:r>
            <a:r>
              <a:rPr lang="en-US" sz="2000">
                <a:latin typeface="Consolas" panose="020B0609020204030204" pitchFamily="49" charset="0"/>
              </a:rPr>
              <a:t>&lt;&lt; x &lt;&lt; </a:t>
            </a:r>
            <a:r>
              <a:rPr lang="en-US" sz="2000">
                <a:latin typeface="Consolas" panose="020B0609020204030204" pitchFamily="49" charset="0"/>
              </a:rPr>
              <a:t>" </a:t>
            </a:r>
            <a:r>
              <a:rPr lang="en-US" sz="2000" smtClean="0">
                <a:latin typeface="Consolas" panose="020B0609020204030204" pitchFamily="49" charset="0"/>
              </a:rPr>
              <a:t>gt 4 bytes" </a:t>
            </a:r>
            <a:r>
              <a:rPr lang="en-US" sz="2000">
                <a:latin typeface="Consolas" panose="020B0609020204030204" pitchFamily="49" charset="0"/>
              </a:rPr>
              <a:t>&lt;&lt; </a:t>
            </a:r>
            <a:r>
              <a:rPr lang="en-US" sz="2000">
                <a:latin typeface="Consolas" panose="020B0609020204030204" pitchFamily="49" charset="0"/>
              </a:rPr>
              <a:t>endl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T, typename = 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   </a:t>
            </a:r>
            <a:r>
              <a:rPr lang="en-US" sz="2000">
                <a:latin typeface="Consolas" panose="020B0609020204030204" pitchFamily="49" charset="0"/>
              </a:rPr>
              <a:t>typename enable_if&lt;(sizeof(T</a:t>
            </a:r>
            <a:r>
              <a:rPr lang="en-US" sz="2000">
                <a:latin typeface="Consolas" panose="020B0609020204030204" pitchFamily="49" charset="0"/>
              </a:rPr>
              <a:t>) </a:t>
            </a:r>
            <a:r>
              <a:rPr lang="en-US" sz="2000" smtClean="0">
                <a:latin typeface="Consolas" panose="020B0609020204030204" pitchFamily="49" charset="0"/>
              </a:rPr>
              <a:t>&lt;= </a:t>
            </a:r>
            <a:r>
              <a:rPr lang="en-US" sz="2000">
                <a:latin typeface="Consolas" panose="020B0609020204030204" pitchFamily="49" charset="0"/>
              </a:rPr>
              <a:t>4)&gt;::type&gt;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void foo (</a:t>
            </a:r>
            <a:r>
              <a:rPr lang="en-US" sz="2000">
                <a:latin typeface="Consolas" panose="020B0609020204030204" pitchFamily="49" charset="0"/>
              </a:rPr>
              <a:t>T </a:t>
            </a:r>
            <a:r>
              <a:rPr lang="en-US" sz="2000" smtClean="0">
                <a:latin typeface="Consolas" panose="020B0609020204030204" pitchFamily="49" charset="0"/>
              </a:rPr>
              <a:t>x, </a:t>
            </a:r>
            <a:r>
              <a:rPr lang="en-US" sz="2000" smtClean="0">
                <a:solidFill>
                  <a:srgbClr val="FFFF00"/>
                </a:solidFill>
                <a:latin typeface="Consolas" panose="020B0609020204030204" pitchFamily="49" charset="0"/>
              </a:rPr>
              <a:t>int dummy = 0</a:t>
            </a:r>
            <a:r>
              <a:rPr lang="en-US" sz="2000" smtClean="0">
                <a:latin typeface="Consolas" panose="020B0609020204030204" pitchFamily="49" charset="0"/>
              </a:rPr>
              <a:t>) 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cout </a:t>
            </a:r>
            <a:r>
              <a:rPr lang="en-US" sz="2000">
                <a:latin typeface="Consolas" panose="020B0609020204030204" pitchFamily="49" charset="0"/>
              </a:rPr>
              <a:t>&lt;&lt; x &lt;&lt; </a:t>
            </a:r>
            <a:r>
              <a:rPr lang="en-US" sz="2000">
                <a:latin typeface="Consolas" panose="020B0609020204030204" pitchFamily="49" charset="0"/>
              </a:rPr>
              <a:t>" </a:t>
            </a:r>
            <a:r>
              <a:rPr lang="en-US" sz="2000" smtClean="0">
                <a:latin typeface="Consolas" panose="020B0609020204030204" pitchFamily="49" charset="0"/>
              </a:rPr>
              <a:t>le 4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bytes" </a:t>
            </a:r>
            <a:r>
              <a:rPr lang="en-US" sz="2000">
                <a:latin typeface="Consolas" panose="020B0609020204030204" pitchFamily="49" charset="0"/>
              </a:rPr>
              <a:t>&lt;&lt; </a:t>
            </a:r>
            <a:r>
              <a:rPr lang="en-US" sz="2000">
                <a:latin typeface="Consolas" panose="020B0609020204030204" pitchFamily="49" charset="0"/>
              </a:rPr>
              <a:t>endl</a:t>
            </a:r>
            <a:r>
              <a:rPr lang="en-US" sz="2000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ru-RU" sz="2000" smtClean="0"/>
              <a:t>Это работает, но это странная ассиметрия на ровном месте.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409135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идея</a:t>
            </a:r>
            <a:r>
              <a:rPr lang="en-US" smtClean="0"/>
              <a:t> </a:t>
            </a:r>
            <a:r>
              <a:rPr lang="ru-RU" smtClean="0"/>
              <a:t>2: </a:t>
            </a:r>
            <a:r>
              <a:rPr lang="ru-RU" smtClean="0"/>
              <a:t>жертвуем типом результата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typename </a:t>
            </a:r>
            <a:r>
              <a:rPr lang="en-US">
                <a:latin typeface="Consolas" panose="020B0609020204030204" pitchFamily="49" charset="0"/>
              </a:rPr>
              <a:t>enable_if</a:t>
            </a:r>
            <a:r>
              <a:rPr lang="en-US" smtClean="0">
                <a:latin typeface="Consolas" panose="020B0609020204030204" pitchFamily="49" charset="0"/>
              </a:rPr>
              <a:t>&lt;(sizeof(T</a:t>
            </a:r>
            <a:r>
              <a:rPr lang="en-US">
                <a:latin typeface="Consolas" panose="020B0609020204030204" pitchFamily="49" charset="0"/>
              </a:rPr>
              <a:t>) &gt; </a:t>
            </a:r>
            <a:r>
              <a:rPr lang="en-US" smtClean="0">
                <a:latin typeface="Consolas" panose="020B0609020204030204" pitchFamily="49" charset="0"/>
              </a:rPr>
              <a:t>4), </a:t>
            </a:r>
            <a:r>
              <a:rPr lang="en-US" smtClean="0">
                <a:latin typeface="Consolas" panose="020B0609020204030204" pitchFamily="49" charset="0"/>
              </a:rPr>
              <a:t>void&gt;::type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(T x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 cout </a:t>
            </a:r>
            <a:r>
              <a:rPr lang="en-US">
                <a:latin typeface="Consolas" panose="020B0609020204030204" pitchFamily="49" charset="0"/>
              </a:rPr>
              <a:t>&lt;&lt; x &lt;&lt; " greater than 4" &lt;&lt; </a:t>
            </a:r>
            <a:r>
              <a:rPr lang="en-US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typename enable_if&lt;(sizeof(T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&lt;= </a:t>
            </a:r>
            <a:r>
              <a:rPr lang="en-US">
                <a:latin typeface="Consolas" panose="020B0609020204030204" pitchFamily="49" charset="0"/>
              </a:rPr>
              <a:t>4), void&gt;::type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cout &lt;&lt; x &lt;&lt; </a:t>
            </a:r>
            <a:r>
              <a:rPr lang="en-US">
                <a:latin typeface="Consolas" panose="020B0609020204030204" pitchFamily="49" charset="0"/>
              </a:rPr>
              <a:t>" </a:t>
            </a:r>
            <a:r>
              <a:rPr lang="en-US" smtClean="0">
                <a:latin typeface="Consolas" panose="020B0609020204030204" pitchFamily="49" charset="0"/>
              </a:rPr>
              <a:t>less or eq </a:t>
            </a:r>
            <a:r>
              <a:rPr lang="en-US">
                <a:latin typeface="Consolas" panose="020B0609020204030204" pitchFamily="49" charset="0"/>
              </a:rPr>
              <a:t>than 4" &lt;&lt; endl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mtClean="0"/>
              <a:t>Это работает "из коробки", но запись чуть тяжелее читается.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44082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хорошей идея пожертвовать типом значения?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(typename enable_if&lt;(sizeof(T) &gt; 4), T&gt;::</a:t>
            </a:r>
            <a:r>
              <a:rPr lang="en-US">
                <a:latin typeface="Consolas" panose="020B0609020204030204" pitchFamily="49" charset="0"/>
              </a:rPr>
              <a:t>type </a:t>
            </a:r>
            <a:r>
              <a:rPr lang="en-US" smtClean="0">
                <a:latin typeface="Consolas" panose="020B0609020204030204" pitchFamily="49" charset="0"/>
              </a:rPr>
              <a:t>x)</a:t>
            </a:r>
            <a:r>
              <a:rPr lang="en-US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0548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Является ли хорошей идея пожертвовать типом значения?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(typename enable_if&lt;(sizeof(T) &gt; 4), T&gt;::</a:t>
            </a:r>
            <a:r>
              <a:rPr lang="en-US">
                <a:latin typeface="Consolas" panose="020B0609020204030204" pitchFamily="49" charset="0"/>
              </a:rPr>
              <a:t>type </a:t>
            </a:r>
            <a:r>
              <a:rPr lang="en-US" smtClean="0">
                <a:latin typeface="Consolas" panose="020B0609020204030204" pitchFamily="49" charset="0"/>
              </a:rPr>
              <a:t>x);</a:t>
            </a:r>
          </a:p>
          <a:p>
            <a:r>
              <a:rPr lang="ru-RU" smtClean="0"/>
              <a:t>Это </a:t>
            </a:r>
            <a:r>
              <a:rPr lang="ru-RU" smtClean="0">
                <a:solidFill>
                  <a:srgbClr val="FFFF00"/>
                </a:solidFill>
              </a:rPr>
              <a:t>очень</a:t>
            </a:r>
            <a:r>
              <a:rPr lang="ru-RU" smtClean="0"/>
              <a:t> плохая идея, так как нарушается </a:t>
            </a:r>
            <a:r>
              <a:rPr lang="en-US" smtClean="0"/>
              <a:t>inference context. </a:t>
            </a:r>
            <a:r>
              <a:rPr lang="ru-RU" smtClean="0"/>
              <a:t>Жертвуем при вышивании на </a:t>
            </a:r>
            <a:r>
              <a:rPr lang="en-US" smtClean="0"/>
              <a:t>SFINAE </a:t>
            </a:r>
            <a:r>
              <a:rPr lang="ru-RU" smtClean="0"/>
              <a:t>мы чаще всего чем-то, что не влияет на вывод типов из аргументов.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825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Ваш друг </a:t>
            </a:r>
            <a:r>
              <a:rPr lang="en-US" smtClean="0"/>
              <a:t>using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u</a:t>
            </a:r>
            <a:r>
              <a:rPr lang="en-US" sz="2000" smtClean="0"/>
              <a:t>sing </a:t>
            </a:r>
            <a:r>
              <a:rPr lang="ru-RU" sz="2000" smtClean="0"/>
              <a:t>определяет</a:t>
            </a:r>
            <a:r>
              <a:rPr lang="en-US" sz="2000" smtClean="0"/>
              <a:t> </a:t>
            </a:r>
            <a:r>
              <a:rPr lang="ru-RU" sz="2000" smtClean="0"/>
              <a:t>семейства синонимов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&lt;bool B, typename T = void&gt;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using enabl</a:t>
            </a:r>
            <a:r>
              <a:rPr lang="en-US" sz="2000">
                <a:latin typeface="Consolas" panose="020B0609020204030204" pitchFamily="49" charset="0"/>
              </a:rPr>
              <a:t>e</a:t>
            </a:r>
            <a:r>
              <a:rPr lang="en-US" sz="2000" smtClean="0">
                <a:latin typeface="Consolas" panose="020B0609020204030204" pitchFamily="49" charset="0"/>
              </a:rPr>
              <a:t>_if_t </a:t>
            </a:r>
            <a:r>
              <a:rPr lang="en-US" sz="2000">
                <a:latin typeface="Consolas" panose="020B0609020204030204" pitchFamily="49" charset="0"/>
              </a:rPr>
              <a:t>= typename enable_if&lt;B, T&gt;::type; </a:t>
            </a:r>
            <a:endParaRPr lang="en-US" sz="20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856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Ваш друг </a:t>
            </a:r>
            <a:r>
              <a:rPr lang="en-US" smtClean="0"/>
              <a:t>using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u</a:t>
            </a:r>
            <a:r>
              <a:rPr lang="en-US" sz="2000" smtClean="0"/>
              <a:t>sing </a:t>
            </a:r>
            <a:r>
              <a:rPr lang="ru-RU" sz="2000" smtClean="0"/>
              <a:t>определяет</a:t>
            </a:r>
            <a:r>
              <a:rPr lang="en-US" sz="2000" smtClean="0"/>
              <a:t> </a:t>
            </a:r>
            <a:r>
              <a:rPr lang="ru-RU" sz="2000" smtClean="0"/>
              <a:t>семейства синонимов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&lt;bool B, typename T = void&gt;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using enabl</a:t>
            </a:r>
            <a:r>
              <a:rPr lang="en-US" sz="2000">
                <a:latin typeface="Consolas" panose="020B0609020204030204" pitchFamily="49" charset="0"/>
              </a:rPr>
              <a:t>e</a:t>
            </a:r>
            <a:r>
              <a:rPr lang="en-US" sz="2000" smtClean="0">
                <a:latin typeface="Consolas" panose="020B0609020204030204" pitchFamily="49" charset="0"/>
              </a:rPr>
              <a:t>_if_t </a:t>
            </a:r>
            <a:r>
              <a:rPr lang="en-US" sz="2000">
                <a:latin typeface="Consolas" panose="020B0609020204030204" pitchFamily="49" charset="0"/>
              </a:rPr>
              <a:t>= typename enable_if&lt;B, T&gt;::type; </a:t>
            </a:r>
            <a:endParaRPr lang="en-US" sz="2000" smtClean="0">
              <a:latin typeface="Consolas" panose="020B0609020204030204" pitchFamily="49" charset="0"/>
            </a:endParaRPr>
          </a:p>
          <a:p>
            <a:r>
              <a:rPr lang="en-US" sz="2000" smtClean="0"/>
              <a:t>using </a:t>
            </a:r>
            <a:r>
              <a:rPr lang="ru-RU" sz="2000" smtClean="0"/>
              <a:t>существенно улучшает читаемость</a:t>
            </a:r>
            <a:endParaRPr lang="en-US" sz="2000" smtClean="0"/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</a:t>
            </a:r>
            <a:r>
              <a:rPr lang="en-US" sz="2000" smtClean="0">
                <a:latin typeface="Consolas" panose="020B0609020204030204" pitchFamily="49" charset="0"/>
              </a:rPr>
              <a:t>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enable_if&lt;sizeof(T) &gt; 4, void&gt;</a:t>
            </a:r>
            <a:r>
              <a:rPr lang="en-US" sz="200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sz="200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2000" smtClean="0">
                <a:latin typeface="Consolas" panose="020B0609020204030204" pitchFamily="49" charset="0"/>
              </a:rPr>
              <a:t> foo (T x);</a:t>
            </a: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</a:t>
            </a:r>
            <a:r>
              <a:rPr lang="en-US" sz="2000">
                <a:latin typeface="Consolas" panose="020B0609020204030204" pitchFamily="49" charset="0"/>
              </a:rPr>
              <a:t>&lt;typename </a:t>
            </a:r>
            <a:r>
              <a:rPr lang="en-US" sz="2000" smtClean="0">
                <a:latin typeface="Consolas" panose="020B0609020204030204" pitchFamily="49" charset="0"/>
              </a:rPr>
              <a:t>T&gt;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enable_if</a:t>
            </a:r>
            <a:r>
              <a:rPr lang="ru-RU" sz="2000" smtClean="0">
                <a:latin typeface="Consolas" panose="020B0609020204030204" pitchFamily="49" charset="0"/>
              </a:rPr>
              <a:t>_</a:t>
            </a:r>
            <a:r>
              <a:rPr lang="en-US" sz="2000" smtClean="0">
                <a:latin typeface="Consolas" panose="020B0609020204030204" pitchFamily="49" charset="0"/>
              </a:rPr>
              <a:t>t&lt;sizeof(T</a:t>
            </a:r>
            <a:r>
              <a:rPr lang="en-US" sz="2000">
                <a:latin typeface="Consolas" panose="020B0609020204030204" pitchFamily="49" charset="0"/>
              </a:rPr>
              <a:t>) &gt; 4, void</a:t>
            </a:r>
            <a:r>
              <a:rPr lang="en-US" sz="2000" smtClean="0">
                <a:latin typeface="Consolas" panose="020B0609020204030204" pitchFamily="49" charset="0"/>
              </a:rPr>
              <a:t>&gt; </a:t>
            </a:r>
            <a:r>
              <a:rPr lang="en-US" sz="2000">
                <a:latin typeface="Consolas" panose="020B0609020204030204" pitchFamily="49" charset="0"/>
              </a:rPr>
              <a:t>foo </a:t>
            </a:r>
            <a:r>
              <a:rPr lang="en-US" sz="2000" smtClean="0">
                <a:latin typeface="Consolas" panose="020B0609020204030204" pitchFamily="49" charset="0"/>
              </a:rPr>
              <a:t>(T x);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70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новый смысл ключевого слова </a:t>
            </a:r>
            <a:r>
              <a:rPr lang="en-US" smtClean="0"/>
              <a:t>using</a:t>
            </a:r>
            <a:r>
              <a:rPr lang="ru-RU" smtClean="0"/>
              <a:t> (и так конкретно перегруженного)</a:t>
            </a:r>
            <a:r>
              <a:rPr lang="en-US" smtClean="0"/>
              <a:t>, </a:t>
            </a:r>
            <a:r>
              <a:rPr lang="ru-RU" smtClean="0"/>
              <a:t>а не переиспользование </a:t>
            </a:r>
            <a:r>
              <a:rPr lang="en-US" smtClean="0"/>
              <a:t>typedef?</a:t>
            </a:r>
            <a:r>
              <a:rPr lang="ru-RU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Нумералы (типы для чисел)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&lt;int I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Int2Type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enum { value = I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Int2Type&lt;3&gt; three;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three.value &lt;&lt; endl;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455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ISO/IEC, "Information technology -- Programming languages – C++", ISO/IEC 14882:2014, 2014</a:t>
            </a:r>
          </a:p>
          <a:p>
            <a:pPr lvl="0"/>
            <a:r>
              <a:rPr lang="en-US" sz="2000" dirty="0"/>
              <a:t>The C++ Programming Language (4th Edition)</a:t>
            </a:r>
          </a:p>
          <a:p>
            <a:r>
              <a:rPr lang="en-US" sz="2000" dirty="0" err="1"/>
              <a:t>Davide</a:t>
            </a:r>
            <a:r>
              <a:rPr lang="en-US" sz="2000" dirty="0"/>
              <a:t> </a:t>
            </a:r>
            <a:r>
              <a:rPr lang="en-US" sz="2000" dirty="0" err="1"/>
              <a:t>Vandevoorde</a:t>
            </a:r>
            <a:r>
              <a:rPr lang="en-US" sz="2000" dirty="0"/>
              <a:t>, Nicolai M. </a:t>
            </a:r>
            <a:r>
              <a:rPr lang="en-US" sz="2000" dirty="0" err="1"/>
              <a:t>Josuttis</a:t>
            </a:r>
            <a:r>
              <a:rPr lang="en-US" sz="2000" dirty="0"/>
              <a:t>, </a:t>
            </a:r>
            <a:r>
              <a:rPr lang="en-US" sz="2000" dirty="0" smtClean="0"/>
              <a:t>C</a:t>
            </a:r>
            <a:r>
              <a:rPr lang="en-US" sz="2000" dirty="0"/>
              <a:t>++ Templates. The Complete </a:t>
            </a:r>
            <a:r>
              <a:rPr lang="en-US" sz="2000" dirty="0" smtClean="0"/>
              <a:t>Guid</a:t>
            </a:r>
            <a:r>
              <a:rPr lang="en-US" sz="2000" dirty="0"/>
              <a:t>e</a:t>
            </a:r>
            <a:r>
              <a:rPr lang="en-US" sz="2000" dirty="0" smtClean="0"/>
              <a:t>, </a:t>
            </a:r>
            <a:r>
              <a:rPr lang="en-US" sz="2000" dirty="0"/>
              <a:t>Pearson Education</a:t>
            </a:r>
            <a:r>
              <a:rPr lang="en-US" sz="2000"/>
              <a:t>, </a:t>
            </a:r>
            <a:r>
              <a:rPr lang="en-US" sz="2000" smtClean="0"/>
              <a:t>2003</a:t>
            </a:r>
          </a:p>
          <a:p>
            <a:r>
              <a:rPr lang="en-US" sz="2000"/>
              <a:t>Boris Kolpakov blog at codesynthesis.com/~boris/blog</a:t>
            </a:r>
            <a:r>
              <a:rPr lang="en-US" sz="2000" smtClean="0"/>
              <a:t>/</a:t>
            </a:r>
          </a:p>
          <a:p>
            <a:r>
              <a:rPr lang="en-US" sz="2000"/>
              <a:t>C++ Standard Core Language Active </a:t>
            </a:r>
            <a:r>
              <a:rPr lang="en-US" sz="2000" smtClean="0"/>
              <a:t>Issues, Item 287 </a:t>
            </a:r>
            <a:br>
              <a:rPr lang="en-US" sz="2000" smtClean="0"/>
            </a:br>
            <a:r>
              <a:rPr lang="en-US" sz="2000" smtClean="0"/>
              <a:t>http</a:t>
            </a:r>
            <a:r>
              <a:rPr lang="en-US" sz="2000"/>
              <a:t>://www.open-std.org/jtc1/sc22/wg21/docs/cwg_active.html#287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29978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Нумералы (типы для чисел)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8599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template &lt;int I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struct Int2Type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enum { value = I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int value_type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Int2Type&lt;I&gt; 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Int2Type&lt;I+1&gt; next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typedef Int2Type&lt;I-1&gt; previous;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0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гибкая сортировка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nsolas" panose="020B0609020204030204" pitchFamily="49" charset="0"/>
              </a:rPr>
              <a:t>template &lt;typename T, unsigned int N</a:t>
            </a:r>
            <a:r>
              <a:rPr lang="en-US" sz="1800" smtClean="0">
                <a:latin typeface="Consolas" panose="020B0609020204030204" pitchFamily="49" charset="0"/>
              </a:rPr>
              <a:t>&gt;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class </a:t>
            </a:r>
            <a:r>
              <a:rPr lang="en-US" sz="1800">
                <a:latin typeface="Consolas" panose="020B0609020204030204" pitchFamily="49" charset="0"/>
              </a:rPr>
              <a:t>Array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//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ru-RU" sz="1800">
                <a:latin typeface="Consolas" panose="020B0609020204030204" pitchFamily="49" charset="0"/>
              </a:rPr>
              <a:t>.....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ru-RU" sz="1800" smtClean="0">
                <a:latin typeface="Consolas" panose="020B0609020204030204" pitchFamily="49" charset="0"/>
              </a:rPr>
              <a:t>тут состояние и т.д. .....</a:t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  </a:t>
            </a:r>
            <a:r>
              <a:rPr lang="en-US" sz="1800" smtClean="0">
                <a:latin typeface="Consolas" panose="020B0609020204030204" pitchFamily="49" charset="0"/>
              </a:rPr>
              <a:t>void do_insertion_sort();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void do_quick_sort();</a:t>
            </a:r>
            <a:r>
              <a:rPr lang="ru-RU" sz="1800">
                <a:latin typeface="Consolas" panose="020B0609020204030204" pitchFamily="49" charset="0"/>
              </a:rPr>
              <a:t/>
            </a:r>
            <a:br>
              <a:rPr lang="ru-RU" sz="180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void sort ()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if (N &lt; 50) do_insertion_sort();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else do_quick_sort();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61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2972</TotalTime>
  <Words>1457</Words>
  <Application>Microsoft Office PowerPoint</Application>
  <PresentationFormat>Widescreen</PresentationFormat>
  <Paragraphs>310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Consolas</vt:lpstr>
      <vt:lpstr>Symbol</vt:lpstr>
      <vt:lpstr>Trebuchet MS</vt:lpstr>
      <vt:lpstr>Tw Cen MT</vt:lpstr>
      <vt:lpstr>Wingdings</vt:lpstr>
      <vt:lpstr>Circuit</vt:lpstr>
      <vt:lpstr>SFINAE</vt:lpstr>
      <vt:lpstr>PowerPoint Presentation</vt:lpstr>
      <vt:lpstr>Шаблонные параметры</vt:lpstr>
      <vt:lpstr>целые шаблонные параметры</vt:lpstr>
      <vt:lpstr>целые шаблонные параметры</vt:lpstr>
      <vt:lpstr>целые шаблонные параметры</vt:lpstr>
      <vt:lpstr>Нумералы (типы для чисел)</vt:lpstr>
      <vt:lpstr>Нумералы (типы для чисел)</vt:lpstr>
      <vt:lpstr>пример: гибкая сортировка</vt:lpstr>
      <vt:lpstr>пример: БОЛЕЕ гибкая сортировка</vt:lpstr>
      <vt:lpstr>обсуждение</vt:lpstr>
      <vt:lpstr>Указатели как параметры</vt:lpstr>
      <vt:lpstr>Указатели как параметры</vt:lpstr>
      <vt:lpstr>Указатели как параметры</vt:lpstr>
      <vt:lpstr>Обсуждение:</vt:lpstr>
      <vt:lpstr>шаблоны как параметры</vt:lpstr>
      <vt:lpstr>шаблоны как параметры</vt:lpstr>
      <vt:lpstr>шаблоны как параметры</vt:lpstr>
      <vt:lpstr>Казалось бы правильный stack</vt:lpstr>
      <vt:lpstr>Казалось бы правильный stack</vt:lpstr>
      <vt:lpstr>длинноеды высших категорий</vt:lpstr>
      <vt:lpstr>Обсуждение</vt:lpstr>
      <vt:lpstr>Обсуждение</vt:lpstr>
      <vt:lpstr>PowerPoint Presentation</vt:lpstr>
      <vt:lpstr>инстанцирование</vt:lpstr>
      <vt:lpstr>ТОЧКИ инстанцирования</vt:lpstr>
      <vt:lpstr>Пример 1. рекурсивные указатели</vt:lpstr>
      <vt:lpstr>Пример 1. рекурсивные указатели</vt:lpstr>
      <vt:lpstr>Пример 1. рекурсивные указатели</vt:lpstr>
      <vt:lpstr>пример 2. танец с функциями </vt:lpstr>
      <vt:lpstr>пример 2. танец с функциями </vt:lpstr>
      <vt:lpstr>пример 2. танец с функциями </vt:lpstr>
      <vt:lpstr>обсуждение</vt:lpstr>
      <vt:lpstr>PowerPoint Presentation</vt:lpstr>
      <vt:lpstr>ленивость и энергичность</vt:lpstr>
      <vt:lpstr>когда C++ ведёт себя лениво</vt:lpstr>
      <vt:lpstr>Ленивая подстановка</vt:lpstr>
      <vt:lpstr>обсуждение</vt:lpstr>
      <vt:lpstr>PowerPoint Presentation</vt:lpstr>
      <vt:lpstr>SFINAE</vt:lpstr>
      <vt:lpstr>SFINAE: формальное определение</vt:lpstr>
      <vt:lpstr>SFINAE или нет?</vt:lpstr>
      <vt:lpstr>SFINAE или нет?</vt:lpstr>
      <vt:lpstr>Задача</vt:lpstr>
      <vt:lpstr>Задача</vt:lpstr>
      <vt:lpstr>решение?</vt:lpstr>
      <vt:lpstr>РЕШЕНИЕ</vt:lpstr>
      <vt:lpstr>пример: hasfoobar</vt:lpstr>
      <vt:lpstr>пример: hasfoobar</vt:lpstr>
      <vt:lpstr>Задача: HASFOOBAR()</vt:lpstr>
      <vt:lpstr>Решение</vt:lpstr>
      <vt:lpstr>Решение</vt:lpstr>
      <vt:lpstr>Решение (уточнение)</vt:lpstr>
      <vt:lpstr>PowerPoint Presentation</vt:lpstr>
      <vt:lpstr>задача: Статический assert</vt:lpstr>
      <vt:lpstr>задача: Статический assert</vt:lpstr>
      <vt:lpstr>идея решения: SFINAE</vt:lpstr>
      <vt:lpstr>Начиная с C11 и C++11</vt:lpstr>
      <vt:lpstr>Задача: enable_if</vt:lpstr>
      <vt:lpstr>идея для Решения: enable_if</vt:lpstr>
      <vt:lpstr>Идея 1: дополнительный параметр</vt:lpstr>
      <vt:lpstr>Идея 1: дополнительный параметр</vt:lpstr>
      <vt:lpstr>Идея 1: дополнительный параметр</vt:lpstr>
      <vt:lpstr>идея 2: жертвуем типом результата</vt:lpstr>
      <vt:lpstr>обсуждение</vt:lpstr>
      <vt:lpstr>обсуждение</vt:lpstr>
      <vt:lpstr>Ваш друг using</vt:lpstr>
      <vt:lpstr>Ваш друг using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lastModifiedBy>Vladimirov, Konstantin</cp:lastModifiedBy>
  <cp:revision>288</cp:revision>
  <dcterms:created xsi:type="dcterms:W3CDTF">2017-03-25T15:45:52Z</dcterms:created>
  <dcterms:modified xsi:type="dcterms:W3CDTF">2017-04-02T12:42:30Z</dcterms:modified>
</cp:coreProperties>
</file>