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5"/>
  </p:notes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77" r:id="rId23"/>
    <p:sldId id="294" r:id="rId24"/>
    <p:sldId id="278" r:id="rId25"/>
    <p:sldId id="295" r:id="rId26"/>
    <p:sldId id="296" r:id="rId27"/>
    <p:sldId id="297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09" r:id="rId37"/>
    <p:sldId id="310" r:id="rId38"/>
    <p:sldId id="290" r:id="rId39"/>
    <p:sldId id="318" r:id="rId40"/>
    <p:sldId id="291" r:id="rId41"/>
    <p:sldId id="298" r:id="rId42"/>
    <p:sldId id="317" r:id="rId43"/>
    <p:sldId id="299" r:id="rId44"/>
    <p:sldId id="300" r:id="rId45"/>
    <p:sldId id="301" r:id="rId46"/>
    <p:sldId id="302" r:id="rId47"/>
    <p:sldId id="293" r:id="rId48"/>
    <p:sldId id="305" r:id="rId49"/>
    <p:sldId id="303" r:id="rId50"/>
    <p:sldId id="306" r:id="rId51"/>
    <p:sldId id="307" r:id="rId52"/>
    <p:sldId id="308" r:id="rId53"/>
    <p:sldId id="289" r:id="rId54"/>
    <p:sldId id="292" r:id="rId55"/>
    <p:sldId id="311" r:id="rId56"/>
    <p:sldId id="312" r:id="rId57"/>
    <p:sldId id="313" r:id="rId58"/>
    <p:sldId id="314" r:id="rId59"/>
    <p:sldId id="315" r:id="rId60"/>
    <p:sldId id="319" r:id="rId61"/>
    <p:sldId id="320" r:id="rId62"/>
    <p:sldId id="316" r:id="rId63"/>
    <p:sldId id="25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3610-742D-41DE-86D1-B4A263AA8643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2D15-CE94-406E-AA62-991D832D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62D15-CE94-406E-AA62-991D832D6F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Работа со строками как мотивирующий пример обобщённого программирования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&lt;cstring&gt;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368296" cy="4038600"/>
          </a:xfrm>
        </p:spPr>
        <p:txBody>
          <a:bodyPr/>
          <a:lstStyle/>
          <a:p>
            <a:r>
              <a:rPr lang="en-US" smtClean="0"/>
              <a:t>strlen</a:t>
            </a:r>
          </a:p>
          <a:p>
            <a:r>
              <a:rPr lang="en-US" smtClean="0"/>
              <a:t>strcpy, strcat</a:t>
            </a:r>
          </a:p>
          <a:p>
            <a:r>
              <a:rPr lang="en-US" smtClean="0"/>
              <a:t>strcmp</a:t>
            </a:r>
          </a:p>
          <a:p>
            <a:r>
              <a:rPr lang="en-US" smtClean="0"/>
              <a:t>strchr, strstr</a:t>
            </a:r>
          </a:p>
          <a:p>
            <a:r>
              <a:rPr lang="en-US" smtClean="0"/>
              <a:t>strspn, strcspn</a:t>
            </a:r>
          </a:p>
          <a:p>
            <a:r>
              <a:rPr lang="en-US" smtClean="0"/>
              <a:t>strtok</a:t>
            </a:r>
          </a:p>
          <a:p>
            <a:r>
              <a:rPr lang="en-US" smtClean="0"/>
              <a:t>strpbrk</a:t>
            </a:r>
          </a:p>
          <a:p>
            <a:r>
              <a:rPr lang="en-US" smtClean="0"/>
              <a:t>strerror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05740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185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Проблемы безопасности при работе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https</a:t>
            </a:r>
            <a:r>
              <a:rPr lang="en-US" sz="1800"/>
              <a:t>://xkcd.ru/1354/</a:t>
            </a:r>
          </a:p>
        </p:txBody>
      </p:sp>
    </p:spTree>
    <p:extLst>
      <p:ext uri="{BB962C8B-B14F-4D97-AF65-F5344CB8AC3E}">
        <p14:creationId xmlns:p14="http://schemas.microsoft.com/office/powerpoint/2010/main" val="3193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решения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Функции с ограничением количества символов:</a:t>
            </a:r>
          </a:p>
          <a:p>
            <a:r>
              <a:rPr lang="en-US" smtClean="0"/>
              <a:t>strncpy (char *dst, const char *src, </a:t>
            </a:r>
            <a:r>
              <a:rPr lang="en-US" smtClean="0">
                <a:solidFill>
                  <a:srgbClr val="0000FF"/>
                </a:solidFill>
              </a:rPr>
              <a:t>size_t n</a:t>
            </a:r>
            <a:r>
              <a:rPr lang="en-US" smtClean="0"/>
              <a:t>);</a:t>
            </a:r>
          </a:p>
          <a:p>
            <a:r>
              <a:rPr lang="en-US" smtClean="0"/>
              <a:t>strncat</a:t>
            </a:r>
          </a:p>
          <a:p>
            <a:r>
              <a:rPr lang="en-US" smtClean="0"/>
              <a:t>strncmp</a:t>
            </a:r>
          </a:p>
          <a:p>
            <a:r>
              <a:rPr lang="ru-RU" smtClean="0"/>
              <a:t>Работает ли этот вариант?</a:t>
            </a:r>
          </a:p>
          <a:p>
            <a:r>
              <a:rPr lang="ru-RU" smtClean="0"/>
              <a:t>Это лучше, чем ничего, но есть очевидные проблемы: </a:t>
            </a:r>
            <a:endParaRPr lang="en-US" smtClean="0"/>
          </a:p>
          <a:p>
            <a:pPr lvl="1"/>
            <a:r>
              <a:rPr lang="ru-RU" smtClean="0"/>
              <a:t>функции, для которых так не сделать (напр. </a:t>
            </a:r>
            <a:r>
              <a:rPr lang="en-US" smtClean="0"/>
              <a:t>strlen)</a:t>
            </a:r>
          </a:p>
          <a:p>
            <a:pPr lvl="1"/>
            <a:r>
              <a:rPr lang="en-US" smtClean="0"/>
              <a:t>off-by-one </a:t>
            </a:r>
            <a:r>
              <a:rPr lang="ru-RU" smtClean="0"/>
              <a:t>проблемы с завершающим нулём и его переносом </a:t>
            </a:r>
            <a:endParaRPr lang="en-US" smtClean="0"/>
          </a:p>
          <a:p>
            <a:pPr lvl="1"/>
            <a:r>
              <a:rPr lang="ru-RU" smtClean="0"/>
              <a:t>переполнения буфера из-за рассогласования переданного и реального размера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Настоящая причина проблем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том, что для </a:t>
            </a:r>
            <a:r>
              <a:rPr lang="en-US" smtClean="0"/>
              <a:t>C </a:t>
            </a:r>
            <a:r>
              <a:rPr lang="ru-RU" smtClean="0"/>
              <a:t>строки длина не является инвариантом</a:t>
            </a:r>
          </a:p>
          <a:p>
            <a:r>
              <a:rPr lang="ru-RU" smtClean="0"/>
              <a:t>Чтобы сохранять инварианты таких объектов как строки, необходимо закрытое состояние, недоступное к модификации, т.е. необходима </a:t>
            </a:r>
            <a:r>
              <a:rPr lang="ru-RU" smtClean="0">
                <a:solidFill>
                  <a:srgbClr val="0000FF"/>
                </a:solidFill>
              </a:rPr>
              <a:t>инкапсуляция</a:t>
            </a:r>
          </a:p>
          <a:p>
            <a:r>
              <a:rPr lang="ru-RU" smtClean="0"/>
              <a:t>Что естественным образом приводит к идее: написать класс строки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226974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Творческая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Нарисуйте на листочке бумажки велосипед</a:t>
            </a:r>
          </a:p>
          <a:p>
            <a:r>
              <a:rPr lang="ru-RU" smtClean="0"/>
              <a:t>Вот только некоторые из существующих и активно используемых велосипедов для строк:</a:t>
            </a:r>
          </a:p>
          <a:p>
            <a:pPr lvl="1"/>
            <a:r>
              <a:rPr lang="en-US" smtClean="0"/>
              <a:t>CString</a:t>
            </a:r>
          </a:p>
          <a:p>
            <a:pPr lvl="1"/>
            <a:r>
              <a:rPr lang="en-US" smtClean="0"/>
              <a:t>QString</a:t>
            </a:r>
          </a:p>
          <a:p>
            <a:pPr lvl="1"/>
            <a:r>
              <a:rPr lang="en-US" smtClean="0"/>
              <a:t>CComBSTR</a:t>
            </a:r>
          </a:p>
          <a:p>
            <a:pPr lvl="1"/>
            <a:r>
              <a:rPr lang="en-US" smtClean="0"/>
              <a:t>FBString</a:t>
            </a:r>
          </a:p>
          <a:p>
            <a:r>
              <a:rPr lang="ru-RU" smtClean="0"/>
              <a:t>Поскольку вы всё равно вряд ли сделаете лучше, давайте сначала посмотрим как устроен класс </a:t>
            </a:r>
            <a:r>
              <a:rPr lang="en-US" smtClean="0"/>
              <a:t>std::string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57727" y="3976115"/>
            <a:ext cx="5971031" cy="274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*data_;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capacity_;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всё остальное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6983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349844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349844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0363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0363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3047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28195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28635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6177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28906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конструктор копирования</a:t>
            </a:r>
            <a:r>
              <a:rPr lang="ru-RU"/>
              <a:t> </a:t>
            </a:r>
            <a:r>
              <a:rPr lang="ru-RU" smtClean="0"/>
              <a:t>и оператор присваивания для такого класса </a:t>
            </a:r>
            <a:r>
              <a:rPr lang="en-US" smtClean="0"/>
              <a:t>string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class string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*</a:t>
            </a:r>
            <a:r>
              <a:rPr lang="en-US" smtClean="0">
                <a:latin typeface="Consolas" panose="020B0609020204030204" pitchFamily="49" charset="0"/>
              </a:rPr>
              <a:t>data_;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size_;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</a:t>
            </a:r>
            <a:r>
              <a:rPr lang="en-US" smtClean="0">
                <a:latin typeface="Consolas" panose="020B0609020204030204" pitchFamily="49" charset="0"/>
              </a:rPr>
              <a:t>capacity_;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TODO: copy ctor,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copy assignment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112" y="2743200"/>
            <a:ext cx="5971031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s("Hello, world!");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scopy(s); // copy ctor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s1("Other text");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s1 = s; // 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2797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\0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size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</a:t>
            </a:r>
            <a:r>
              <a:rPr lang="ru-RU" sz="2400" smtClean="0">
                <a:solidFill>
                  <a:srgbClr val="FF0000"/>
                </a:solidFill>
              </a:rPr>
              <a:t>уже</a:t>
            </a:r>
            <a:r>
              <a:rPr lang="ru-RU" sz="2400" smtClean="0"/>
              <a:t> храним размер?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78074" y="2544806"/>
            <a:ext cx="390617" cy="5015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5492"/>
            <a:ext cx="390617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5492"/>
            <a:ext cx="470528" cy="50470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5492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5492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30463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5435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5522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7978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20868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54399" y="4581681"/>
            <a:ext cx="10831033" cy="18113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Самым странным в этой картинке кажется завершающий ноль</a:t>
            </a:r>
          </a:p>
          <a:p>
            <a:pPr>
              <a:lnSpc>
                <a:spcPct val="100000"/>
              </a:lnSpc>
            </a:pPr>
            <a:r>
              <a:rPr lang="ru-RU" sz="2400" smtClean="0"/>
              <a:t>Зачем он нужен, если мы уже храним размер?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400" smtClean="0"/>
              <a:t> Для реализации метода </a:t>
            </a:r>
            <a:r>
              <a:rPr lang="en-US" sz="2400" smtClean="0">
                <a:solidFill>
                  <a:srgbClr val="0000FF"/>
                </a:solidFill>
              </a:rPr>
              <a:t>c_str()</a:t>
            </a:r>
            <a:r>
              <a:rPr lang="en-US" sz="2400" smtClean="0"/>
              <a:t> </a:t>
            </a:r>
            <a:r>
              <a:rPr lang="ru-RU" sz="2400" smtClean="0"/>
              <a:t>(который должен быть </a:t>
            </a:r>
            <a:r>
              <a:rPr lang="en-US" sz="2400" smtClean="0">
                <a:solidFill>
                  <a:srgbClr val="0000FF"/>
                </a:solidFill>
              </a:rPr>
              <a:t>const</a:t>
            </a:r>
            <a:r>
              <a:rPr lang="en-US" sz="2400" smtClean="0"/>
              <a:t> </a:t>
            </a:r>
            <a:r>
              <a:rPr lang="ru-RU" sz="2400" smtClean="0"/>
              <a:t>для эффективности)</a:t>
            </a:r>
            <a:endParaRPr lang="en-US" sz="2400" smtClean="0"/>
          </a:p>
        </p:txBody>
      </p:sp>
      <p:sp>
        <p:nvSpPr>
          <p:cNvPr id="28" name="Rectangle 27"/>
          <p:cNvSpPr/>
          <p:nvPr/>
        </p:nvSpPr>
        <p:spPr>
          <a:xfrm>
            <a:off x="926983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60453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51069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41686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2302" y="2549236"/>
            <a:ext cx="390617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22919" y="2549236"/>
            <a:ext cx="470528" cy="50095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9468" y="2239558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29308" y="21960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267691" y="2239558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9468" y="3507933"/>
            <a:ext cx="7953979" cy="15495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29308" y="302270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685432" y="3066704"/>
            <a:ext cx="0" cy="40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31501" y="182090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98437" y="3093820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02118"/>
              </p:ext>
            </p:extLst>
          </p:nvPr>
        </p:nvGraphicFramePr>
        <p:xfrm>
          <a:off x="1142999" y="2090351"/>
          <a:ext cx="10464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169"/>
                <a:gridCol w="2998573"/>
                <a:gridCol w="330337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Семантическая</a:t>
                      </a:r>
                      <a:r>
                        <a:rPr lang="ru-RU" baseline="0" smtClean="0"/>
                        <a:t> 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std::string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Узнать</a:t>
                      </a:r>
                      <a:r>
                        <a:rPr lang="ru-RU" baseline="0" smtClean="0"/>
                        <a:t> длину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length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Скопировать</a:t>
                      </a:r>
                      <a:r>
                        <a:rPr lang="en-US" smtClean="0"/>
                        <a:t>/</a:t>
                      </a:r>
                      <a:r>
                        <a:rPr lang="ru-RU" smtClean="0"/>
                        <a:t>сконкатенировать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strcpy, strcat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operator=,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operator+=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Сравнить с другой строкой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compare, operator</a:t>
                      </a:r>
                      <a:r>
                        <a:rPr lang="en-US" baseline="0" smtClean="0"/>
                        <a:t>&lt;, operator==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</a:t>
                      </a:r>
                      <a:r>
                        <a:rPr lang="ru-RU" baseline="0" smtClean="0"/>
                        <a:t> наличие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strchr, strstr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Определить наличие набора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strspn, strcspn, strpbrk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find_first_of,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find_first_not_of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Побить на токены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strtok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boost::split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(boost/algorithm)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Вставить</a:t>
                      </a:r>
                      <a:r>
                        <a:rPr lang="ru-RU" baseline="0" smtClean="0"/>
                        <a:t> в центр строки, удалить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insert,</a:t>
                      </a:r>
                      <a:r>
                        <a:rPr lang="en-US" baseline="0" smtClean="0"/>
                        <a:t> erase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Заменить подстроку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replace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Вернуть копию подстроки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strncpy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ru-RU" baseline="0" smtClean="0">
                          <a:solidFill>
                            <a:srgbClr val="FF0000"/>
                          </a:solidFill>
                        </a:rPr>
                        <a:t>с проблемами)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substr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Обменять</a:t>
                      </a:r>
                      <a:r>
                        <a:rPr lang="ru-RU" baseline="0" smtClean="0"/>
                        <a:t> строки значениями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swap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функциональность </a:t>
            </a:r>
            <a:r>
              <a:rPr lang="en-US" smtClean="0"/>
              <a:t>&lt;string&gt;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775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в строках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2683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453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08069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8686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9389302" y="196596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9919" y="1965960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8065" y="1965960"/>
            <a:ext cx="675713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using szt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std::string::size_type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notfound = s.find("bye");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(notfound == std::string::npos);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ellp = s.find("ell");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szt hpos = s.find("H", ellp);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 (hpos == std::string::npos);</a:t>
            </a:r>
          </a:p>
          <a:p>
            <a:pPr marL="45720" indent="0">
              <a:lnSpc>
                <a:spcPct val="100000"/>
              </a:lnSpc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683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17453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08069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98686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89302" y="334398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779919" y="334398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41040" y="3343980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0262" y="257082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npos = </a:t>
            </a:r>
            <a:r>
              <a:rPr lang="en-US" smtClean="0">
                <a:solidFill>
                  <a:srgbClr val="FF0000"/>
                </a:solidFill>
              </a:rPr>
              <a:t>-1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 flipH="1">
            <a:off x="10836349" y="3067974"/>
            <a:ext cx="10499" cy="27600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2683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17453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08069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8686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89302" y="484054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79919" y="484054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66175" y="4092265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ellp = 1</a:t>
            </a:r>
            <a:endParaRPr lang="en-US"/>
          </a:p>
        </p:txBody>
      </p:sp>
      <p:cxnSp>
        <p:nvCxnSpPr>
          <p:cNvPr id="44" name="Straight Arrow Connector 43"/>
          <p:cNvCxnSpPr>
            <a:stCxn id="43" idx="2"/>
            <a:endCxn id="38" idx="0"/>
          </p:cNvCxnSpPr>
          <p:nvPr/>
        </p:nvCxnSpPr>
        <p:spPr>
          <a:xfrm>
            <a:off x="8412761" y="4589414"/>
            <a:ext cx="1" cy="2511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замена всех подстрок в строке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6" y="2057400"/>
            <a:ext cx="10775092" cy="40386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Написать функцию: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int replace_all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string&amp; str, const string&amp; from, </a:t>
            </a:r>
            <a:r>
              <a:rPr lang="en-US">
                <a:latin typeface="Consolas" panose="020B0609020204030204" pitchFamily="49" charset="0"/>
              </a:rPr>
              <a:t>const string&amp; </a:t>
            </a:r>
            <a:r>
              <a:rPr lang="en-US" smtClean="0">
                <a:latin typeface="Consolas" panose="020B0609020204030204" pitchFamily="49" charset="0"/>
              </a:rPr>
              <a:t>to);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Пример: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str = "Hello, $username, how are you doing, $username?";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from = "$username";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to = "Eric, the Bloody Axe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nrepl = replace_all </a:t>
            </a:r>
            <a:r>
              <a:rPr lang="en-US">
                <a:latin typeface="Consolas" panose="020B0609020204030204" pitchFamily="49" charset="0"/>
              </a:rPr>
              <a:t>(str, from, to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assert(nrepl == 2);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cout &lt;&lt; str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5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Стандартные строки достаточно хороши?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базовой функциональности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5971031" cy="444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</a:t>
            </a:r>
            <a:r>
              <a:rPr lang="en-US">
                <a:latin typeface="Consolas" panose="020B0609020204030204" pitchFamily="49" charset="0"/>
              </a:rPr>
              <a:t>&lt;string&gt;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std::</a:t>
            </a:r>
            <a:r>
              <a:rPr lang="en-US" smtClean="0">
                <a:latin typeface="Consolas" panose="020B0609020204030204" pitchFamily="49" charset="0"/>
              </a:rPr>
              <a:t>string;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astr </a:t>
            </a:r>
            <a:r>
              <a:rPr lang="en-US">
                <a:latin typeface="Consolas" panose="020B0609020204030204" pitchFamily="49" charset="0"/>
              </a:rPr>
              <a:t>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string bstr;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bstr.reserve(15);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astr.length();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= astr;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bstr += ",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world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!";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astr.compare(bstr);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Насколько этот код медленней?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961" y="1972138"/>
            <a:ext cx="597103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#include &lt;cstring&gt;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#include &lt;cassert&gt;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astr[] = 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bstr[15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alen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std::strlen</a:t>
            </a:r>
            <a:r>
              <a:rPr lang="en-US" smtClean="0">
                <a:latin typeface="Consolas" panose="020B0609020204030204" pitchFamily="49" charset="0"/>
              </a:rPr>
              <a:t>(astr);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assert(alen </a:t>
            </a:r>
            <a:r>
              <a:rPr lang="en-US">
                <a:latin typeface="Consolas" panose="020B0609020204030204" pitchFamily="49" charset="0"/>
              </a:rPr>
              <a:t>== 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std::strcpy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astr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std::strcat</a:t>
            </a:r>
            <a:r>
              <a:rPr lang="en-US" smtClean="0">
                <a:latin typeface="Consolas" panose="020B0609020204030204" pitchFamily="49" charset="0"/>
              </a:rPr>
              <a:t>(bstr</a:t>
            </a:r>
            <a:r>
              <a:rPr lang="en-US">
                <a:latin typeface="Consolas" panose="020B0609020204030204" pitchFamily="49" charset="0"/>
              </a:rPr>
              <a:t>, ", world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res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std::strcmp</a:t>
            </a:r>
            <a:r>
              <a:rPr lang="en-US" smtClean="0">
                <a:latin typeface="Consolas" panose="020B0609020204030204" pitchFamily="49" charset="0"/>
              </a:rPr>
              <a:t>(astr</a:t>
            </a:r>
            <a:r>
              <a:rPr lang="en-US">
                <a:latin typeface="Consolas" panose="020B0609020204030204" pitchFamily="49" charset="0"/>
              </a:rPr>
              <a:t>, bstr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assert(res </a:t>
            </a:r>
            <a:r>
              <a:rPr lang="en-US">
                <a:latin typeface="Consolas" panose="020B0609020204030204" pitchFamily="49" charset="0"/>
              </a:rPr>
              <a:t>&lt; 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21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0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об использовании константных</a:t>
            </a:r>
            <a:r>
              <a:rPr lang="en-US" smtClean="0"/>
              <a:t> </a:t>
            </a:r>
            <a:r>
              <a:rPr lang="ru-RU" smtClean="0"/>
              <a:t>статических строк?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static const string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выглядит плохой: мы добавляем </a:t>
            </a:r>
            <a:r>
              <a:rPr lang="en-US" smtClean="0"/>
              <a:t>heap indirection. "FOO" </a:t>
            </a:r>
            <a:r>
              <a:rPr lang="ru-RU" smtClean="0"/>
              <a:t>это литерал. При загрузке программы он будет скопирован в кучу.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</a:p>
        </p:txBody>
      </p:sp>
    </p:spTree>
    <p:extLst>
      <p:ext uri="{BB962C8B-B14F-4D97-AF65-F5344CB8AC3E}">
        <p14:creationId xmlns:p14="http://schemas.microsoft.com/office/powerpoint/2010/main" val="373005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char *</a:t>
            </a:r>
            <a:r>
              <a:rPr lang="en-US" smtClean="0">
                <a:latin typeface="Consolas" panose="020B0609020204030204" pitchFamily="49" charset="0"/>
              </a:rPr>
              <a:t>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статической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замене статической строки указателем?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const char *kName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foo(const string &amp;arg);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foo(kName);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Стало ещё хуже: теперь мы попадаем на создание временного объекта при каждом вызове функции </a:t>
            </a:r>
            <a:r>
              <a:rPr lang="en-US" smtClean="0"/>
              <a:t>foo.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7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string_view (C++17)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string_view </a:t>
            </a:r>
            <a:r>
              <a:rPr lang="ru-RU" smtClean="0"/>
              <a:t>это невладеющий указатель на строку 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const string_view</a:t>
            </a:r>
            <a:r>
              <a:rPr lang="en-US" smtClean="0">
                <a:latin typeface="Consolas" panose="020B0609020204030204" pitchFamily="49" charset="0"/>
              </a:rPr>
              <a:t> kName = "FOO";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string_view &amp;</a:t>
            </a:r>
            <a:r>
              <a:rPr lang="en-US" smtClean="0">
                <a:latin typeface="Consolas" panose="020B0609020204030204" pitchFamily="49" charset="0"/>
              </a:rPr>
              <a:t>arg);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foo(kName);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нет ни </a:t>
            </a:r>
            <a:r>
              <a:rPr lang="en-US" smtClean="0"/>
              <a:t>heap indirection </a:t>
            </a:r>
            <a:r>
              <a:rPr lang="ru-RU" smtClean="0"/>
              <a:t>ни создания временного объекта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std::string_view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946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0085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70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318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193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2551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316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3784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0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55017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5633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6250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6866" y="2346035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17483" y="2346035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8284" y="2843184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size:14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58284" y="3340333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2" name="Straight Arrow Connector 21"/>
          <p:cNvCxnSpPr>
            <a:stCxn id="20" idx="3"/>
            <a:endCxn id="4" idx="1"/>
          </p:cNvCxnSpPr>
          <p:nvPr/>
        </p:nvCxnSpPr>
        <p:spPr>
          <a:xfrm flipV="1">
            <a:off x="2498344" y="2594610"/>
            <a:ext cx="1241124" cy="30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6586" y="1883664"/>
            <a:ext cx="1958214" cy="2185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8530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675919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66535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57152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47768" y="2346035"/>
            <a:ext cx="390617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38385" y="2346035"/>
            <a:ext cx="470528" cy="49334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73784" y="2116452"/>
            <a:ext cx="195308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7882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429574" y="1992882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59667" y="1691842"/>
            <a:ext cx="1093172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view size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9043" y="4068805"/>
            <a:ext cx="1958214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string_view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5865" y="508974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size:5</a:t>
            </a:r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575865" y="4595633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5" name="Straight Arrow Connector 44"/>
          <p:cNvCxnSpPr>
            <a:stCxn id="44" idx="3"/>
            <a:endCxn id="11" idx="2"/>
          </p:cNvCxnSpPr>
          <p:nvPr/>
        </p:nvCxnSpPr>
        <p:spPr>
          <a:xfrm flipV="1">
            <a:off x="4915925" y="2843184"/>
            <a:ext cx="1753168" cy="200102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1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Базовые операции над </a:t>
            </a:r>
            <a:r>
              <a:rPr lang="en-US" smtClean="0"/>
              <a:t>string_view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214815" cy="4038600"/>
          </a:xfrm>
        </p:spPr>
        <p:txBody>
          <a:bodyPr/>
          <a:lstStyle/>
          <a:p>
            <a:r>
              <a:rPr lang="en-US" smtClean="0"/>
              <a:t>remove_prefix</a:t>
            </a:r>
          </a:p>
          <a:p>
            <a:r>
              <a:rPr lang="en-US" smtClean="0"/>
              <a:t>remove_suffix</a:t>
            </a:r>
          </a:p>
          <a:p>
            <a:r>
              <a:rPr lang="en-US" smtClean="0"/>
              <a:t>copy</a:t>
            </a:r>
          </a:p>
          <a:p>
            <a:r>
              <a:rPr lang="en-US" smtClean="0"/>
              <a:t>substr</a:t>
            </a:r>
          </a:p>
          <a:p>
            <a:r>
              <a:rPr lang="en-US" smtClean="0"/>
              <a:t>compare</a:t>
            </a:r>
          </a:p>
          <a:p>
            <a:r>
              <a:rPr lang="en-US" smtClean="0"/>
              <a:t>find</a:t>
            </a:r>
          </a:p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7816" y="2057399"/>
            <a:ext cx="7305265" cy="2877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1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string str = "   trim me  </a:t>
            </a:r>
            <a:r>
              <a:rPr lang="en-US" sz="2000" smtClean="0">
                <a:latin typeface="Consolas" panose="020B0609020204030204" pitchFamily="49" charset="0"/>
              </a:rPr>
              <a:t>";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string_view </a:t>
            </a:r>
            <a:r>
              <a:rPr lang="en-US" sz="2000">
                <a:latin typeface="Consolas" panose="020B0609020204030204" pitchFamily="49" charset="0"/>
              </a:rPr>
              <a:t>vtrim = str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trimfst = vtrim.find_first_not_of("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vtrim.remove_prefix(min(trimfst</a:t>
            </a:r>
            <a:r>
              <a:rPr lang="en-US" sz="2000">
                <a:latin typeface="Consolas" panose="020B0609020204030204" pitchFamily="49" charset="0"/>
              </a:rPr>
              <a:t>, vtrim.size</a:t>
            </a:r>
            <a:r>
              <a:rPr lang="en-US" sz="2000" smtClean="0">
                <a:latin typeface="Consolas" panose="020B0609020204030204" pitchFamily="49" charset="0"/>
              </a:rPr>
              <a:t>()));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trimlst = vtrim.find_last_not_of(" </a:t>
            </a:r>
            <a:r>
              <a:rPr lang="en-US" sz="2000" smtClean="0">
                <a:latin typeface="Consolas" panose="020B0609020204030204" pitchFamily="49" charset="0"/>
              </a:rPr>
              <a:t>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vtrim.remove_suffix(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vtrim.size</a:t>
            </a:r>
            <a:r>
              <a:rPr lang="en-US" sz="2000">
                <a:latin typeface="Consolas" panose="020B0609020204030204" pitchFamily="49" charset="0"/>
              </a:rPr>
              <a:t>() - min(trimlst, vtrim.size()));</a:t>
            </a:r>
          </a:p>
        </p:txBody>
      </p:sp>
    </p:spTree>
    <p:extLst>
      <p:ext uri="{BB962C8B-B14F-4D97-AF65-F5344CB8AC3E}">
        <p14:creationId xmlns:p14="http://schemas.microsoft.com/office/powerpoint/2010/main" val="1101983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</p:txBody>
      </p:sp>
    </p:spTree>
    <p:extLst>
      <p:ext uri="{BB962C8B-B14F-4D97-AF65-F5344CB8AC3E}">
        <p14:creationId xmlns:p14="http://schemas.microsoft.com/office/powerpoint/2010/main" val="3689516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немного пайтона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вы относитесь к следующему коду (</a:t>
            </a:r>
            <a:r>
              <a:rPr lang="en-US" smtClean="0"/>
              <a:t>C++)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std::string a = ssl ? "http" : "https";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 = a + "://" + path + "/" + query;</a:t>
            </a:r>
          </a:p>
          <a:p>
            <a:r>
              <a:rPr lang="ru-RU" smtClean="0">
                <a:solidFill>
                  <a:srgbClr val="FF0000"/>
                </a:solidFill>
              </a:rPr>
              <a:t>Для мира </a:t>
            </a:r>
            <a:r>
              <a:rPr lang="en-US" smtClean="0">
                <a:solidFill>
                  <a:srgbClr val="FF0000"/>
                </a:solidFill>
              </a:rPr>
              <a:t>C++ </a:t>
            </a:r>
            <a:r>
              <a:rPr lang="ru-RU" smtClean="0">
                <a:solidFill>
                  <a:srgbClr val="FF0000"/>
                </a:solidFill>
              </a:rPr>
              <a:t>здесь многовато реаллокаций</a:t>
            </a:r>
          </a:p>
          <a:p>
            <a:r>
              <a:rPr lang="ru-RU" smtClean="0"/>
              <a:t>Гораздо лучше использовать нечто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std::string a = </a:t>
            </a:r>
            <a:r>
              <a:rPr lang="en-US" smtClean="0">
                <a:latin typeface="Consolas" panose="020B0609020204030204" pitchFamily="49" charset="0"/>
              </a:rPr>
              <a:t>combine(ssl </a:t>
            </a:r>
            <a:r>
              <a:rPr lang="en-US">
                <a:latin typeface="Consolas" panose="020B0609020204030204" pitchFamily="49" charset="0"/>
              </a:rPr>
              <a:t>? "http" : "https</a:t>
            </a:r>
            <a:r>
              <a:rPr lang="en-US" smtClean="0">
                <a:latin typeface="Consolas" panose="020B0609020204030204" pitchFamily="49" charset="0"/>
              </a:rPr>
              <a:t>",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"://", path, "/", query);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что такое </a:t>
            </a:r>
            <a:r>
              <a:rPr lang="en-US" smtClean="0"/>
              <a:t>combine? </a:t>
            </a:r>
            <a:r>
              <a:rPr lang="ru-RU" smtClean="0"/>
              <a:t>В стандарте ничего такого нет....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93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устройство </a:t>
            </a:r>
            <a:r>
              <a:rPr lang="en-US" smtClean="0"/>
              <a:t>combine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простейшем случае </a:t>
            </a:r>
            <a:r>
              <a:rPr lang="en-US" smtClean="0"/>
              <a:t>combine </a:t>
            </a:r>
            <a:r>
              <a:rPr lang="ru-RU" smtClean="0"/>
              <a:t>это </a:t>
            </a:r>
            <a:r>
              <a:rPr lang="en-US" smtClean="0"/>
              <a:t>stringstream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stringstream ss;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ss &lt;&lt; ssl ? "http" : "https" &lt;&lt; "://" &lt;&lt; path &lt;&lt; "/" &lt;&lt; query;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s = ss.str();</a:t>
            </a:r>
          </a:p>
          <a:p>
            <a:r>
              <a:rPr lang="ru-RU" smtClean="0"/>
              <a:t>Его можно абстрагировать как </a:t>
            </a:r>
            <a:r>
              <a:rPr lang="ru-RU" smtClean="0">
                <a:solidFill>
                  <a:srgbClr val="0000FF"/>
                </a:solidFill>
              </a:rPr>
              <a:t>вариабельный шаблон функции</a:t>
            </a:r>
            <a:r>
              <a:rPr lang="ru-RU" smtClean="0"/>
              <a:t>, чтобы записывать как на предыдущем слайде</a:t>
            </a:r>
          </a:p>
          <a:p>
            <a:r>
              <a:rPr lang="ru-RU" smtClean="0"/>
              <a:t>Также работает </a:t>
            </a:r>
            <a:r>
              <a:rPr lang="en-US" smtClean="0"/>
              <a:t>boost::format</a:t>
            </a:r>
          </a:p>
        </p:txBody>
      </p:sp>
    </p:spTree>
    <p:extLst>
      <p:ext uri="{BB962C8B-B14F-4D97-AF65-F5344CB8AC3E}">
        <p14:creationId xmlns:p14="http://schemas.microsoft.com/office/powerpoint/2010/main" val="3258721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немного о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Очень часто в программе одновременно живут десятки копий одной и той же строки</a:t>
            </a:r>
          </a:p>
          <a:p>
            <a:pPr marL="45720" indent="0">
              <a:buNone/>
            </a:pPr>
            <a:r>
              <a:rPr lang="en-US" smtClean="0"/>
              <a:t>void foo (string s);</a:t>
            </a:r>
            <a:endParaRPr lang="en-US"/>
          </a:p>
          <a:p>
            <a:pPr marL="45720" indent="0">
              <a:buNone/>
            </a:pPr>
            <a:r>
              <a:rPr lang="en-US" smtClean="0"/>
              <a:t>string s1 = "Hello";</a:t>
            </a:r>
          </a:p>
          <a:p>
            <a:pPr marL="45720" indent="0">
              <a:buNone/>
            </a:pPr>
            <a:r>
              <a:rPr lang="en-US" smtClean="0"/>
              <a:t>foo (s1);</a:t>
            </a:r>
          </a:p>
          <a:p>
            <a:pPr marL="45720" indent="0">
              <a:buNone/>
            </a:pPr>
            <a:r>
              <a:rPr lang="en-US" smtClean="0"/>
              <a:t>string s2 = s1;</a:t>
            </a:r>
          </a:p>
          <a:p>
            <a:pPr marL="45720" indent="0">
              <a:buNone/>
            </a:pPr>
            <a:r>
              <a:rPr lang="en-US" smtClean="0"/>
              <a:t>foo (s2);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8150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2117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2733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3350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3966" y="3182112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583" y="3182112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50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72117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2733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53350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3966" y="4008756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4583" y="4008756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150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2117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62733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53350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3966" y="483365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4583" y="4833653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8150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2117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62733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53350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43966" y="5671099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234583" y="5671099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4221480" y="3192424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 flipV="1">
            <a:off x="5685583" y="3430687"/>
            <a:ext cx="595917" cy="103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221480" y="400700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221480" y="565855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fooarg.data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221480" y="4833653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s1.data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  <a:endCxn id="10" idx="1"/>
          </p:cNvCxnSpPr>
          <p:nvPr/>
        </p:nvCxnSpPr>
        <p:spPr>
          <a:xfrm>
            <a:off x="5685583" y="4255584"/>
            <a:ext cx="595917" cy="174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  <a:endCxn id="28" idx="1"/>
          </p:cNvCxnSpPr>
          <p:nvPr/>
        </p:nvCxnSpPr>
        <p:spPr>
          <a:xfrm>
            <a:off x="5685583" y="5082228"/>
            <a:ext cx="595917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34" idx="1"/>
          </p:cNvCxnSpPr>
          <p:nvPr/>
        </p:nvCxnSpPr>
        <p:spPr>
          <a:xfrm>
            <a:off x="5685583" y="5907125"/>
            <a:ext cx="595917" cy="125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73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проблема утекания строки по копированию вообще проблемой класса строки?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</p:txBody>
      </p:sp>
    </p:spTree>
    <p:extLst>
      <p:ext uri="{BB962C8B-B14F-4D97-AF65-F5344CB8AC3E}">
        <p14:creationId xmlns:p14="http://schemas.microsoft.com/office/powerpoint/2010/main" val="15847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3198873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On Write (</a:t>
            </a:r>
            <a:r>
              <a:rPr lang="ru-RU" smtClean="0"/>
              <a:t>идиома </a:t>
            </a:r>
            <a:r>
              <a:rPr lang="en-US" smtClean="0"/>
              <a:t>COW)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23" y="2055090"/>
            <a:ext cx="9872871" cy="4038600"/>
          </a:xfrm>
        </p:spPr>
        <p:txBody>
          <a:bodyPr/>
          <a:lstStyle/>
          <a:p>
            <a:r>
              <a:rPr lang="ru-RU" smtClean="0"/>
              <a:t>Что если попробовать считать ссылки в строке?</a:t>
            </a:r>
          </a:p>
          <a:p>
            <a:pPr marL="45720" indent="0">
              <a:buNone/>
            </a:pPr>
            <a:r>
              <a:rPr lang="en-US" smtClean="0"/>
              <a:t>class stringbuf {</a:t>
            </a:r>
          </a:p>
          <a:p>
            <a:pPr marL="45720" indent="0">
              <a:buNone/>
            </a:pPr>
            <a:r>
              <a:rPr lang="en-US" smtClean="0"/>
              <a:t>  char *data;</a:t>
            </a:r>
            <a:br>
              <a:rPr lang="en-US" smtClean="0"/>
            </a:br>
            <a:r>
              <a:rPr lang="en-US" smtClean="0"/>
              <a:t>  size_t size;</a:t>
            </a:r>
            <a:br>
              <a:rPr lang="en-US" smtClean="0"/>
            </a:br>
            <a:r>
              <a:rPr lang="en-US" smtClean="0"/>
              <a:t>  size_t capacity;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smtClean="0">
                <a:solidFill>
                  <a:srgbClr val="0000FF"/>
                </a:solidFill>
              </a:rPr>
              <a:t>int refcount;</a:t>
            </a:r>
          </a:p>
          <a:p>
            <a:pPr marL="45720" indent="0">
              <a:buNone/>
            </a:pPr>
            <a:r>
              <a:rPr lang="en-US" smtClean="0"/>
              <a:t>.... </a:t>
            </a:r>
            <a:r>
              <a:rPr lang="ru-RU" smtClean="0"/>
              <a:t>и так далее </a:t>
            </a:r>
            <a:r>
              <a:rPr lang="en-US" smtClean="0"/>
              <a:t>....</a:t>
            </a:r>
          </a:p>
          <a:p>
            <a:pPr marL="45720" indent="0">
              <a:buNone/>
            </a:pPr>
            <a:r>
              <a:rPr lang="en-US" smtClean="0"/>
              <a:t>class string {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stringbuf *buf;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781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8429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9045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49662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40278" y="3997711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30895" y="3997711"/>
            <a:ext cx="4705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6708895" y="3992699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4" idx="1"/>
          </p:cNvCxnSpPr>
          <p:nvPr/>
        </p:nvCxnSpPr>
        <p:spPr>
          <a:xfrm>
            <a:off x="8172998" y="4241274"/>
            <a:ext cx="604814" cy="501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entagon 45"/>
          <p:cNvSpPr/>
          <p:nvPr/>
        </p:nvSpPr>
        <p:spPr>
          <a:xfrm>
            <a:off x="4192261" y="356418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4192260" y="500242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fooarg.buf</a:t>
            </a:r>
            <a:endParaRPr lang="en-US"/>
          </a:p>
        </p:txBody>
      </p:sp>
      <p:sp>
        <p:nvSpPr>
          <p:cNvPr id="49" name="Pentagon 48"/>
          <p:cNvSpPr/>
          <p:nvPr/>
        </p:nvSpPr>
        <p:spPr>
          <a:xfrm>
            <a:off x="4192261" y="428330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0" name="Straight Arrow Connector 49"/>
          <p:cNvCxnSpPr>
            <a:stCxn id="46" idx="3"/>
          </p:cNvCxnSpPr>
          <p:nvPr/>
        </p:nvCxnSpPr>
        <p:spPr>
          <a:xfrm>
            <a:off x="5656364" y="3812755"/>
            <a:ext cx="844039" cy="44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5656364" y="4531875"/>
            <a:ext cx="844039" cy="28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43" idx="2"/>
          </p:cNvCxnSpPr>
          <p:nvPr/>
        </p:nvCxnSpPr>
        <p:spPr>
          <a:xfrm flipV="1">
            <a:off x="5656363" y="4756711"/>
            <a:ext cx="1784585" cy="494284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8921280" y="4652460"/>
            <a:ext cx="2925279" cy="187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buNone/>
            </a:pPr>
            <a:r>
              <a:rPr lang="en-US"/>
              <a:t>void foo (string s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s1 = "Hello</a:t>
            </a:r>
            <a:r>
              <a:rPr lang="en-US" smtClean="0"/>
              <a:t>";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(s1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string </a:t>
            </a:r>
            <a:r>
              <a:rPr lang="en-US"/>
              <a:t>s2 = </a:t>
            </a:r>
            <a:r>
              <a:rPr lang="en-US" smtClean="0"/>
              <a:t>s1;</a:t>
            </a:r>
            <a:br>
              <a:rPr lang="en-US" smtClean="0"/>
            </a:br>
            <a:r>
              <a:rPr lang="en-US" smtClean="0"/>
              <a:t>foo </a:t>
            </a:r>
            <a:r>
              <a:rPr lang="en-US"/>
              <a:t>(s2);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20" y="614800"/>
            <a:ext cx="2165904" cy="301752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537049" y="2983516"/>
            <a:ext cx="1807797" cy="17731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mtClean="0"/>
              <a:t>size = 6</a:t>
            </a:r>
          </a:p>
          <a:p>
            <a:r>
              <a:rPr lang="en-US" smtClean="0"/>
              <a:t>capacity = 6</a:t>
            </a:r>
          </a:p>
          <a:p>
            <a:r>
              <a:rPr lang="en-US" smtClean="0"/>
              <a:t>refcount = 4</a:t>
            </a:r>
            <a:endParaRPr lang="en-US"/>
          </a:p>
        </p:txBody>
      </p:sp>
      <p:sp>
        <p:nvSpPr>
          <p:cNvPr id="45" name="Pentagon 44"/>
          <p:cNvSpPr/>
          <p:nvPr/>
        </p:nvSpPr>
        <p:spPr>
          <a:xfrm>
            <a:off x="4192260" y="2845060"/>
            <a:ext cx="1464103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s1.buf</a:t>
            </a:r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656363" y="3084263"/>
            <a:ext cx="861092" cy="93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7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GCC string (version &lt; 5)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83076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H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896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e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3103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l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7244" y="3919462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8665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o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456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,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8708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461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w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5875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32891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4312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733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d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7154" y="3919460"/>
            <a:ext cx="37142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!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18575" y="3919460"/>
            <a:ext cx="447405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\0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062" y="3919460"/>
            <a:ext cx="109317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size:14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9176" y="3922899"/>
            <a:ext cx="1093172" cy="49371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capacity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158284" y="2349077"/>
            <a:ext cx="1340060" cy="497149"/>
          </a:xfrm>
          <a:prstGeom prst="homePlate">
            <a:avLst/>
          </a:prstGeom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4" idx="0"/>
          </p:cNvCxnSpPr>
          <p:nvPr/>
        </p:nvCxnSpPr>
        <p:spPr>
          <a:xfrm>
            <a:off x="2498344" y="2597652"/>
            <a:ext cx="1870443" cy="1321810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86586" y="1883664"/>
            <a:ext cx="1958214" cy="1238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string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82348" y="3919461"/>
            <a:ext cx="1105876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ref:0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143000" y="4716781"/>
            <a:ext cx="9872871" cy="950852"/>
          </a:xfrm>
        </p:spPr>
        <p:txBody>
          <a:bodyPr/>
          <a:lstStyle/>
          <a:p>
            <a:r>
              <a:rPr lang="ru-RU" smtClean="0"/>
              <a:t>Хранится счётчик ссылок - 1,</a:t>
            </a:r>
            <a:r>
              <a:rPr lang="en-US" smtClean="0"/>
              <a:t> </a:t>
            </a:r>
            <a:r>
              <a:rPr lang="ru-RU" smtClean="0"/>
              <a:t>поэтому на рисунке он нулевой</a:t>
            </a:r>
          </a:p>
          <a:p>
            <a:r>
              <a:rPr lang="ru-RU" smtClean="0"/>
              <a:t>Активно используется </a:t>
            </a:r>
            <a:r>
              <a:rPr lang="en-US" smtClean="0"/>
              <a:t>COW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0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/>
              <a:t>На какой стороне 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2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COW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самого начала идиома имела своих сторонников и противников</a:t>
            </a:r>
          </a:p>
          <a:p>
            <a:r>
              <a:rPr lang="ru-RU" smtClean="0">
                <a:solidFill>
                  <a:srgbClr val="0000FF"/>
                </a:solidFill>
              </a:rPr>
              <a:t>Экономия памяти</a:t>
            </a:r>
          </a:p>
          <a:p>
            <a:r>
              <a:rPr lang="ru-RU" smtClean="0">
                <a:solidFill>
                  <a:srgbClr val="0000FF"/>
                </a:solidFill>
              </a:rPr>
              <a:t>Дешёвое копирование (просто инкремент счётчика ссылок)</a:t>
            </a:r>
          </a:p>
          <a:p>
            <a:r>
              <a:rPr lang="ru-RU" smtClean="0">
                <a:solidFill>
                  <a:srgbClr val="0000FF"/>
                </a:solidFill>
              </a:rPr>
              <a:t>Меньше аллокаций и удалений в куче =</a:t>
            </a:r>
            <a:r>
              <a:rPr lang="en-US" smtClean="0">
                <a:solidFill>
                  <a:srgbClr val="0000FF"/>
                </a:solidFill>
              </a:rPr>
              <a:t>&gt; </a:t>
            </a:r>
            <a:r>
              <a:rPr lang="ru-RU" smtClean="0">
                <a:solidFill>
                  <a:srgbClr val="0000FF"/>
                </a:solidFill>
              </a:rPr>
              <a:t>прирост производительности</a:t>
            </a:r>
          </a:p>
          <a:p>
            <a:r>
              <a:rPr lang="ru-RU" smtClean="0">
                <a:solidFill>
                  <a:srgbClr val="FF0000"/>
                </a:solidFill>
              </a:rPr>
              <a:t>Лишний уровень косвенности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>
                <a:solidFill>
                  <a:srgbClr val="FF0000"/>
                </a:solidFill>
              </a:rPr>
              <a:t>Вирусное проникновение копирования во все модифицирующие операции</a:t>
            </a:r>
          </a:p>
          <a:p>
            <a:r>
              <a:rPr lang="ru-RU" smtClean="0">
                <a:solidFill>
                  <a:srgbClr val="FF0000"/>
                </a:solidFill>
              </a:rPr>
              <a:t>Проблемы </a:t>
            </a:r>
            <a:r>
              <a:rPr lang="en-US" smtClean="0">
                <a:solidFill>
                  <a:srgbClr val="FF0000"/>
                </a:solidFill>
              </a:rPr>
              <a:t>thread safety (Multithread COW disease)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Однако есть соображение, которое рушит баланс. Это инвалидация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05786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+= "world"; // </a:t>
            </a:r>
            <a:r>
              <a:rPr lang="ru-RU" smtClean="0">
                <a:latin typeface="Consolas" panose="020B0609020204030204" pitchFamily="49" charset="0"/>
              </a:rPr>
              <a:t>после этой точки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нельзя использовать</a:t>
            </a:r>
          </a:p>
          <a:p>
            <a:r>
              <a:rPr lang="ru-RU" smtClean="0"/>
              <a:t>Здесь нет проблем</a:t>
            </a:r>
          </a:p>
          <a:p>
            <a:r>
              <a:rPr lang="ru-RU" smtClean="0"/>
              <a:t>Проблема в том, что в случае </a:t>
            </a:r>
            <a:r>
              <a:rPr lang="en-US" smtClean="0"/>
              <a:t>COW</a:t>
            </a:r>
            <a:r>
              <a:rPr lang="ru-RU" smtClean="0"/>
              <a:t> указатели</a:t>
            </a:r>
            <a:r>
              <a:rPr lang="en-US" smtClean="0"/>
              <a:t> </a:t>
            </a:r>
            <a:r>
              <a:rPr lang="ru-RU" smtClean="0"/>
              <a:t>инвалидируются при совершенно безобидных операциях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9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Операции над строкой могут инвалидировать указатели внутрь строки. Например: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s = "Hello";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char *p = &amp;s[3];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s[0] = 'h';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non-COW </a:t>
            </a:r>
            <a:r>
              <a:rPr lang="ru-RU" smtClean="0">
                <a:latin typeface="Consolas" panose="020B0609020204030204" pitchFamily="49" charset="0"/>
              </a:rPr>
              <a:t>строк </a:t>
            </a:r>
            <a:r>
              <a:rPr lang="en-US" smtClean="0">
                <a:latin typeface="Consolas" panose="020B0609020204030204" pitchFamily="49" charset="0"/>
              </a:rPr>
              <a:t>p </a:t>
            </a:r>
            <a:r>
              <a:rPr lang="ru-RU" smtClean="0">
                <a:latin typeface="Consolas" panose="020B0609020204030204" pitchFamily="49" charset="0"/>
              </a:rPr>
              <a:t>ещё валиден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для </a:t>
            </a:r>
            <a:r>
              <a:rPr lang="en-US" smtClean="0">
                <a:latin typeface="Consolas" panose="020B0609020204030204" pitchFamily="49" charset="0"/>
              </a:rPr>
              <a:t>COW </a:t>
            </a:r>
            <a:r>
              <a:rPr lang="ru-RU" smtClean="0">
                <a:latin typeface="Consolas" panose="020B0609020204030204" pitchFamily="49" charset="0"/>
              </a:rPr>
              <a:t>может быть уже и нет</a:t>
            </a:r>
          </a:p>
          <a:p>
            <a:r>
              <a:rPr lang="ru-RU" smtClean="0"/>
              <a:t>В 2011 году официально было запрещено инвалидировать указатели при выполнении </a:t>
            </a:r>
            <a:r>
              <a:rPr lang="en-US" smtClean="0"/>
              <a:t>operator[], </a:t>
            </a:r>
            <a:r>
              <a:rPr lang="ru-RU" smtClean="0"/>
              <a:t>что исключает </a:t>
            </a:r>
            <a:r>
              <a:rPr lang="en-US" smtClean="0"/>
              <a:t>COW-</a:t>
            </a:r>
            <a:r>
              <a:rPr lang="ru-RU" smtClean="0"/>
              <a:t>реализации </a:t>
            </a:r>
            <a:r>
              <a:rPr lang="en-US" smtClean="0"/>
              <a:t>std::string.</a:t>
            </a:r>
          </a:p>
          <a:p>
            <a:r>
              <a:rPr lang="ru-RU" smtClean="0"/>
              <a:t>Как итог: </a:t>
            </a:r>
            <a:r>
              <a:rPr lang="en-US" smtClean="0"/>
              <a:t>COW is (almost) dead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COW is (almost) dead</a:t>
            </a:r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552065"/>
            <a:ext cx="2667000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7" y="2428240"/>
            <a:ext cx="2447925" cy="18573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97120" y="3058160"/>
            <a:ext cx="1381760" cy="609600"/>
          </a:xfrm>
          <a:prstGeom prst="rightArrow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6320" y="4927600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Нынешнее состояние</a:t>
            </a:r>
            <a:endParaRPr 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395720" y="49276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/>
              <a:t>Желаемое состояние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8850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527304"/>
            <a:ext cx="9875520" cy="1356360"/>
          </a:xfrm>
        </p:spPr>
        <p:txBody>
          <a:bodyPr/>
          <a:lstStyle/>
          <a:p>
            <a:r>
              <a:rPr lang="ru-RU" smtClean="0"/>
              <a:t>Старая картинка, настоящий масштаб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433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4949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556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66182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679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7415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803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8648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926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09881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00497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91114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81730" y="4519213"/>
            <a:ext cx="390617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72347" y="4519213"/>
            <a:ext cx="470528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6103" y="2953530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5219" y="2950993"/>
            <a:ext cx="3135094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cxnSp>
        <p:nvCxnSpPr>
          <p:cNvPr id="22" name="Straight Arrow Connector 21"/>
          <p:cNvCxnSpPr>
            <a:stCxn id="42" idx="1"/>
            <a:endCxn id="4" idx="1"/>
          </p:cNvCxnSpPr>
          <p:nvPr/>
        </p:nvCxnSpPr>
        <p:spPr>
          <a:xfrm rot="10800000" flipH="1" flipV="1">
            <a:off x="1471010" y="3202106"/>
            <a:ext cx="2323321" cy="1565682"/>
          </a:xfrm>
          <a:prstGeom prst="bentConnector3">
            <a:avLst>
              <a:gd name="adj1" fmla="val -9839"/>
            </a:avLst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124" y="2473103"/>
            <a:ext cx="10441814" cy="114699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control block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58620" y="5760720"/>
            <a:ext cx="11081692" cy="804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smtClean="0"/>
              <a:t>Небольшие данные вполне умещаются в </a:t>
            </a:r>
            <a:r>
              <a:rPr lang="en-US" sz="2400" smtClean="0"/>
              <a:t>control block</a:t>
            </a:r>
            <a:endParaRPr lang="ru-RU" sz="2400" smtClean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94332" y="4209536"/>
            <a:ext cx="5548543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784172" y="4166060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322555" y="4209536"/>
            <a:ext cx="0" cy="44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56798" y="3762733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14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71011" y="2953531"/>
            <a:ext cx="3135092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71009" y="2153920"/>
            <a:ext cx="9399304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471009" y="207264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0870313" y="2082800"/>
            <a:ext cx="0" cy="87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24 </a:t>
            </a:r>
            <a:r>
              <a:rPr lang="en-US" smtClean="0"/>
              <a:t>bytes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9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string optimizations (SSO)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в целом была изложена на прошлом слайде: иногда настоящего выделения динамической памяти не нужно.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size_type m_size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union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*m_data;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size_type m_capacity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} m_large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</a:t>
            </a:r>
            <a:r>
              <a:rPr lang="en-US">
                <a:latin typeface="Consolas" panose="020B0609020204030204" pitchFamily="49" charset="0"/>
              </a:rPr>
              <a:t>m_small[sizeof(m_large)];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Завершающие нулевые 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r>
              <a:rPr lang="ru-RU" sz="2000" smtClean="0"/>
              <a:t>Самый простой код, какой только возможен</a:t>
            </a:r>
          </a:p>
          <a:p>
            <a:pPr marL="45720" indent="0">
              <a:buNone/>
            </a:pPr>
            <a:r>
              <a:rPr lang="en-US" sz="2000" smtClean="0"/>
              <a:t>cout &lt;&lt; "Hello, world!" &lt;&lt; endl;</a:t>
            </a:r>
          </a:p>
          <a:p>
            <a:r>
              <a:rPr lang="ru-RU" sz="2000" smtClean="0"/>
              <a:t>Вопрос: что такое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это </a:t>
            </a:r>
            <a:r>
              <a:rPr lang="ru-RU" sz="2000" smtClean="0">
                <a:solidFill>
                  <a:srgbClr val="0000FF"/>
                </a:solidFill>
              </a:rPr>
              <a:t>строковый литерал</a:t>
            </a:r>
            <a:r>
              <a:rPr lang="ru-RU" sz="2000" smtClean="0"/>
              <a:t>. Литерал это константа времени компиляции.</a:t>
            </a:r>
          </a:p>
          <a:p>
            <a:r>
              <a:rPr lang="ru-RU" sz="2000" smtClean="0"/>
              <a:t>Вопрос: какой тип у строкового литерала </a:t>
            </a:r>
            <a:r>
              <a:rPr lang="en-US" sz="2000"/>
              <a:t>"Hello, world</a:t>
            </a:r>
            <a:r>
              <a:rPr lang="en-US" sz="2000" smtClean="0"/>
              <a:t>!"?</a:t>
            </a:r>
            <a:endParaRPr lang="ru-RU" sz="2000" smtClean="0"/>
          </a:p>
          <a:p>
            <a:r>
              <a:rPr lang="ru-RU" sz="2000" smtClean="0"/>
              <a:t>Ответ: его тип это </a:t>
            </a:r>
            <a:r>
              <a:rPr lang="en-US" sz="2000" smtClean="0">
                <a:solidFill>
                  <a:srgbClr val="0000FF"/>
                </a:solidFill>
              </a:rPr>
              <a:t>const char[14]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ru-RU" sz="2000" smtClean="0"/>
              <a:t>так как </a:t>
            </a:r>
            <a:r>
              <a:rPr lang="en-US" sz="2000" smtClean="0"/>
              <a:t>sizeof (</a:t>
            </a:r>
            <a:r>
              <a:rPr lang="en-US" sz="2000"/>
              <a:t>"Hello, world</a:t>
            </a:r>
            <a:r>
              <a:rPr lang="en-US" sz="2000" smtClean="0"/>
              <a:t>!") == 14</a:t>
            </a:r>
            <a:endParaRPr lang="ru-RU" sz="2000" smtClean="0"/>
          </a:p>
          <a:p>
            <a:r>
              <a:rPr lang="ru-RU" sz="2000" smtClean="0"/>
              <a:t>Строки с завершающим нулевым символом называются </a:t>
            </a:r>
            <a:r>
              <a:rPr lang="en-US" sz="2000" smtClean="0">
                <a:solidFill>
                  <a:srgbClr val="0000FF"/>
                </a:solidFill>
              </a:rPr>
              <a:t>C-</a:t>
            </a:r>
            <a:r>
              <a:rPr lang="ru-RU" sz="2000" smtClean="0">
                <a:solidFill>
                  <a:srgbClr val="0000FF"/>
                </a:solidFill>
              </a:rPr>
              <a:t>строками</a:t>
            </a:r>
            <a:r>
              <a:rPr lang="ru-RU" sz="2000" smtClean="0"/>
              <a:t> так как являются наследием языка </a:t>
            </a:r>
            <a:r>
              <a:rPr lang="en-US" sz="2000" smtClean="0"/>
              <a:t>C</a:t>
            </a:r>
            <a:endParaRPr lang="ru-RU" sz="2000" smtClean="0"/>
          </a:p>
        </p:txBody>
      </p:sp>
      <p:sp>
        <p:nvSpPr>
          <p:cNvPr id="6" name="Rectangle 5"/>
          <p:cNvSpPr/>
          <p:nvPr/>
        </p:nvSpPr>
        <p:spPr>
          <a:xfrm>
            <a:off x="613316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56629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566299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в </a:t>
            </a:r>
            <a:r>
              <a:rPr lang="ru-RU" smtClean="0"/>
              <a:t>таком подходе к </a:t>
            </a:r>
            <a:r>
              <a:rPr lang="en-US" smtClean="0"/>
              <a:t>SSO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7008" y="2646073"/>
            <a:ext cx="5268861" cy="375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class 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size_type m_size;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class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char *m_data;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size_type m_capacity;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} m_large;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char m_small[sizeof(m_large)];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ну и так далее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12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</a:t>
            </a:r>
            <a:r>
              <a:rPr lang="ru-RU" b="1" smtClean="0"/>
              <a:t>минусы</a:t>
            </a:r>
            <a:r>
              <a:rPr lang="ru-RU" smtClean="0"/>
              <a:t> вы видите </a:t>
            </a:r>
            <a:r>
              <a:rPr lang="ru-RU" smtClean="0"/>
              <a:t>в таком подходе к </a:t>
            </a:r>
            <a:r>
              <a:rPr lang="en-US" smtClean="0"/>
              <a:t>SSO?</a:t>
            </a:r>
            <a:endParaRPr lang="ru-RU" smtClean="0"/>
          </a:p>
          <a:p>
            <a:r>
              <a:rPr lang="ru-RU" smtClean="0"/>
              <a:t>Усложняется копирование</a:t>
            </a:r>
            <a:r>
              <a:rPr lang="en-US" smtClean="0"/>
              <a:t> </a:t>
            </a:r>
            <a:r>
              <a:rPr lang="ru-RU" smtClean="0"/>
              <a:t>и (что важнее) перемещение</a:t>
            </a:r>
          </a:p>
          <a:p>
            <a:r>
              <a:rPr lang="ru-RU" smtClean="0">
                <a:solidFill>
                  <a:srgbClr val="FF0000"/>
                </a:solidFill>
              </a:rPr>
              <a:t>Добавляется время на выбор </a:t>
            </a:r>
            <a:r>
              <a:rPr lang="en-US" smtClean="0">
                <a:solidFill>
                  <a:srgbClr val="FF0000"/>
                </a:solidFill>
              </a:rPr>
              <a:t>m_small / m_large </a:t>
            </a:r>
            <a:r>
              <a:rPr lang="ru-RU" smtClean="0">
                <a:solidFill>
                  <a:srgbClr val="FF0000"/>
                </a:solidFill>
              </a:rPr>
              <a:t>при каждом доступе (в том числе чтении) с проверкой размера</a:t>
            </a:r>
          </a:p>
          <a:p>
            <a:r>
              <a:rPr lang="ru-RU" smtClean="0"/>
              <a:t>Вторая проблема серьёзней. Можно ли с этим что-нибудь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2304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устроена строка в </a:t>
            </a:r>
            <a:r>
              <a:rPr lang="en-US" smtClean="0"/>
              <a:t>libstdc++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3453" y="260181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&gt; 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705" y="2599277"/>
            <a:ext cx="277354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capacity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914" y="260181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heap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8067" y="2599277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padding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9914" y="2167128"/>
            <a:ext cx="11081692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0068" y="1678564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3</a:t>
            </a:r>
            <a:r>
              <a:rPr lang="ru-RU" smtClean="0"/>
              <a:t>2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3453" y="4196934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 &lt;= 15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81705" y="4194397"/>
            <a:ext cx="5539901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small string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914" y="4196935"/>
            <a:ext cx="2773539" cy="49714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data: points to small string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080760" y="3843528"/>
            <a:ext cx="5540846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02308" y="3343842"/>
            <a:ext cx="1902571" cy="497149"/>
          </a:xfrm>
          <a:prstGeom prst="rect">
            <a:avLst/>
          </a:prstGeom>
          <a:noFill/>
          <a:ln w="2222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size</a:t>
            </a:r>
            <a:r>
              <a:rPr lang="ru-RU" smtClean="0"/>
              <a:t> = </a:t>
            </a:r>
            <a:r>
              <a:rPr lang="en-US" smtClean="0"/>
              <a:t>16</a:t>
            </a:r>
            <a:r>
              <a:rPr lang="ru-RU" smtClean="0"/>
              <a:t> </a:t>
            </a:r>
            <a:r>
              <a:rPr lang="en-US" smtClean="0"/>
              <a:t>bytes</a:t>
            </a:r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1143000" y="5120640"/>
            <a:ext cx="9872871" cy="975360"/>
          </a:xfrm>
        </p:spPr>
        <p:txBody>
          <a:bodyPr/>
          <a:lstStyle/>
          <a:p>
            <a:r>
              <a:rPr lang="ru-RU" smtClean="0"/>
              <a:t>Это решение позволяет избежать потерь времени при доступе, но уменьшает размер самой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39377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а теперь учтём </a:t>
            </a:r>
            <a:r>
              <a:rPr lang="en-US" smtClean="0"/>
              <a:t>UTF32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если один символ занимает не один байт (а, например, четыре) у </a:t>
            </a:r>
            <a:r>
              <a:rPr lang="en-US" smtClean="0"/>
              <a:t>SSO </a:t>
            </a:r>
            <a:r>
              <a:rPr lang="ru-RU" smtClean="0"/>
              <a:t>проблемы.</a:t>
            </a:r>
          </a:p>
          <a:p>
            <a:r>
              <a:rPr lang="ru-RU" smtClean="0"/>
              <a:t>Но в первую очередь проблемы у нас. Как обобщить разработанную строчку на символы разных размеров?</a:t>
            </a:r>
          </a:p>
          <a:p>
            <a:r>
              <a:rPr lang="ru-RU" smtClean="0"/>
              <a:t>Первая идея: написать три разных класса: </a:t>
            </a:r>
            <a:r>
              <a:rPr lang="en-US" smtClean="0"/>
              <a:t>utf8string, </a:t>
            </a:r>
            <a:r>
              <a:rPr lang="ru-RU" smtClean="0"/>
              <a:t> </a:t>
            </a:r>
            <a:r>
              <a:rPr lang="en-US" smtClean="0"/>
              <a:t>utf16string</a:t>
            </a:r>
            <a:r>
              <a:rPr lang="ru-RU" smtClean="0"/>
              <a:t> и </a:t>
            </a:r>
            <a:r>
              <a:rPr lang="en-US" smtClean="0"/>
              <a:t>utf32string</a:t>
            </a:r>
          </a:p>
          <a:p>
            <a:r>
              <a:rPr lang="ru-RU" smtClean="0"/>
              <a:t>Покритикуйте эту идею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Строки в стиле </a:t>
            </a:r>
            <a:r>
              <a:rPr lang="en-US" sz="4800" smtClean="0"/>
              <a:t>C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Класс строки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Оптимизации: </a:t>
            </a:r>
            <a:r>
              <a:rPr lang="en-US" sz="4800" smtClean="0"/>
              <a:t>COW </a:t>
            </a:r>
            <a:r>
              <a:rPr lang="ru-RU" sz="4800" smtClean="0"/>
              <a:t>и </a:t>
            </a:r>
            <a:r>
              <a:rPr lang="en-US" sz="4800" smtClean="0"/>
              <a:t>SSO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Шаблон класса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0010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 класса 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</a:t>
            </a:r>
            <a:r>
              <a:rPr lang="ru-RU" smtClean="0">
                <a:solidFill>
                  <a:srgbClr val="FF0000"/>
                </a:solidFill>
              </a:rPr>
              <a:t>в принципе</a:t>
            </a:r>
            <a:r>
              <a:rPr lang="ru-RU" smtClean="0"/>
              <a:t> устроен </a:t>
            </a:r>
            <a:r>
              <a:rPr lang="en-US" smtClean="0"/>
              <a:t>basic_string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 class basic_string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*data;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union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size_t capacity;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enum {SZ = (sizeof(data) + 2*sizeof(size_t) + 31) / 32;};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 small_str[SZ];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 sso;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все его 89 методов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позволяет делать разные строки для разных типов символов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5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Определения для удобства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basic_string&lt;u16char_t&gt; u16string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basic_string&lt;u32char_t&gt; u32string</a:t>
            </a:r>
            <a:r>
              <a:rPr lang="en-US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basic_string&lt;wchar_t&gt; wstring;</a:t>
            </a:r>
          </a:p>
          <a:p>
            <a:r>
              <a:rPr lang="ru-RU" smtClean="0"/>
              <a:t>Тут сознательно использован </a:t>
            </a:r>
            <a:r>
              <a:rPr lang="en-US" smtClean="0"/>
              <a:t>typedef </a:t>
            </a:r>
            <a:r>
              <a:rPr lang="ru-RU" smtClean="0"/>
              <a:t>а не </a:t>
            </a:r>
            <a:r>
              <a:rPr lang="en-US" smtClean="0"/>
              <a:t>using. </a:t>
            </a:r>
            <a:r>
              <a:rPr lang="ru-RU" smtClean="0"/>
              <a:t>Вы должны быть одинаковы хорошо знакомы с обоими способами определения синонимов</a:t>
            </a:r>
          </a:p>
          <a:p>
            <a:r>
              <a:rPr lang="ru-RU" smtClean="0"/>
              <a:t>Обсуждение: что насчёт </a:t>
            </a:r>
            <a:r>
              <a:rPr lang="en-US" smtClean="0">
                <a:latin typeface="Consolas" panose="020B0609020204030204" pitchFamily="49" charset="0"/>
              </a:rPr>
              <a:t>basic_string&lt;float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/>
              <a:t>?</a:t>
            </a:r>
            <a:r>
              <a:rPr lang="ru-RU"/>
              <a:t> </a:t>
            </a:r>
            <a:r>
              <a:rPr lang="ru-RU" smtClean="0"/>
              <a:t>Как там со сравнением на равенство?</a:t>
            </a:r>
            <a:r>
              <a:rPr lang="ru-RU" smtClean="0"/>
              <a:t> </a:t>
            </a:r>
            <a:r>
              <a:rPr lang="ru-RU" smtClean="0"/>
              <a:t>Ч</a:t>
            </a:r>
            <a:r>
              <a:rPr lang="ru-RU" smtClean="0"/>
              <a:t>то </a:t>
            </a:r>
            <a:r>
              <a:rPr lang="ru-RU" smtClean="0"/>
              <a:t>с завершающим символом?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3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много вопросов, ответы на которые </a:t>
            </a:r>
            <a:r>
              <a:rPr lang="ru-RU" smtClean="0"/>
              <a:t>разные для разных строк с разными типами символов</a:t>
            </a:r>
            <a:endParaRPr lang="en-US" smtClean="0"/>
          </a:p>
          <a:p>
            <a:r>
              <a:rPr lang="ru-RU" smtClean="0"/>
              <a:t>Разумно свести всё это в класс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emplate&lt;class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 class char_traits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Основные методы:</a:t>
            </a:r>
          </a:p>
          <a:p>
            <a:r>
              <a:rPr lang="en-US" smtClean="0"/>
              <a:t>assign, eq, lt, move, compare, find, eof, ....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но с использованием </a:t>
            </a:r>
            <a:r>
              <a:rPr lang="en-US">
                <a:latin typeface="Consolas" panose="020B0609020204030204" pitchFamily="49" charset="0"/>
              </a:rPr>
              <a:t>Traits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0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способ выделения памяти на символ характеристикой символа?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3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Аллокаторы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Выделение памяти абстрагирует аллокатор. Стандартный аллокатор сводится к </a:t>
            </a:r>
            <a:r>
              <a:rPr lang="en-US" smtClean="0"/>
              <a:t>malloc.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 smtClean="0">
                <a:latin typeface="Consolas" panose="020B0609020204030204" pitchFamily="49" charset="0"/>
              </a:rPr>
              <a:t> = std::char_traits&lt;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mtClean="0">
                <a:latin typeface="Consolas" panose="020B0609020204030204" pitchFamily="49" charset="0"/>
              </a:rPr>
              <a:t> = std::allocator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CharT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basic_string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всё точно так же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но с использованием </a:t>
            </a:r>
            <a:r>
              <a:rPr lang="en-US" smtClean="0">
                <a:latin typeface="Consolas" panose="020B0609020204030204" pitchFamily="49" charset="0"/>
              </a:rPr>
              <a:t>Traits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Allocator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</a:t>
            </a:r>
            <a:r>
              <a:rPr lang="ru-RU" smtClean="0"/>
              <a:t>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747944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ru-RU" smtClean="0"/>
              <a:t>троки в </a:t>
            </a:r>
            <a:r>
              <a:rPr lang="en-US" smtClean="0"/>
              <a:t>C++ </a:t>
            </a:r>
            <a:r>
              <a:rPr lang="ru-RU" smtClean="0"/>
              <a:t>исторически также завершаются нулевым символом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342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4037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465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5270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88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503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711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47736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35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8969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9585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0202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0818" y="274320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435" y="274320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42999" y="3541450"/>
            <a:ext cx="9872871" cy="11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Но строка могла быть устроена</a:t>
            </a:r>
            <a:r>
              <a:rPr lang="en-US" smtClean="0"/>
              <a:t> </a:t>
            </a:r>
            <a:r>
              <a:rPr lang="ru-RU" smtClean="0"/>
              <a:t>в памяти и иначе. Например предваряться размером</a:t>
            </a:r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9804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88657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927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69890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6050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1123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4173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32356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297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3589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04205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94822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85438" y="4478489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13420" y="4478489"/>
            <a:ext cx="584619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ru-RU" smtClean="0">
                <a:latin typeface="Consolas" panose="020B0609020204030204" pitchFamily="49" charset="0"/>
              </a:rPr>
              <a:t>13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142998" y="5264458"/>
            <a:ext cx="9872871" cy="1141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Обсуждение: эволюционные преимущества </a:t>
            </a:r>
            <a:r>
              <a:rPr lang="en-US" smtClean="0"/>
              <a:t>C-</a:t>
            </a:r>
            <a:r>
              <a:rPr lang="ru-RU" smtClean="0"/>
              <a:t>строк?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Напишите для </a:t>
            </a:r>
            <a:r>
              <a:rPr lang="en-US" smtClean="0"/>
              <a:t>basic_string </a:t>
            </a:r>
            <a:r>
              <a:rPr lang="ru-RU" smtClean="0"/>
              <a:t>сравнение (</a:t>
            </a:r>
            <a:r>
              <a:rPr lang="en-US"/>
              <a:t>o</a:t>
            </a:r>
            <a:r>
              <a:rPr lang="en-US" smtClean="0"/>
              <a:t>perator==)</a:t>
            </a:r>
          </a:p>
          <a:p>
            <a:r>
              <a:rPr lang="ru-RU" smtClean="0"/>
              <a:t>Сделаете ли вы этот оператор методом класса или свободной функцией?</a:t>
            </a:r>
          </a:p>
          <a:p>
            <a:r>
              <a:rPr lang="ru-RU" smtClean="0"/>
              <a:t>Как должны сравниваться строки с одинаковым </a:t>
            </a:r>
            <a:r>
              <a:rPr lang="en-US" smtClean="0"/>
              <a:t>CharT</a:t>
            </a:r>
            <a:r>
              <a:rPr lang="ru-RU" smtClean="0"/>
              <a:t>, но разными </a:t>
            </a:r>
            <a:r>
              <a:rPr lang="en-US" smtClean="0"/>
              <a:t>Traits?</a:t>
            </a:r>
          </a:p>
          <a:p>
            <a:r>
              <a:rPr lang="en-US" smtClean="0"/>
              <a:t> </a:t>
            </a:r>
            <a:r>
              <a:rPr lang="ru-RU" smtClean="0"/>
              <a:t>А если у них одинаковые </a:t>
            </a:r>
            <a:r>
              <a:rPr lang="en-US" smtClean="0"/>
              <a:t>CharT </a:t>
            </a:r>
            <a:r>
              <a:rPr lang="ru-RU" smtClean="0"/>
              <a:t>и </a:t>
            </a:r>
            <a:r>
              <a:rPr lang="en-US" smtClean="0"/>
              <a:t>Traits, </a:t>
            </a:r>
            <a:r>
              <a:rPr lang="ru-RU" smtClean="0"/>
              <a:t>но разные аллокаторы?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7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/>
          <a:lstStyle/>
          <a:p>
            <a:r>
              <a:rPr lang="ru-RU" smtClean="0"/>
              <a:t>Напишите для </a:t>
            </a:r>
            <a:r>
              <a:rPr lang="en-US" smtClean="0"/>
              <a:t>basic_string </a:t>
            </a:r>
            <a:r>
              <a:rPr lang="ru-RU" smtClean="0"/>
              <a:t>сравнение (</a:t>
            </a:r>
            <a:r>
              <a:rPr lang="en-US"/>
              <a:t>o</a:t>
            </a:r>
            <a:r>
              <a:rPr lang="en-US" smtClean="0"/>
              <a:t>perator==)</a:t>
            </a:r>
          </a:p>
          <a:p>
            <a:r>
              <a:rPr lang="ru-RU" smtClean="0"/>
              <a:t>Сделаете ли вы этот оператор методом класса или свободной функцией?</a:t>
            </a:r>
          </a:p>
          <a:p>
            <a:pPr lvl="1"/>
            <a:r>
              <a:rPr lang="ru-RU"/>
              <a:t>О</a:t>
            </a:r>
            <a:r>
              <a:rPr lang="ru-RU" smtClean="0"/>
              <a:t>чевидно свободной функцией</a:t>
            </a:r>
            <a:r>
              <a:rPr lang="en-US" smtClean="0"/>
              <a:t>, </a:t>
            </a:r>
            <a:r>
              <a:rPr lang="ru-RU" smtClean="0"/>
              <a:t>подумайте о </a:t>
            </a:r>
            <a:r>
              <a:rPr lang="en-US" smtClean="0"/>
              <a:t>if ("hello" == s)</a:t>
            </a:r>
            <a:r>
              <a:rPr lang="ru-RU" smtClean="0"/>
              <a:t> и т.п.</a:t>
            </a:r>
          </a:p>
          <a:p>
            <a:pPr lvl="1"/>
            <a:r>
              <a:rPr lang="ru-RU" smtClean="0"/>
              <a:t>Эта функция должна быть обобщённой. Т.е. это либо макрос либо шаблонная функция</a:t>
            </a:r>
          </a:p>
          <a:p>
            <a:pPr lvl="1"/>
            <a:r>
              <a:rPr lang="ru-RU" smtClean="0"/>
              <a:t>Следующая лекция как раз будет посвящена небольшим шаблонным функциям (ну и макросам), их возможностям и ограничениям</a:t>
            </a:r>
          </a:p>
          <a:p>
            <a:r>
              <a:rPr lang="ru-RU" smtClean="0"/>
              <a:t>Как должны сравниваться строки с одинаковым </a:t>
            </a:r>
            <a:r>
              <a:rPr lang="en-US" smtClean="0"/>
              <a:t>CharT</a:t>
            </a:r>
            <a:r>
              <a:rPr lang="ru-RU" smtClean="0"/>
              <a:t>, но разными </a:t>
            </a:r>
            <a:r>
              <a:rPr lang="en-US" smtClean="0"/>
              <a:t>Traits?</a:t>
            </a:r>
            <a:endParaRPr lang="ru-RU" smtClean="0"/>
          </a:p>
          <a:p>
            <a:pPr lvl="1"/>
            <a:r>
              <a:rPr lang="ru-RU" smtClean="0"/>
              <a:t>Неочевидно. Поскольку именно </a:t>
            </a:r>
            <a:r>
              <a:rPr lang="en-US" smtClean="0"/>
              <a:t>Traits </a:t>
            </a:r>
            <a:r>
              <a:rPr lang="ru-RU" smtClean="0"/>
              <a:t>отвечают за копирование</a:t>
            </a:r>
          </a:p>
          <a:p>
            <a:pPr lvl="1"/>
            <a:r>
              <a:rPr lang="ru-RU" smtClean="0"/>
              <a:t>Кстати: а если одинаковые </a:t>
            </a:r>
            <a:r>
              <a:rPr lang="en-US" smtClean="0"/>
              <a:t>Traits </a:t>
            </a:r>
            <a:r>
              <a:rPr lang="ru-RU" smtClean="0"/>
              <a:t>и разные </a:t>
            </a:r>
            <a:r>
              <a:rPr lang="en-US" smtClean="0"/>
              <a:t>CharT? </a:t>
            </a:r>
          </a:p>
          <a:p>
            <a:r>
              <a:rPr lang="en-US" smtClean="0"/>
              <a:t> </a:t>
            </a:r>
            <a:r>
              <a:rPr lang="ru-RU" smtClean="0"/>
              <a:t>А если у них одинаковые </a:t>
            </a:r>
            <a:r>
              <a:rPr lang="en-US" smtClean="0"/>
              <a:t>CharT </a:t>
            </a:r>
            <a:r>
              <a:rPr lang="ru-RU" smtClean="0"/>
              <a:t>и </a:t>
            </a:r>
            <a:r>
              <a:rPr lang="en-US" smtClean="0"/>
              <a:t>Traits, </a:t>
            </a:r>
            <a:r>
              <a:rPr lang="ru-RU" smtClean="0"/>
              <a:t>но разные аллокаторы?</a:t>
            </a:r>
          </a:p>
          <a:p>
            <a:pPr lvl="1"/>
            <a:r>
              <a:rPr lang="ru-RU" smtClean="0"/>
              <a:t>Кажется, тут нет особых проблем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3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 настало ли время </a:t>
            </a:r>
            <a:r>
              <a:rPr lang="ru-RU" smtClean="0">
                <a:solidFill>
                  <a:srgbClr val="0000FF"/>
                </a:solidFill>
              </a:rPr>
              <a:t>теперь</a:t>
            </a:r>
            <a:r>
              <a:rPr lang="ru-RU" smtClean="0"/>
              <a:t> построить велосипед?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9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r>
              <a:rPr lang="en-US"/>
              <a:t>Nicolai M. Josuttis,  The C++ Standard Library - A Tutorial and Reference, 2nd Edition , Addison-Wesley, </a:t>
            </a:r>
            <a:r>
              <a:rPr lang="en-US" smtClean="0"/>
              <a:t>2012</a:t>
            </a:r>
          </a:p>
          <a:p>
            <a:r>
              <a:rPr lang="en-US"/>
              <a:t>Nicholas </a:t>
            </a:r>
            <a:r>
              <a:rPr lang="en-US" smtClean="0"/>
              <a:t>Ormrod, "The </a:t>
            </a:r>
            <a:r>
              <a:rPr lang="en-US"/>
              <a:t>strange details of std::string at Facebook</a:t>
            </a:r>
            <a:r>
              <a:rPr lang="en-US" smtClean="0"/>
              <a:t>", CppCon'16</a:t>
            </a:r>
            <a:endParaRPr lang="en-US"/>
          </a:p>
          <a:p>
            <a:pPr lvl="0"/>
            <a:r>
              <a:rPr lang="en-US"/>
              <a:t>Mark Zeren, "Rethinking strings" </a:t>
            </a:r>
            <a:r>
              <a:rPr lang="en-US" smtClean="0"/>
              <a:t>, C</a:t>
            </a:r>
            <a:r>
              <a:rPr lang="en-US"/>
              <a:t>++</a:t>
            </a:r>
            <a:r>
              <a:rPr lang="en-US" smtClean="0"/>
              <a:t>Now'17</a:t>
            </a:r>
            <a:endParaRPr lang="ru-RU" smtClean="0"/>
          </a:p>
          <a:p>
            <a:pPr lvl="0"/>
            <a:r>
              <a:rPr lang="ru-RU" smtClean="0"/>
              <a:t>Антон Полухин, "Как делать не надо"</a:t>
            </a:r>
            <a:r>
              <a:rPr lang="en-US" smtClean="0"/>
              <a:t>, </a:t>
            </a:r>
            <a:r>
              <a:rPr lang="ru-RU" smtClean="0"/>
              <a:t>С++</a:t>
            </a:r>
            <a:r>
              <a:rPr lang="en-US" smtClean="0"/>
              <a:t> User Group'2016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</a:t>
            </a:r>
            <a:r>
              <a:rPr lang="en-US" smtClean="0"/>
              <a:t>C-</a:t>
            </a:r>
            <a:r>
              <a:rPr lang="ru-RU" smtClean="0"/>
              <a:t>строками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иметь возможность оперировать </a:t>
            </a:r>
            <a:r>
              <a:rPr lang="en-US" smtClean="0"/>
              <a:t>C-</a:t>
            </a:r>
            <a:r>
              <a:rPr lang="ru-RU" smtClean="0"/>
              <a:t>строкой, обычно используют указатель на первый элемент при неизменных и массив при изменяемых строках: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const char *cinv</a:t>
            </a:r>
            <a:r>
              <a:rPr lang="ru-RU" sz="1800" smtClean="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>"Hello, world";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cmut[] </a:t>
            </a:r>
            <a:r>
              <a:rPr lang="ru-RU" sz="1800">
                <a:latin typeface="Consolas" panose="020B0609020204030204" pitchFamily="49" charset="0"/>
              </a:rPr>
              <a:t>= </a:t>
            </a:r>
            <a:r>
              <a:rPr lang="en-US" sz="1800">
                <a:latin typeface="Consolas" panose="020B0609020204030204" pitchFamily="49" charset="0"/>
              </a:rPr>
              <a:t>"Hello, world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0000FF"/>
                </a:solidFill>
                <a:latin typeface="Consolas" panose="020B0609020204030204" pitchFamily="49" charset="0"/>
              </a:rPr>
              <a:t>копирование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char *cheap = malloc (</a:t>
            </a:r>
            <a:r>
              <a:rPr lang="ru-RU" sz="1800" smtClean="0">
                <a:latin typeface="Consolas" panose="020B0609020204030204" pitchFamily="49" charset="0"/>
              </a:rPr>
              <a:t>какой-то размер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strcpy (cheap, cinv); // </a:t>
            </a:r>
            <a:r>
              <a:rPr lang="ru-RU" sz="1800" smtClean="0">
                <a:latin typeface="Consolas" panose="020B0609020204030204" pitchFamily="49" charset="0"/>
              </a:rPr>
              <a:t>явное копирование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cheap = cinv; // </a:t>
            </a:r>
            <a:r>
              <a:rPr lang="ru-RU" sz="1800" smtClean="0">
                <a:latin typeface="Consolas" panose="020B0609020204030204" pitchFamily="49" charset="0"/>
              </a:rPr>
              <a:t>утечка памяти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cinv = 0; // ok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cmut = cheap; // </a:t>
            </a:r>
            <a:r>
              <a:rPr lang="ru-RU" sz="1800" smtClean="0">
                <a:latin typeface="Consolas" panose="020B0609020204030204" pitchFamily="49" charset="0"/>
              </a:rPr>
              <a:t>ошибка компиляции</a:t>
            </a:r>
            <a:endParaRPr lang="en-US" sz="180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61460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2077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2693" y="313381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71465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2081" y="313381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52698" y="313381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4583" y="3133818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0xa000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>
            <a:off x="7750207" y="3382393"/>
            <a:ext cx="611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Punched Tape 21"/>
          <p:cNvSpPr/>
          <p:nvPr/>
        </p:nvSpPr>
        <p:spPr>
          <a:xfrm>
            <a:off x="9329777" y="387510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cmut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459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52076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2692" y="4805408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71464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62080" y="4805408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52697" y="4805408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2" idx="2"/>
            <a:endCxn id="25" idx="0"/>
          </p:cNvCxnSpPr>
          <p:nvPr/>
        </p:nvCxnSpPr>
        <p:spPr>
          <a:xfrm>
            <a:off x="9707078" y="4410427"/>
            <a:ext cx="0" cy="39498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361461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52078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42694" y="5844095"/>
            <a:ext cx="1128772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.........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271466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662082" y="5844095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52699" y="5844095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24583" y="5846315"/>
            <a:ext cx="825624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Consolas" panose="020B0609020204030204" pitchFamily="49" charset="0"/>
              </a:rPr>
              <a:t>0xb000</a:t>
            </a:r>
            <a:endParaRPr lang="en-US" sz="140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3"/>
            <a:endCxn id="33" idx="1"/>
          </p:cNvCxnSpPr>
          <p:nvPr/>
        </p:nvCxnSpPr>
        <p:spPr>
          <a:xfrm flipV="1">
            <a:off x="7750207" y="6092670"/>
            <a:ext cx="611254" cy="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unched Tape 45"/>
          <p:cNvSpPr/>
          <p:nvPr/>
        </p:nvSpPr>
        <p:spPr>
          <a:xfrm>
            <a:off x="6960094" y="4908389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cheap</a:t>
            </a:r>
            <a:endParaRPr lang="en-US"/>
          </a:p>
        </p:txBody>
      </p:sp>
      <p:sp>
        <p:nvSpPr>
          <p:cNvPr id="53" name="Flowchart: Punched Tape 52"/>
          <p:cNvSpPr/>
          <p:nvPr/>
        </p:nvSpPr>
        <p:spPr>
          <a:xfrm>
            <a:off x="6960094" y="4013113"/>
            <a:ext cx="754602" cy="594804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cinv</a:t>
            </a:r>
            <a:endParaRPr lang="en-US"/>
          </a:p>
        </p:txBody>
      </p:sp>
      <p:cxnSp>
        <p:nvCxnSpPr>
          <p:cNvPr id="30" name="Straight Arrow Connector 29"/>
          <p:cNvCxnSpPr>
            <a:stCxn id="53" idx="0"/>
            <a:endCxn id="18" idx="2"/>
          </p:cNvCxnSpPr>
          <p:nvPr/>
        </p:nvCxnSpPr>
        <p:spPr>
          <a:xfrm flipV="1">
            <a:off x="7337395" y="3630967"/>
            <a:ext cx="0" cy="4416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6" idx="2"/>
            <a:endCxn id="40" idx="0"/>
          </p:cNvCxnSpPr>
          <p:nvPr/>
        </p:nvCxnSpPr>
        <p:spPr>
          <a:xfrm>
            <a:off x="7337395" y="5443713"/>
            <a:ext cx="0" cy="40260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</a:t>
            </a:r>
            <a:r>
              <a:rPr lang="en-US" sz="2000" smtClean="0"/>
              <a:t>cstra </a:t>
            </a:r>
            <a:r>
              <a:rPr lang="en-US" sz="2000"/>
              <a:t>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decltype(cstra)?</a:t>
            </a:r>
          </a:p>
          <a:p>
            <a:endParaRPr lang="ru-RU" sz="2000" smtClean="0"/>
          </a:p>
          <a:p>
            <a:r>
              <a:rPr lang="ru-RU" sz="2000"/>
              <a:t>Вопрос: что выведет </a:t>
            </a:r>
            <a:r>
              <a:rPr lang="en-US" sz="2000" smtClean="0"/>
              <a:t>decltype(cstr)?</a:t>
            </a:r>
          </a:p>
        </p:txBody>
      </p:sp>
      <p:sp>
        <p:nvSpPr>
          <p:cNvPr id="6" name="Rectangle 5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для </a:t>
            </a:r>
            <a:r>
              <a:rPr lang="en-US" smtClean="0"/>
              <a:t>C-</a:t>
            </a:r>
            <a:r>
              <a:rPr lang="ru-RU" smtClean="0"/>
              <a:t>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877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/>
              <a:t>auto cstr = "Hello, world!";</a:t>
            </a:r>
          </a:p>
          <a:p>
            <a:pPr marL="45720" indent="0">
              <a:buNone/>
            </a:pPr>
            <a:r>
              <a:rPr lang="en-US" sz="2000"/>
              <a:t>decltype(auto) cstra = "Hello, world</a:t>
            </a:r>
            <a:r>
              <a:rPr lang="en-US" sz="2000" smtClean="0"/>
              <a:t>!";</a:t>
            </a:r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</a:t>
            </a:r>
            <a:r>
              <a:rPr lang="en-US" sz="2000"/>
              <a:t>"Hello, world</a:t>
            </a:r>
            <a:r>
              <a:rPr lang="en-US" sz="2000" smtClean="0"/>
              <a:t>!")?</a:t>
            </a:r>
          </a:p>
          <a:p>
            <a:r>
              <a:rPr lang="ru-RU" sz="2000"/>
              <a:t>Ответ: поскольку массив это </a:t>
            </a:r>
            <a:r>
              <a:rPr lang="en-US" sz="2000"/>
              <a:t>lvalue,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char </a:t>
            </a:r>
            <a:r>
              <a:rPr lang="ru-RU" sz="2000">
                <a:solidFill>
                  <a:srgbClr val="0000FF"/>
                </a:solidFill>
              </a:rPr>
              <a:t>(</a:t>
            </a:r>
            <a:r>
              <a:rPr lang="en-US" sz="2000">
                <a:solidFill>
                  <a:srgbClr val="0000FF"/>
                </a:solidFill>
              </a:rPr>
              <a:t>&amp;) [14</a:t>
            </a:r>
            <a:r>
              <a:rPr lang="en-US" sz="2000" smtClean="0">
                <a:solidFill>
                  <a:srgbClr val="0000FF"/>
                </a:solidFill>
              </a:rPr>
              <a:t>]</a:t>
            </a:r>
            <a:endParaRPr lang="en-US" sz="2000" smtClean="0"/>
          </a:p>
          <a:p>
            <a:r>
              <a:rPr lang="ru-RU" sz="2000"/>
              <a:t>Вопрос: что выведет </a:t>
            </a:r>
            <a:r>
              <a:rPr lang="en-US" sz="2000"/>
              <a:t>decltype(cstra</a:t>
            </a:r>
            <a:r>
              <a:rPr lang="en-US" sz="2000" smtClean="0"/>
              <a:t>)?</a:t>
            </a:r>
          </a:p>
          <a:p>
            <a:r>
              <a:rPr lang="ru-RU" sz="2000" smtClean="0"/>
              <a:t>Ответ</a:t>
            </a:r>
            <a:r>
              <a:rPr lang="ru-RU" sz="2000"/>
              <a:t>: </a:t>
            </a:r>
            <a:r>
              <a:rPr lang="ru-RU" sz="2000" smtClean="0"/>
              <a:t>так как </a:t>
            </a:r>
            <a:r>
              <a:rPr lang="en-US" sz="2000" smtClean="0"/>
              <a:t>decltype(auto) </a:t>
            </a:r>
            <a:r>
              <a:rPr lang="ru-RU" sz="2000" smtClean="0"/>
              <a:t>точно сохраняет тип, то же, что и выше</a:t>
            </a:r>
            <a:endParaRPr lang="en-US" sz="2000" smtClean="0"/>
          </a:p>
          <a:p>
            <a:r>
              <a:rPr lang="ru-RU" sz="2000" smtClean="0"/>
              <a:t>Вопрос: что выведет </a:t>
            </a:r>
            <a:r>
              <a:rPr lang="en-US" sz="2000" smtClean="0"/>
              <a:t>decltype(cstr)?</a:t>
            </a:r>
          </a:p>
          <a:p>
            <a:r>
              <a:rPr lang="ru-RU" sz="2000"/>
              <a:t>Ответ: поскольку массив </a:t>
            </a:r>
            <a:r>
              <a:rPr lang="ru-RU" sz="2000" smtClean="0"/>
              <a:t>деградирует к указателю</a:t>
            </a:r>
            <a:r>
              <a:rPr lang="en-US" sz="2000" smtClean="0"/>
              <a:t>, </a:t>
            </a:r>
            <a:r>
              <a:rPr lang="ru-RU" sz="2000"/>
              <a:t>будет выведено </a:t>
            </a:r>
            <a:r>
              <a:rPr lang="en-US" sz="2000">
                <a:solidFill>
                  <a:srgbClr val="0000FF"/>
                </a:solidFill>
              </a:rPr>
              <a:t>const </a:t>
            </a:r>
            <a:r>
              <a:rPr lang="en-US" sz="2000" smtClean="0">
                <a:solidFill>
                  <a:srgbClr val="0000FF"/>
                </a:solidFill>
              </a:rPr>
              <a:t>char</a:t>
            </a:r>
            <a:r>
              <a:rPr lang="ru-RU" sz="2000" smtClean="0">
                <a:solidFill>
                  <a:srgbClr val="0000FF"/>
                </a:solidFill>
              </a:rPr>
              <a:t> *</a:t>
            </a:r>
            <a:endParaRPr lang="ru-RU" sz="2000" smtClean="0"/>
          </a:p>
        </p:txBody>
      </p:sp>
      <p:sp>
        <p:nvSpPr>
          <p:cNvPr id="20" name="Rectangle 19"/>
          <p:cNvSpPr/>
          <p:nvPr/>
        </p:nvSpPr>
        <p:spPr>
          <a:xfrm>
            <a:off x="613316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23781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1439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05014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563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86247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686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67480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5809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648713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39329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29946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20562" y="5987640"/>
            <a:ext cx="390617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!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211179" y="5987640"/>
            <a:ext cx="470528" cy="497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\0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11448</TotalTime>
  <Words>2707</Words>
  <Application>Microsoft Office PowerPoint</Application>
  <PresentationFormat>Widescreen</PresentationFormat>
  <Paragraphs>650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Calibri</vt:lpstr>
      <vt:lpstr>Consolas</vt:lpstr>
      <vt:lpstr>Corbel</vt:lpstr>
      <vt:lpstr>Wingdings</vt:lpstr>
      <vt:lpstr>Basis</vt:lpstr>
      <vt:lpstr>Строки</vt:lpstr>
      <vt:lpstr>PowerPoint Presentation</vt:lpstr>
      <vt:lpstr>Hello, world!</vt:lpstr>
      <vt:lpstr>Строковые литералы</vt:lpstr>
      <vt:lpstr>Завершающие нулевые символы</vt:lpstr>
      <vt:lpstr>C-строки</vt:lpstr>
      <vt:lpstr>Работа с C-строками</vt:lpstr>
      <vt:lpstr>Типизация для C-строк</vt:lpstr>
      <vt:lpstr>Типизация для C-строк</vt:lpstr>
      <vt:lpstr>Работа с C-строками: &lt;cstring&gt;</vt:lpstr>
      <vt:lpstr>Обсуждение</vt:lpstr>
      <vt:lpstr>Вариант решения в стиле C</vt:lpstr>
      <vt:lpstr>Вариант решения в стиле C</vt:lpstr>
      <vt:lpstr>Обсуждение</vt:lpstr>
      <vt:lpstr>PowerPoint Presentation</vt:lpstr>
      <vt:lpstr>Творческая задача</vt:lpstr>
      <vt:lpstr>Творческая задача</vt:lpstr>
      <vt:lpstr>Как в принципе устроен std::string</vt:lpstr>
      <vt:lpstr>Простая задача</vt:lpstr>
      <vt:lpstr>Обсуждение</vt:lpstr>
      <vt:lpstr>Обсуждение</vt:lpstr>
      <vt:lpstr>Базовая функциональность &lt;string&gt;</vt:lpstr>
      <vt:lpstr>Базовая функциональность &lt;string&gt;</vt:lpstr>
      <vt:lpstr>Поиск в строках</vt:lpstr>
      <vt:lpstr>Задача: замена всех подстрок в строке</vt:lpstr>
      <vt:lpstr>Обсуждение</vt:lpstr>
      <vt:lpstr>Снова о базовой функциональности</vt:lpstr>
      <vt:lpstr>Обсуждение</vt:lpstr>
      <vt:lpstr>Проблема статической константы</vt:lpstr>
      <vt:lpstr>Проблема статической константы</vt:lpstr>
      <vt:lpstr>Проблема статической константы</vt:lpstr>
      <vt:lpstr>Решение: string_view (C++17)</vt:lpstr>
      <vt:lpstr>Как в принципе устроен std::string_view</vt:lpstr>
      <vt:lpstr>Базовые операции над string_view</vt:lpstr>
      <vt:lpstr>Обсуждение: немного пайтона</vt:lpstr>
      <vt:lpstr>Обсуждение: немного пайтона</vt:lpstr>
      <vt:lpstr>Обсуждение: устройство combine</vt:lpstr>
      <vt:lpstr>Ещё немного о производительности</vt:lpstr>
      <vt:lpstr>Обсуждение</vt:lpstr>
      <vt:lpstr>PowerPoint Presentation</vt:lpstr>
      <vt:lpstr>Copy On Write (идиома COW)</vt:lpstr>
      <vt:lpstr>GCC string (version &lt; 5)</vt:lpstr>
      <vt:lpstr>Обсуждение: COW</vt:lpstr>
      <vt:lpstr>Обсуждение: COW</vt:lpstr>
      <vt:lpstr>Инвалидация указателей</vt:lpstr>
      <vt:lpstr>Инвалидация указателей</vt:lpstr>
      <vt:lpstr>COW is (almost) dead</vt:lpstr>
      <vt:lpstr>Старая картинка, настоящий масштаб</vt:lpstr>
      <vt:lpstr>Small string optimizations (SSO)</vt:lpstr>
      <vt:lpstr>Обсуждение</vt:lpstr>
      <vt:lpstr>Обсуждение</vt:lpstr>
      <vt:lpstr>Как устроена строка в libstdc++</vt:lpstr>
      <vt:lpstr>Проблема: а теперь учтём UTF32</vt:lpstr>
      <vt:lpstr>PowerPoint Presentation</vt:lpstr>
      <vt:lpstr>Шаблон класса строки</vt:lpstr>
      <vt:lpstr>Определения для удобства</vt:lpstr>
      <vt:lpstr>Характеристики типов</vt:lpstr>
      <vt:lpstr>Обсуждение</vt:lpstr>
      <vt:lpstr>Аллокаторы</vt:lpstr>
      <vt:lpstr>Проблема-тизер</vt:lpstr>
      <vt:lpstr>Проблема-тизер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180</cp:revision>
  <dcterms:created xsi:type="dcterms:W3CDTF">2017-06-26T09:21:48Z</dcterms:created>
  <dcterms:modified xsi:type="dcterms:W3CDTF">2017-08-29T21:55:13Z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7cfb29e1-12e5-426d-9301-2b56afe05df5</vt:lpwstr>
  </property>
  <property fmtid="{D5CDD505-2E9C-101B-9397-08002B2CF9AE}" pid="3" name="CTP_TimeStamp">
    <vt:lpwstr>2017-08-29 21:55:10Z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