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8" r:id="rId12"/>
    <p:sldId id="260" r:id="rId13"/>
    <p:sldId id="259" r:id="rId14"/>
    <p:sldId id="261" r:id="rId15"/>
    <p:sldId id="275" r:id="rId16"/>
    <p:sldId id="262" r:id="rId17"/>
    <p:sldId id="276" r:id="rId18"/>
    <p:sldId id="263" r:id="rId19"/>
    <p:sldId id="277" r:id="rId20"/>
    <p:sldId id="264" r:id="rId21"/>
    <p:sldId id="265" r:id="rId22"/>
    <p:sldId id="266" r:id="rId23"/>
    <p:sldId id="286" r:id="rId24"/>
    <p:sldId id="287" r:id="rId25"/>
    <p:sldId id="267" r:id="rId26"/>
    <p:sldId id="288" r:id="rId27"/>
    <p:sldId id="270" r:id="rId28"/>
    <p:sldId id="268" r:id="rId29"/>
    <p:sldId id="271" r:id="rId30"/>
    <p:sldId id="273" r:id="rId31"/>
    <p:sldId id="272" r:id="rId32"/>
    <p:sldId id="274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2" r:id="rId46"/>
    <p:sldId id="304" r:id="rId47"/>
    <p:sldId id="305" r:id="rId48"/>
    <p:sldId id="307" r:id="rId49"/>
    <p:sldId id="308" r:id="rId50"/>
    <p:sldId id="309" r:id="rId51"/>
    <p:sldId id="306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29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204B-F840-4E37-B58B-C7FD67B9EB6B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AA72-261F-4487-8462-A4086746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654" y="3491964"/>
            <a:ext cx="9144000" cy="1641490"/>
          </a:xfrm>
        </p:spPr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654" y="5133454"/>
            <a:ext cx="9144000" cy="754025"/>
          </a:xfrm>
        </p:spPr>
        <p:txBody>
          <a:bodyPr/>
          <a:lstStyle/>
          <a:p>
            <a:r>
              <a:rPr lang="ru-RU" smtClean="0"/>
              <a:t>Обработка ошибок и гарантии безопасности в </a:t>
            </a:r>
            <a:r>
              <a:rPr lang="en-US" smtClean="0"/>
              <a:t>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Выйти из конструктора сразу в вызывающий код, не завершая конструктор и следовательно не создавая объект</a:t>
            </a:r>
          </a:p>
          <a:p>
            <a:r>
              <a:rPr lang="ru-RU" smtClean="0"/>
              <a:t>Аннотировать этот </a:t>
            </a:r>
            <a:r>
              <a:rPr lang="ru-RU" smtClean="0">
                <a:solidFill>
                  <a:srgbClr val="FFFF00"/>
                </a:solidFill>
              </a:rPr>
              <a:t>нелокальный</a:t>
            </a:r>
            <a:r>
              <a:rPr lang="ru-RU" smtClean="0"/>
              <a:t> выход информацией о случившемся</a:t>
            </a:r>
          </a:p>
          <a:p>
            <a:r>
              <a:rPr lang="ru-RU" smtClean="0"/>
              <a:t>Но что вообще мы знаем о нелокальных переходах?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передачи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r>
              <a:rPr lang="ru-RU" smtClean="0"/>
              <a:t>Локальная передача управления</a:t>
            </a:r>
          </a:p>
          <a:p>
            <a:pPr lvl="1"/>
            <a:r>
              <a:rPr lang="ru-RU" smtClean="0"/>
              <a:t>условные операторы</a:t>
            </a:r>
          </a:p>
          <a:p>
            <a:pPr lvl="1"/>
            <a:r>
              <a:rPr lang="ru-RU" smtClean="0"/>
              <a:t>циклы</a:t>
            </a:r>
          </a:p>
          <a:p>
            <a:pPr lvl="1"/>
            <a:r>
              <a:rPr lang="ru-RU" smtClean="0"/>
              <a:t>локальный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прямой вызов функций и возврат из них</a:t>
            </a:r>
          </a:p>
          <a:p>
            <a:r>
              <a:rPr lang="ru-RU" smtClean="0"/>
              <a:t>Нелокальная передача управления</a:t>
            </a:r>
          </a:p>
          <a:p>
            <a:pPr lvl="1"/>
            <a:r>
              <a:rPr lang="ru-RU" smtClean="0"/>
              <a:t>нелокальный</a:t>
            </a:r>
            <a:r>
              <a:rPr lang="en-US" smtClean="0"/>
              <a:t> longjmp</a:t>
            </a:r>
            <a:r>
              <a:rPr lang="ru-RU" smtClean="0"/>
              <a:t> и вычисляемый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косвенный вызов функций (напр. по указателю)</a:t>
            </a:r>
          </a:p>
          <a:p>
            <a:pPr lvl="1"/>
            <a:r>
              <a:rPr lang="ru-RU" smtClean="0"/>
              <a:t>переключение контекста потоков</a:t>
            </a:r>
          </a:p>
          <a:p>
            <a:pPr lvl="1"/>
            <a:r>
              <a:rPr lang="ru-RU" smtClean="0">
                <a:solidFill>
                  <a:srgbClr val="FFFF00"/>
                </a:solidFill>
              </a:rPr>
              <a:t>исключения</a:t>
            </a:r>
          </a:p>
          <a:p>
            <a:pPr lvl="1"/>
            <a:r>
              <a:rPr lang="ru-RU" smtClean="0">
                <a:solidFill>
                  <a:schemeClr val="tx1"/>
                </a:solidFill>
              </a:rPr>
              <a:t>сопрограммы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Исключительные ситуации уровня аппаратуры</a:t>
            </a:r>
            <a:r>
              <a:rPr lang="en-US" smtClean="0"/>
              <a:t> (</a:t>
            </a:r>
            <a:r>
              <a:rPr lang="ru-RU" smtClean="0"/>
              <a:t>например </a:t>
            </a:r>
            <a:r>
              <a:rPr lang="en-US" smtClean="0"/>
              <a:t>undefined instruction exception)</a:t>
            </a:r>
            <a:endParaRPr lang="ru-RU" smtClean="0"/>
          </a:p>
          <a:p>
            <a:r>
              <a:rPr lang="ru-RU" smtClean="0"/>
              <a:t>Исключительные ситуации уровня операционной системы</a:t>
            </a:r>
            <a:r>
              <a:rPr lang="en-US"/>
              <a:t> </a:t>
            </a:r>
            <a:r>
              <a:rPr lang="ru-RU" smtClean="0"/>
              <a:t>(например </a:t>
            </a:r>
            <a:r>
              <a:rPr lang="en-US"/>
              <a:t>data page fault</a:t>
            </a:r>
            <a:r>
              <a:rPr lang="en-US" smtClean="0"/>
              <a:t>)</a:t>
            </a:r>
          </a:p>
          <a:p>
            <a:r>
              <a:rPr lang="ru-RU" smtClean="0"/>
              <a:t>Исключения </a:t>
            </a:r>
            <a:r>
              <a:rPr lang="en-US" smtClean="0"/>
              <a:t>C++ </a:t>
            </a:r>
            <a:r>
              <a:rPr lang="ru-RU" smtClean="0"/>
              <a:t>(только они и будут нас далее интересовать)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Исключительные ситуации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55093"/>
          </a:xfrm>
        </p:spPr>
        <p:txBody>
          <a:bodyPr/>
          <a:lstStyle/>
          <a:p>
            <a:r>
              <a:rPr lang="ru-RU" smtClean="0"/>
              <a:t>Ошибки (исключительными ситуациями не являются)</a:t>
            </a:r>
          </a:p>
          <a:p>
            <a:pPr lvl="1"/>
            <a:r>
              <a:rPr lang="ru-RU" smtClean="0"/>
              <a:t>рантайм ошибки, после которых состояние не восстановимо (например </a:t>
            </a:r>
            <a:r>
              <a:rPr lang="en-US" smtClean="0"/>
              <a:t>segmentation fault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ru-RU" smtClean="0"/>
              <a:t>ошибки контракта функции (</a:t>
            </a:r>
            <a:r>
              <a:rPr lang="en-US"/>
              <a:t>assertion </a:t>
            </a:r>
            <a:r>
              <a:rPr lang="en-US" smtClean="0"/>
              <a:t>failure</a:t>
            </a:r>
            <a:r>
              <a:rPr lang="ru-RU" smtClean="0"/>
              <a:t> из-за неверных аргументов, невыполненные предусловия вызова)</a:t>
            </a:r>
          </a:p>
          <a:p>
            <a:r>
              <a:rPr lang="ru-RU" smtClean="0"/>
              <a:t>Исключительные ситуации</a:t>
            </a:r>
          </a:p>
          <a:p>
            <a:pPr lvl="1"/>
            <a:r>
              <a:rPr lang="ru-RU" smtClean="0"/>
              <a:t>Состояние программы должно быть восстановимо (например: исчерпание памяти или отсутствие файла на диске)</a:t>
            </a:r>
          </a:p>
          <a:p>
            <a:pPr lvl="1"/>
            <a:r>
              <a:rPr lang="ru-RU" smtClean="0"/>
              <a:t>Исключительная ситуация не может быть обработана на том уровне, на котором возникла (программа сортировки не обязана знать что делать при нехватке памяти на временный буфер)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</a:t>
            </a:r>
            <a:r>
              <a:rPr lang="en-US" smtClean="0">
                <a:latin typeface="Consolas" panose="020B0609020204030204" pitchFamily="49" charset="0"/>
              </a:rPr>
              <a:t>cout &lt;&lt; "ctor\n";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</a:t>
            </a:r>
            <a:r>
              <a:rPr lang="en-US" smtClean="0">
                <a:latin typeface="Consolas" panose="020B0609020204030204" pitchFamily="49" charset="0"/>
              </a:rPr>
              <a:t>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"dtor\n";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4823927"/>
            <a:ext cx="3498979" cy="178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ru-RU" smtClean="0"/>
              <a:t>тут программа прерывается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97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вызов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внутри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блока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8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77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внутри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блока</a:t>
            </a:r>
            <a:endParaRPr lang="en-US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3405673"/>
            <a:ext cx="3498979" cy="32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  <a:endParaRPr lang="ru-RU" smtClean="0"/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  <a:endParaRPr lang="ru-RU" smtClean="0"/>
          </a:p>
          <a:p>
            <a:r>
              <a:rPr lang="ru-RU" smtClean="0"/>
              <a:t>тут программа входит в </a:t>
            </a:r>
            <a:r>
              <a:rPr lang="en-US" smtClean="0">
                <a:solidFill>
                  <a:srgbClr val="FFFF00"/>
                </a:solidFill>
              </a:rPr>
              <a:t>try </a:t>
            </a:r>
            <a:r>
              <a:rPr lang="ru-RU" smtClean="0">
                <a:solidFill>
                  <a:srgbClr val="FFFF00"/>
                </a:solidFill>
              </a:rPr>
              <a:t>блок</a:t>
            </a:r>
            <a:endParaRPr 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6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6537" y="4878763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453" y="5288881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с7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#1  </a:t>
            </a:r>
            <a:r>
              <a:rPr lang="en-US" sz="1800" smtClean="0">
                <a:latin typeface="Consolas" panose="020B0609020204030204" pitchFamily="49" charset="0"/>
              </a:rPr>
              <a:t>0x0000000000401627 </a:t>
            </a:r>
            <a:r>
              <a:rPr lang="en-US" sz="1800">
                <a:latin typeface="Consolas" panose="020B0609020204030204" pitchFamily="49" charset="0"/>
              </a:rPr>
              <a:t>in foo (n=0) at 01a-exception.cc:15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#2  0x0000000000401627 in foo (n=1)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#3  0x0000000000401627 in foo (n=2)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#4  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this=0x74fcc0)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#1  </a:t>
            </a:r>
            <a:r>
              <a:rPr lang="en-US" sz="1800">
                <a:latin typeface="Consolas" panose="020B0609020204030204" pitchFamily="49" charset="0"/>
              </a:rPr>
              <a:t>0x0000000000401627 in foo (n=1)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#2  </a:t>
            </a:r>
            <a:r>
              <a:rPr lang="en-US" sz="1800">
                <a:latin typeface="Consolas" panose="020B0609020204030204" pitchFamily="49" charset="0"/>
              </a:rPr>
              <a:t>0x0000000000401627 in foo (n=2)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#3  </a:t>
            </a:r>
            <a:r>
              <a:rPr lang="en-US" sz="1800">
                <a:latin typeface="Consolas" panose="020B0609020204030204" pitchFamily="49" charset="0"/>
              </a:rPr>
              <a:t>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40080" y="2286000"/>
            <a:ext cx="1458" cy="256912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Идиома </a:t>
            </a:r>
            <a:r>
              <a:rPr lang="en-US" sz="4000" smtClean="0"/>
              <a:t>PImpl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66110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про </a:t>
            </a:r>
            <a:r>
              <a:rPr lang="en-US" smtClean="0"/>
              <a:t>throw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синтаксис: 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throw &lt;expression&gt;;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Примеры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throw 1;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throw new int(1);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throw MyClass(1, 1);</a:t>
            </a:r>
          </a:p>
          <a:p>
            <a:r>
              <a:rPr lang="en-US" smtClean="0"/>
              <a:t>throw </a:t>
            </a:r>
            <a:r>
              <a:rPr lang="ru-RU" smtClean="0"/>
              <a:t>создаёт и отдаёт дальше </a:t>
            </a:r>
            <a:r>
              <a:rPr lang="en-US" smtClean="0">
                <a:solidFill>
                  <a:srgbClr val="FFFF00"/>
                </a:solidFill>
              </a:rPr>
              <a:t>exception object</a:t>
            </a:r>
            <a:r>
              <a:rPr lang="en-US" smtClean="0"/>
              <a:t>, </a:t>
            </a:r>
            <a:r>
              <a:rPr lang="ru-RU" smtClean="0"/>
              <a:t>тип которого выводится из выражения</a:t>
            </a:r>
            <a:endParaRPr lang="en-US" smtClean="0"/>
          </a:p>
          <a:p>
            <a:r>
              <a:rPr lang="ru-RU" smtClean="0"/>
              <a:t>Обсуждение: хорошие и плохие идеи для </a:t>
            </a:r>
            <a:r>
              <a:rPr lang="en-US" smtClean="0"/>
              <a:t>throw</a:t>
            </a:r>
            <a:r>
              <a:rPr lang="ru-RU" smtClean="0"/>
              <a:t> </a:t>
            </a:r>
            <a:r>
              <a:rPr lang="en-US" smtClean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403317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MathErr { </a:t>
            </a:r>
            <a:r>
              <a:rPr lang="ru-RU" smtClean="0">
                <a:latin typeface="Consolas" panose="020B0609020204030204" pitchFamily="49" charset="0"/>
              </a:rPr>
              <a:t>тут его тело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divide (int x, int y)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(y == 0) throw MathErr();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/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далее: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try {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c = </a:t>
            </a:r>
            <a:r>
              <a:rPr lang="en-US" smtClean="0">
                <a:latin typeface="Consolas" panose="020B0609020204030204" pitchFamily="49" charset="0"/>
              </a:rPr>
              <a:t>divide (a, 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 catch (MathErr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m) {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тут можно что-то сделать с </a:t>
            </a:r>
            <a:r>
              <a:rPr lang="en-US">
                <a:latin typeface="Consolas" panose="020B0609020204030204" pitchFamily="49" charset="0"/>
              </a:rPr>
              <a:t>m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3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e) {</a:t>
            </a:r>
            <a:r>
              <a:rPr lang="ru-RU" smtClean="0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0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Overflow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срезается</a:t>
            </a:r>
            <a:r>
              <a:rPr lang="ru-RU" smtClean="0">
                <a:latin typeface="Consolas" panose="020B0609020204030204" pitchFamily="49" charset="0"/>
              </a:rPr>
              <a:t> до 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FF9999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MathErr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e) {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} 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1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Избегаем неприятностей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748539" cy="4845763"/>
          </a:xfrm>
        </p:spPr>
        <p:txBody>
          <a:bodyPr/>
          <a:lstStyle/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lass </a:t>
            </a:r>
            <a:r>
              <a:rPr lang="en-US">
                <a:latin typeface="Consolas" panose="020B0609020204030204" pitchFamily="49" charset="0"/>
              </a:rPr>
              <a:t>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1. Правильный порядок: от частных к общим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2. </a:t>
            </a:r>
            <a:r>
              <a:rPr lang="ru-RU" smtClean="0">
                <a:latin typeface="Consolas" panose="020B0609020204030204" pitchFamily="49" charset="0"/>
              </a:rPr>
              <a:t>Ловим строго по косвенности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catch (const Overflow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o) {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catch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(const MathErr&amp;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0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60033" y="188478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0033" y="500513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std::bad_weak_ptr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8954" y="4007502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30103" y="3022715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60033" y="3009870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std::bad_function_call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0033" y="4007502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std::bad_typeid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1112" y="500513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1112" y="4007502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std::bad_cast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1112" y="2998013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std::bad_alloc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9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Почти хороший код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748539" cy="48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lass MathErr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public std::runtime_error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информация об ошибке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catch (const Overflow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o) {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catch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(const MathErr&amp;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30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Исключения по указателю?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3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Перехват всех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Обещанный при обсуждении вариабельных шаблонов ещё один смысл троеточия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обрабатываются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все</a:t>
            </a:r>
            <a:r>
              <a:rPr lang="ru-RU" smtClean="0">
                <a:latin typeface="Consolas" panose="020B0609020204030204" pitchFamily="49" charset="0"/>
              </a:rPr>
              <a:t> исключения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Сама идея, что можно как-то осмысленно обработать любое исключение (</a:t>
            </a:r>
            <a:r>
              <a:rPr lang="en-US" smtClean="0"/>
              <a:t>throw 42?) </a:t>
            </a:r>
            <a:r>
              <a:rPr lang="ru-RU" smtClean="0"/>
              <a:t>очень сомнительна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6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Перевыброс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24465"/>
          </a:xfrm>
        </p:spPr>
        <p:txBody>
          <a:bodyPr/>
          <a:lstStyle/>
          <a:p>
            <a:r>
              <a:rPr lang="ru-RU" smtClean="0"/>
              <a:t>Единственное (!) разумное применение </a:t>
            </a:r>
            <a:r>
              <a:rPr lang="en-US" smtClean="0"/>
              <a:t>catch-all </a:t>
            </a:r>
            <a:r>
              <a:rPr lang="ru-RU" smtClean="0"/>
              <a:t>это очистка критического ресурса и перевыброс исключения</a:t>
            </a:r>
            <a:endParaRPr lang="en-US" smtClean="0"/>
          </a:p>
          <a:p>
            <a:r>
              <a:rPr lang="ru-RU" smtClean="0"/>
              <a:t>Синтаксис перевыброса: </a:t>
            </a:r>
            <a:r>
              <a:rPr lang="en-US" smtClean="0"/>
              <a:t>throw</a:t>
            </a:r>
            <a:r>
              <a:rPr lang="ru-RU" smtClean="0"/>
              <a:t> без аргументов</a:t>
            </a:r>
            <a:endParaRPr lang="en-US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*critical = new int[10000]();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critical;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throw;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E_OK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E_NO_MEM 1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E_UNEXPECTED 2</a:t>
            </a:r>
          </a:p>
          <a:p>
            <a:r>
              <a:rPr lang="ru-RU" smtClean="0"/>
              <a:t>Иногда используется </a:t>
            </a:r>
            <a:r>
              <a:rPr lang="en-US" smtClean="0"/>
              <a:t>enum </a:t>
            </a:r>
            <a:r>
              <a:rPr lang="ru-RU" smtClean="0"/>
              <a:t>вместо препроцессора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304195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Альтернативы перевыбросу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Неприятные эффекты </a:t>
            </a:r>
            <a:r>
              <a:rPr lang="en-US" smtClean="0"/>
              <a:t>catch-all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916490" cy="4873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struct my_exc1 : std::exception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char </a:t>
            </a:r>
            <a:r>
              <a:rPr lang="en-US" sz="2400">
                <a:latin typeface="Consolas" panose="020B0609020204030204" pitchFamily="49" charset="0"/>
              </a:rPr>
              <a:t>const* what() const throw();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</a:t>
            </a:r>
            <a:r>
              <a:rPr lang="en-US" sz="2400">
                <a:latin typeface="Consolas" panose="020B0609020204030204" pitchFamily="49" charset="0"/>
              </a:rPr>
              <a:t>my_exc2 : std::exception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с</a:t>
            </a:r>
            <a:r>
              <a:rPr lang="en-US" sz="2400" smtClean="0">
                <a:latin typeface="Consolas" panose="020B0609020204030204" pitchFamily="49" charset="0"/>
              </a:rPr>
              <a:t>har </a:t>
            </a:r>
            <a:r>
              <a:rPr lang="en-US" sz="2400">
                <a:latin typeface="Consolas" panose="020B0609020204030204" pitchFamily="49" charset="0"/>
              </a:rPr>
              <a:t>const* what() const throw();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struct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your_exc3 : my_exc1, my_exc2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{};</a:t>
            </a:r>
            <a:endParaRPr lang="ru-RU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</a:t>
            </a:r>
            <a:r>
              <a:rPr lang="en-US" sz="2400">
                <a:latin typeface="Consolas" panose="020B0609020204030204" pitchFamily="49" charset="0"/>
              </a:rPr>
              <a:t>main</a:t>
            </a:r>
            <a:r>
              <a:rPr lang="en-US" sz="2400" smtClean="0">
                <a:latin typeface="Consolas" panose="020B0609020204030204" pitchFamily="49" charset="0"/>
              </a:rPr>
              <a:t>(){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r>
              <a:rPr lang="en-US" sz="2400">
                <a:latin typeface="Consolas" panose="020B0609020204030204" pitchFamily="49" charset="0"/>
              </a:rPr>
              <a:t>try { throw your_exc3();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r>
              <a:rPr lang="en-US" sz="2400">
                <a:latin typeface="Consolas" panose="020B0609020204030204" pitchFamily="49" charset="0"/>
              </a:rPr>
              <a:t>catch(std::exception const&amp; e) </a:t>
            </a:r>
            <a:r>
              <a:rPr lang="en-US" sz="2400" smtClean="0">
                <a:latin typeface="Consolas" panose="020B0609020204030204" pitchFamily="49" charset="0"/>
              </a:rPr>
              <a:t>{ cout &lt;&lt; e.what() &lt;&lt; endl; 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r>
              <a:rPr lang="en-US" sz="2400">
                <a:latin typeface="Consolas" panose="020B0609020204030204" pitchFamily="49" charset="0"/>
              </a:rPr>
              <a:t>catch(...)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cerr &lt;&lt; "whoops</a:t>
            </a:r>
            <a:r>
              <a:rPr lang="en-US" sz="2400">
                <a:latin typeface="Consolas" panose="020B0609020204030204" pitchFamily="49" charset="0"/>
              </a:rPr>
              <a:t>!\n</a:t>
            </a:r>
            <a:r>
              <a:rPr lang="en-US" sz="2400" smtClean="0">
                <a:latin typeface="Consolas" panose="020B0609020204030204" pitchFamily="49" charset="0"/>
              </a:rPr>
              <a:t>"; }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5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Идиома </a:t>
            </a:r>
            <a:r>
              <a:rPr lang="en-US" sz="4000" smtClean="0"/>
              <a:t>PImpl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6657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      //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и что здесь делать?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b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76364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  assert (sz &gt; 0);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    throw std::bad_alloc ();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b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96669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Упростим код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size_t size_, used_;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//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всегда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&gt;= 0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T[sz];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бросает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std::bad_alloc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mtClean="0"/>
              <a:t>Задача: написать копирующий конструктор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192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Cargill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785861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(const MyVector &amp;rhs)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T[rhs.size_];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здесь утечка памяти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(size_t i = 0; i != rhs.size_;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arr_[i] = rhs.arr_[i];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если здесь исключение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82723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smtClean="0"/>
              <a:t>Безопасность относительно исключений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421967" cy="4351338"/>
          </a:xfrm>
        </p:spPr>
        <p:txBody>
          <a:bodyPr/>
          <a:lstStyle/>
          <a:p>
            <a:r>
              <a:rPr lang="ru-RU" smtClean="0"/>
              <a:t>Код, в котором при исключении могут утечь ресурсы, оказаться в несогласованном состоянии объекты и прочее</a:t>
            </a:r>
            <a:r>
              <a:rPr lang="en-US" smtClean="0"/>
              <a:t>,</a:t>
            </a:r>
            <a:r>
              <a:rPr lang="ru-RU" smtClean="0"/>
              <a:t> называется </a:t>
            </a:r>
            <a:r>
              <a:rPr lang="ru-RU" smtClean="0">
                <a:solidFill>
                  <a:srgbClr val="FFFF00"/>
                </a:solidFill>
              </a:rPr>
              <a:t>небезопасным</a:t>
            </a:r>
            <a:r>
              <a:rPr lang="ru-RU" smtClean="0"/>
              <a:t> относительно исключений</a:t>
            </a:r>
          </a:p>
          <a:p>
            <a:r>
              <a:rPr lang="ru-RU" smtClean="0"/>
              <a:t>Каргилл писал: "</a:t>
            </a:r>
            <a:r>
              <a:rPr lang="en-US" i="1">
                <a:solidFill>
                  <a:schemeClr val="tx1"/>
                </a:solidFill>
              </a:rPr>
              <a:t>I suspect that most members of the C++ community vastly underestimate the skills needed to program with exceptions and therefore underestimate the true costs of their use</a:t>
            </a:r>
            <a:r>
              <a:rPr lang="ru-RU" smtClean="0"/>
              <a:t>" </a:t>
            </a:r>
            <a:r>
              <a:rPr lang="en-US" smtClean="0"/>
              <a:t>[3]</a:t>
            </a:r>
            <a:endParaRPr lang="ru-RU" smtClean="0"/>
          </a:p>
          <a:p>
            <a:r>
              <a:rPr lang="ru-RU" smtClean="0"/>
              <a:t>И в общем это до сих пор так</a:t>
            </a:r>
            <a:r>
              <a:rPr lang="en-US" smtClean="0"/>
              <a:t>, </a:t>
            </a:r>
            <a:r>
              <a:rPr lang="ru-RU" smtClean="0"/>
              <a:t>хотя прекрасные книги Саттера </a:t>
            </a:r>
            <a:r>
              <a:rPr lang="en-US" smtClean="0"/>
              <a:t>[4] </a:t>
            </a:r>
            <a:r>
              <a:rPr lang="ru-RU" smtClean="0"/>
              <a:t>и </a:t>
            </a:r>
            <a:r>
              <a:rPr lang="en-US" smtClean="0"/>
              <a:t>[5] </a:t>
            </a:r>
            <a:r>
              <a:rPr lang="ru-RU" smtClean="0"/>
              <a:t>сильно улучшили общую грамотность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4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*safe_copy (const </a:t>
            </a:r>
            <a:r>
              <a:rPr lang="en-US" sz="2400">
                <a:latin typeface="Consolas" panose="020B0609020204030204" pitchFamily="49" charset="0"/>
              </a:rPr>
              <a:t>T* src, size_t </a:t>
            </a:r>
            <a:r>
              <a:rPr lang="en-US" sz="2400" smtClean="0">
                <a:latin typeface="Consolas" panose="020B0609020204030204" pitchFamily="49" charset="0"/>
              </a:rPr>
              <a:t>srcsize)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T *dest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= new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T[srcsize];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try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for </a:t>
            </a:r>
            <a:r>
              <a:rPr lang="en-US" sz="2400" smtClean="0">
                <a:latin typeface="Consolas" panose="020B0609020204030204" pitchFamily="49" charset="0"/>
              </a:rPr>
              <a:t>(size_t idx </a:t>
            </a:r>
            <a:r>
              <a:rPr lang="en-US" sz="2400">
                <a:latin typeface="Consolas" panose="020B0609020204030204" pitchFamily="49" charset="0"/>
              </a:rPr>
              <a:t>= 0; idx != srcsize, ++idx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dest[idx] = src[idx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];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catch (...)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delete </a:t>
            </a:r>
            <a:r>
              <a:rPr lang="en-US" sz="2400">
                <a:latin typeface="Consolas" panose="020B0609020204030204" pitchFamily="49" charset="0"/>
              </a:rPr>
              <a:t>[]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throw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конструктор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size_t 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MyVector 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</a:t>
            </a:r>
            <a:r>
              <a:rPr lang="en-US" sz="2400">
                <a:latin typeface="Consolas" panose="020B0609020204030204" pitchFamily="49" charset="0"/>
              </a:rPr>
              <a:t>_ = </a:t>
            </a:r>
            <a:r>
              <a:rPr lang="en-US" sz="2400" smtClean="0">
                <a:latin typeface="Consolas" panose="020B0609020204030204" pitchFamily="49" charset="0"/>
              </a:rPr>
              <a:t>safe_copy (rhs, rhs.sz);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size_ = rhs.sz</a:t>
            </a:r>
            <a:r>
              <a:rPr lang="en-US" sz="2400" smtClean="0">
                <a:latin typeface="Consolas" panose="020B0609020204030204" pitchFamily="49" charset="0"/>
              </a:rPr>
              <a:t>; used_ = rhs.used_;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Следующий шаг: оператор присваивания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Но сначала проанализируем как себя ведёт конструктор копирования с точки зрения </a:t>
            </a:r>
            <a: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  <a:t>гарантий безопасности</a:t>
            </a:r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9325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Гарантии безопасности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Базовая гарантия: </a:t>
            </a:r>
            <a:r>
              <a:rPr lang="ru-RU" smtClean="0"/>
              <a:t>исключение </a:t>
            </a:r>
            <a:r>
              <a:rPr lang="ru-RU"/>
              <a:t>при выполнении операции может изменить состояние программы, но не вызывает утечек и оставляет все объекты в согласованном (</a:t>
            </a:r>
            <a:r>
              <a:rPr lang="ru-RU">
                <a:solidFill>
                  <a:srgbClr val="FF9999"/>
                </a:solidFill>
              </a:rPr>
              <a:t>но не обязательно предсказуемом</a:t>
            </a:r>
            <a:r>
              <a:rPr lang="ru-RU"/>
              <a:t>) </a:t>
            </a:r>
            <a:r>
              <a:rPr lang="ru-RU" smtClean="0"/>
              <a:t>состоянии</a:t>
            </a:r>
          </a:p>
          <a:p>
            <a:r>
              <a:rPr lang="ru-RU"/>
              <a:t>Строгая гарантия: при исключении </a:t>
            </a:r>
            <a:r>
              <a:rPr lang="ru-RU" smtClean="0"/>
              <a:t>гарантируется </a:t>
            </a:r>
            <a:r>
              <a:rPr lang="ru-RU" smtClean="0">
                <a:solidFill>
                  <a:srgbClr val="FFFF00"/>
                </a:solidFill>
              </a:rPr>
              <a:t>неизменность </a:t>
            </a:r>
            <a:r>
              <a:rPr lang="ru-RU">
                <a:solidFill>
                  <a:srgbClr val="FFFF00"/>
                </a:solidFill>
              </a:rPr>
              <a:t>состояния </a:t>
            </a:r>
            <a:r>
              <a:rPr lang="ru-RU"/>
              <a:t>программы относительно задействованных в операции </a:t>
            </a:r>
            <a:r>
              <a:rPr lang="ru-RU" smtClean="0"/>
              <a:t>объектов</a:t>
            </a:r>
            <a:r>
              <a:rPr lang="en-US" smtClean="0"/>
              <a:t> (commit/rollback)</a:t>
            </a:r>
            <a:endParaRPr lang="ru-RU" smtClean="0"/>
          </a:p>
          <a:p>
            <a:r>
              <a:rPr lang="ru-RU"/>
              <a:t>Гарантия бессбойности: функция не генерирует </a:t>
            </a:r>
            <a:r>
              <a:rPr lang="ru-RU" smtClean="0"/>
              <a:t>исключений (см. далее про </a:t>
            </a:r>
            <a:r>
              <a:rPr lang="en-US" smtClean="0"/>
              <a:t>noexcept)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6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_;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уже стёрли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объект в неконсистентном состоянии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3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v2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</a:t>
            </a:r>
            <a:r>
              <a:rPr lang="en-US" sz="2400" smtClean="0">
                <a:latin typeface="Consolas" panose="020B0609020204030204" pitchFamily="49" charset="0"/>
              </a:rPr>
              <a:t>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T *narr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= narr;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en-US" smtClean="0"/>
              <a:t>ok, </a:t>
            </a:r>
            <a:r>
              <a:rPr lang="ru-RU" smtClean="0"/>
              <a:t>но это как-то муторно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9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11077"/>
          </a:xfrm>
        </p:spPr>
        <p:txBody>
          <a:bodyPr/>
          <a:lstStyle/>
          <a:p>
            <a:r>
              <a:rPr lang="ru-RU" sz="2400" smtClean="0"/>
              <a:t>Перемещение обычно тривиально безопасно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 *arr_;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size_t size</a:t>
            </a:r>
            <a:r>
              <a:rPr lang="en-US" sz="2000" smtClean="0">
                <a:latin typeface="Consolas" panose="020B0609020204030204" pitchFamily="49" charset="0"/>
              </a:rPr>
              <a:t>_, used_;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MyVector (MyVector &amp;&amp;rhs</a:t>
            </a:r>
            <a:r>
              <a:rPr lang="en-US" sz="2000" smtClean="0">
                <a:latin typeface="Consolas" panose="020B0609020204030204" pitchFamily="49" charset="0"/>
              </a:rPr>
              <a:t>)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arr_(rhs.arr_), size_(rhs.size_), used_(rhs.used_)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rhs.arr_ = nullptr;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rhs.size_ = 0; rhs.used_ = 0;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MyVector&amp; operator= (MyVector &amp;&amp;rhs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std::swap (arr_, rhs.arr_);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std::swap </a:t>
            </a:r>
            <a:r>
              <a:rPr lang="en-US" sz="2000" smtClean="0">
                <a:latin typeface="Consolas" panose="020B0609020204030204" pitchFamily="49" charset="0"/>
              </a:rPr>
              <a:t>(size_, rhs.size_);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std</a:t>
            </a:r>
            <a:r>
              <a:rPr lang="en-US" sz="2000">
                <a:latin typeface="Consolas" panose="020B0609020204030204" pitchFamily="49" charset="0"/>
              </a:rPr>
              <a:t>::swap </a:t>
            </a:r>
            <a:r>
              <a:rPr lang="en-US" sz="2000" smtClean="0">
                <a:latin typeface="Consolas" panose="020B0609020204030204" pitchFamily="49" charset="0"/>
              </a:rPr>
              <a:t>(used_, rhs.used_);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tx1"/>
                </a:solidFill>
              </a:rPr>
              <a:t>swap </a:t>
            </a:r>
            <a:r>
              <a:rPr lang="ru-RU" sz="2400" smtClean="0">
                <a:solidFill>
                  <a:schemeClr val="tx1"/>
                </a:solidFill>
              </a:rPr>
              <a:t>гарантированно не генерирует исключений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7248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v</a:t>
            </a:r>
            <a:r>
              <a:rPr lang="ru-RU" smtClean="0"/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636571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MyVector (</a:t>
            </a:r>
            <a:r>
              <a:rPr lang="en-US" sz="2400">
                <a:latin typeface="Consolas" panose="020B0609020204030204" pitchFamily="49" charset="0"/>
              </a:rPr>
              <a:t>MyVector &amp;&amp;</a:t>
            </a:r>
            <a:r>
              <a:rPr lang="en-US" sz="2400" smtClean="0">
                <a:latin typeface="Consolas" panose="020B0609020204030204" pitchFamily="49" charset="0"/>
              </a:rPr>
              <a:t>rhs);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MyVector&amp; operator= (MyVector &amp;&amp;rhs);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MyVector tmp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(rhs); // </a:t>
            </a:r>
            <a:r>
              <a:rPr lang="ru-RU" sz="2400" smtClean="0">
                <a:latin typeface="Consolas" panose="020B0609020204030204" pitchFamily="49" charset="0"/>
              </a:rPr>
              <a:t>конструктор копирования</a:t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std::swap (this, tmp); // move-ctor, move-assign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Теперь близко к идеалу</a:t>
            </a:r>
            <a:endParaRPr 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Саттер предлагал специализировать 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swap, </a:t>
            </a:r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но это от древности</a:t>
            </a:r>
            <a:endParaRPr 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15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Подумайте про </a:t>
            </a:r>
            <a:r>
              <a:rPr lang="en-US" smtClean="0"/>
              <a:t>push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push (T new_elem);</a:t>
            </a:r>
            <a:endParaRPr lang="en-US" smtClean="0"/>
          </a:p>
          <a:p>
            <a:r>
              <a:rPr lang="ru-RU" smtClean="0"/>
              <a:t>Может потребоваться реаллокация если </a:t>
            </a:r>
            <a:r>
              <a:rPr lang="en-US" smtClean="0"/>
              <a:t>size_ == used_</a:t>
            </a:r>
          </a:p>
          <a:p>
            <a:r>
              <a:rPr lang="ru-RU" smtClean="0"/>
              <a:t>У Саттера подсмотреть можно, но нужно также учесть </a:t>
            </a:r>
            <a:r>
              <a:rPr lang="en-US" smtClean="0"/>
              <a:t>C++11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8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Безопасен ли этот код относительно исключений?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pop (void)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assert(used_ </a:t>
            </a:r>
            <a:r>
              <a:rPr lang="en-US">
                <a:latin typeface="Consolas" panose="020B0609020204030204" pitchFamily="49" charset="0"/>
              </a:rPr>
              <a:t>&gt; 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 result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arr_[used_ </a:t>
            </a:r>
            <a:r>
              <a:rPr lang="en-US">
                <a:latin typeface="Consolas" panose="020B0609020204030204" pitchFamily="49" charset="0"/>
              </a:rPr>
              <a:t>- 1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-=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result;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7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всё хорошо</a:t>
            </a:r>
          </a:p>
          <a:p>
            <a:r>
              <a:rPr lang="ru-RU" smtClean="0"/>
              <a:t>Но что произойдёт в точке использования?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MyVector&lt;SomeType&gt; v;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SomeType s = v.pop(); // </a:t>
            </a:r>
            <a:r>
              <a:rPr lang="ru-RU" smtClean="0">
                <a:latin typeface="Consolas" panose="020B0609020204030204" pitchFamily="49" charset="0"/>
              </a:rPr>
              <a:t>что если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тут</a:t>
            </a:r>
            <a:r>
              <a:rPr lang="ru-RU" smtClean="0">
                <a:latin typeface="Consolas" panose="020B0609020204030204" pitchFamily="49" charset="0"/>
              </a:rPr>
              <a:t> исключение?</a:t>
            </a:r>
          </a:p>
          <a:p>
            <a:r>
              <a:rPr lang="ru-RU" smtClean="0"/>
              <a:t>Тогда</a:t>
            </a:r>
            <a:r>
              <a:rPr lang="ru-RU" smtClean="0">
                <a:latin typeface="Consolas" panose="020B0609020204030204" pitchFamily="49" charset="0"/>
              </a:rPr>
              <a:t> окажется, что объект уже снят, но по месту назначения не пришёл и навсегда потерян</a:t>
            </a:r>
            <a:endParaRPr lang="ru-RU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71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 </a:t>
            </a:r>
            <a:r>
              <a:rPr lang="en-US" smtClean="0"/>
              <a:t>v2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Тут правильное проектирование</a:t>
            </a:r>
            <a:r>
              <a:rPr lang="en-US" smtClean="0"/>
              <a:t> </a:t>
            </a:r>
            <a:r>
              <a:rPr lang="ru-RU" smtClean="0"/>
              <a:t>страхует от проблем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size_, used_;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T top ()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</a:t>
            </a:r>
            <a:r>
              <a:rPr lang="en-US" sz="2400">
                <a:latin typeface="Consolas" panose="020B0609020204030204" pitchFamily="49" charset="0"/>
              </a:rPr>
              <a:t>_ &gt; 0);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arr_[used_ - 1];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void </a:t>
            </a:r>
            <a:r>
              <a:rPr lang="en-US" sz="2400">
                <a:latin typeface="Consolas" panose="020B0609020204030204" pitchFamily="49" charset="0"/>
              </a:rPr>
              <a:t>pop </a:t>
            </a:r>
            <a:r>
              <a:rPr lang="en-US" sz="2400" smtClean="0">
                <a:latin typeface="Consolas" panose="020B0609020204030204" pitchFamily="49" charset="0"/>
              </a:rPr>
              <a:t>()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assert(used_ </a:t>
            </a:r>
            <a:r>
              <a:rPr lang="en-US" sz="2400">
                <a:latin typeface="Consolas" panose="020B0609020204030204" pitchFamily="49" charset="0"/>
              </a:rPr>
              <a:t>&gt; 0);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used_ -= 1;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70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  <a:endParaRPr lang="en-US" smtClean="0"/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open_file (const char *name, FILE **handle);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*name);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int *errcode);</a:t>
            </a:r>
            <a:endParaRPr lang="ru-RU">
              <a:latin typeface="Consolas" panose="020B0609020204030204" pitchFamily="49" charset="0"/>
            </a:endParaRP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174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Оказывается безопасность относительно исключений влияет на проектирование!</a:t>
            </a:r>
          </a:p>
          <a:p>
            <a:r>
              <a:rPr lang="ru-RU" smtClean="0"/>
              <a:t>Если это так, то почему бы сразу не спроектировать нечто, что нам удобно будет делать безопасным?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Идиома </a:t>
            </a:r>
            <a:r>
              <a:rPr lang="en-US" sz="4000" smtClean="0"/>
              <a:t>PImpl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152984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Формы оператора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3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Идиома </a:t>
            </a:r>
            <a:r>
              <a:rPr lang="en-US" sz="4000" smtClean="0"/>
              <a:t>PImpl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756719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Коды ошибок возвращаются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Исключения имеют свои преимущества и есть места, где они необходимы</a:t>
            </a:r>
          </a:p>
          <a:p>
            <a:r>
              <a:rPr lang="ru-RU" smtClean="0"/>
              <a:t>Но выбросить исключение это бывает дорого в терминах времени, а поддерживать обвязку для работы исключений бывает дорого в терминах размера кода</a:t>
            </a:r>
          </a:p>
          <a:p>
            <a:r>
              <a:rPr lang="ru-RU" smtClean="0"/>
              <a:t>Поэтому </a:t>
            </a:r>
            <a:r>
              <a:rPr lang="en-US" smtClean="0"/>
              <a:t>C++11 </a:t>
            </a:r>
            <a:r>
              <a:rPr lang="ru-RU" smtClean="0"/>
              <a:t>затащили </a:t>
            </a:r>
            <a:r>
              <a:rPr lang="en-US" smtClean="0">
                <a:latin typeface="Consolas" panose="020B0609020204030204" pitchFamily="49" charset="0"/>
              </a:rPr>
              <a:t>&lt;system_error&gt;</a:t>
            </a:r>
            <a:r>
              <a:rPr lang="en-US" smtClean="0"/>
              <a:t> </a:t>
            </a:r>
            <a:r>
              <a:rPr lang="ru-RU" smtClean="0"/>
              <a:t>как цивилизованный способ работать с кодами ошибок и спецификацию </a:t>
            </a:r>
            <a:r>
              <a:rPr lang="en-US" smtClean="0"/>
              <a:t>noexcept, </a:t>
            </a:r>
            <a:r>
              <a:rPr lang="ru-RU" smtClean="0"/>
              <a:t>чтобы дать гарантию</a:t>
            </a:r>
            <a:r>
              <a:rPr lang="en-US" smtClean="0"/>
              <a:t> </a:t>
            </a:r>
            <a:r>
              <a:rPr lang="ru-RU" smtClean="0"/>
              <a:t>бессбойности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0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исключений:</a:t>
            </a:r>
          </a:p>
          <a:p>
            <a:pPr marL="0" indent="0">
              <a:buNone/>
            </a:pPr>
            <a:r>
              <a:rPr lang="ru-RU" sz="2400">
                <a:latin typeface="Consolas" panose="020B0609020204030204" pitchFamily="49" charset="0"/>
              </a:rPr>
              <a:t>с</a:t>
            </a:r>
            <a:r>
              <a:rPr lang="en-US" sz="2400">
                <a:latin typeface="Consolas" panose="020B0609020204030204" pitchFamily="49" charset="0"/>
              </a:rPr>
              <a:t>lass MathErr : </a:t>
            </a:r>
            <a:r>
              <a:rPr lang="en-US" sz="2400">
                <a:solidFill>
                  <a:srgbClr val="FFFF00"/>
                </a:solidFill>
                <a:latin typeface="Consolas" panose="020B0609020204030204" pitchFamily="49" charset="0"/>
              </a:rPr>
              <a:t>public std::runtime_error</a:t>
            </a:r>
            <a:r>
              <a:rPr lang="en-US" sz="2400">
                <a:latin typeface="Consolas" panose="020B0609020204030204" pitchFamily="49" charset="0"/>
              </a:rPr>
              <a:t> {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ru-RU" sz="2400">
                <a:latin typeface="Consolas" panose="020B0609020204030204" pitchFamily="49" charset="0"/>
              </a:rPr>
              <a:t>информация об ошибке 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class Overflow : public MathErr {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ru-RU" sz="2400">
                <a:latin typeface="Consolas" panose="020B0609020204030204" pitchFamily="49" charset="0"/>
              </a:rPr>
              <a:t>расширение </a:t>
            </a: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try {</a:t>
            </a:r>
            <a:r>
              <a:rPr lang="ru-RU" sz="2400" smtClean="0">
                <a:latin typeface="Consolas" panose="020B0609020204030204" pitchFamily="49" charset="0"/>
              </a:rPr>
              <a:t> тут много опасного кода</a:t>
            </a:r>
            <a:r>
              <a:rPr lang="en-US" sz="240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catch (std::runtime_error&amp; e) { cerr &lt;&lt; e.what(); throw; }</a:t>
            </a:r>
          </a:p>
          <a:p>
            <a:r>
              <a:rPr lang="ru-RU" smtClean="0"/>
              <a:t>Под этот обработчик подходит любая </a:t>
            </a:r>
            <a:r>
              <a:rPr lang="en-US" smtClean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2145835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</a:t>
            </a:r>
          </a:p>
          <a:p>
            <a:r>
              <a:rPr lang="ru-RU" smtClean="0"/>
              <a:t>Для кодов возврата это тоже можно сделать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error_code ec = make_error_code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(errc::not_enough_memory);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/>
              <a:t>errc </a:t>
            </a:r>
            <a:r>
              <a:rPr lang="ru-RU" smtClean="0"/>
              <a:t>это категория ошибки, а </a:t>
            </a:r>
            <a:r>
              <a:rPr lang="en-US" smtClean="0"/>
              <a:t>error_code </a:t>
            </a:r>
            <a:r>
              <a:rPr lang="ru-RU" smtClean="0"/>
              <a:t>может быть платформенно зависимым</a:t>
            </a:r>
          </a:p>
          <a:p>
            <a:r>
              <a:rPr lang="ru-RU" smtClean="0"/>
              <a:t>Сравнение через простое </a:t>
            </a:r>
            <a:r>
              <a:rPr lang="en-US" smtClean="0"/>
              <a:t>== </a:t>
            </a:r>
            <a:r>
              <a:rPr lang="ru-RU" smtClean="0"/>
              <a:t>сравнивает код со своей группой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(ec == </a:t>
            </a:r>
            <a:r>
              <a:rPr lang="en-US" sz="2400">
                <a:latin typeface="Consolas" panose="020B0609020204030204" pitchFamily="49" charset="0"/>
              </a:rPr>
              <a:t>errc</a:t>
            </a:r>
            <a:r>
              <a:rPr lang="en-US" sz="2400">
                <a:latin typeface="Consolas" panose="020B0609020204030204" pitchFamily="49" charset="0"/>
              </a:rPr>
              <a:t>::</a:t>
            </a:r>
            <a:r>
              <a:rPr lang="en-US" sz="2400" smtClean="0">
                <a:latin typeface="Consolas" panose="020B0609020204030204" pitchFamily="49" charset="0"/>
              </a:rPr>
              <a:t>not_enough_memory) { </a:t>
            </a:r>
            <a:r>
              <a:rPr lang="ru-RU" sz="2400" smtClean="0">
                <a:latin typeface="Consolas" panose="020B0609020204030204" pitchFamily="49" charset="0"/>
              </a:rPr>
              <a:t>код какой-то из десятка, имеющих отношение к нехватке памяти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77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по </a:t>
            </a:r>
            <a:r>
              <a:rPr lang="en-US" smtClean="0"/>
              <a:t>error_code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 (T </a:t>
            </a:r>
            <a:r>
              <a:rPr lang="en-US">
                <a:latin typeface="Consolas" panose="020B0609020204030204" pitchFamily="49" charset="0"/>
              </a:rPr>
              <a:t>new_elem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push (T new_elem, error_code &amp;ec)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До 2011 года вместо </a:t>
            </a:r>
            <a:r>
              <a:rPr lang="en-US" smtClean="0"/>
              <a:t>noexcept </a:t>
            </a:r>
            <a:r>
              <a:rPr lang="ru-RU" smtClean="0"/>
              <a:t>была </a:t>
            </a:r>
            <a:r>
              <a:rPr lang="en-US" smtClean="0"/>
              <a:t>throw() </a:t>
            </a:r>
            <a:r>
              <a:rPr lang="ru-RU" smtClean="0"/>
              <a:t>и она была плоха</a:t>
            </a:r>
          </a:p>
          <a:p>
            <a:r>
              <a:rPr lang="ru-RU" smtClean="0"/>
              <a:t>Забудьте о </a:t>
            </a:r>
            <a:r>
              <a:rPr lang="en-US" smtClean="0"/>
              <a:t>throw(). </a:t>
            </a:r>
            <a:r>
              <a:rPr lang="ru-RU" smtClean="0"/>
              <a:t>Будущее наступило. Используйте </a:t>
            </a:r>
            <a:r>
              <a:rPr lang="en-US" smtClean="0"/>
              <a:t>noexcept.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4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предписали (на месте комитета) для случаев, когда в </a:t>
            </a:r>
            <a:r>
              <a:rPr lang="en-US" smtClean="0"/>
              <a:t>noexcept </a:t>
            </a:r>
            <a:r>
              <a:rPr lang="ru-RU" smtClean="0"/>
              <a:t>функции всё-таки было сгенерировано исключение?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56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/>
              <a:t>ISO/IEC, "Information technology –</a:t>
            </a:r>
            <a:r>
              <a:rPr lang="en-US" sz="2400" smtClean="0"/>
              <a:t> </a:t>
            </a:r>
            <a:r>
              <a:rPr lang="en-US" sz="2400"/>
              <a:t>Programming languages – C++", ISO/IEC 14882:2014,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/>
              <a:t>The C++ Programming Language (4th Edition</a:t>
            </a:r>
            <a:r>
              <a:rPr lang="en-US" sz="2400" smtClean="0"/>
              <a:t>)</a:t>
            </a:r>
            <a:endParaRPr lang="ru-RU" sz="240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smtClean="0"/>
              <a:t>Tom Cargill, Exception handling: a false sense of security, C++Report '1994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smtClean="0"/>
              <a:t>Herb Sutter, Exceptional 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smtClean="0"/>
              <a:t>Herb Sutter, More exceptional C++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smtClean="0"/>
              <a:t>David Abrahams, Exception-safety in generic components '1998</a:t>
            </a:r>
            <a:endParaRPr lang="en-US" sz="2400"/>
          </a:p>
          <a:p>
            <a:pPr marL="514350" lvl="0" indent="-514350">
              <a:buFont typeface="+mj-lt"/>
              <a:buAutoNum type="arabicPeriod"/>
            </a:pPr>
            <a:r>
              <a:rPr lang="en-US" sz="2400" smtClean="0"/>
              <a:t>Niall Douglas, Mongrel Monads, ACCU'2017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97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Вы видите в чём проблема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тут должна быть обработка ошибки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FF9999"/>
                </a:solidFill>
              </a:rPr>
              <a:t>Не обработана ситуация когда </a:t>
            </a:r>
            <a:r>
              <a:rPr lang="en-US" smtClean="0">
                <a:solidFill>
                  <a:srgbClr val="FF9999"/>
                </a:solidFill>
              </a:rPr>
              <a:t>malloc </a:t>
            </a:r>
            <a:r>
              <a:rPr lang="ru-RU" smtClean="0">
                <a:solidFill>
                  <a:srgbClr val="FF9999"/>
                </a:solidFill>
              </a:rPr>
              <a:t>возвращает </a:t>
            </a:r>
            <a:r>
              <a:rPr lang="en-US" smtClean="0">
                <a:solidFill>
                  <a:srgbClr val="FF9999"/>
                </a:solidFill>
              </a:rPr>
              <a:t>NULL</a:t>
            </a:r>
            <a:endParaRPr lang="en-US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Чем нам грозит эта ситуация?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 v (100);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 smtClean="0"/>
              <a:t>тут объект </a:t>
            </a:r>
            <a:r>
              <a:rPr lang="en-US" smtClean="0"/>
              <a:t>v </a:t>
            </a:r>
            <a:r>
              <a:rPr lang="ru-RU" smtClean="0"/>
              <a:t>может оказаться в </a:t>
            </a:r>
            <a:r>
              <a:rPr lang="ru-RU" smtClean="0">
                <a:solidFill>
                  <a:srgbClr val="FFFF00"/>
                </a:solidFill>
              </a:rPr>
              <a:t>несогласованном состоянии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en-US" smtClean="0">
                <a:latin typeface="Consolas" panose="020B0609020204030204" pitchFamily="49" charset="0"/>
              </a:rPr>
              <a:t>v.arr_ 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/>
              <a:t> </a:t>
            </a:r>
            <a:r>
              <a:rPr lang="ru-RU" smtClean="0"/>
              <a:t> т.к. память кончилась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en-US" smtClean="0">
                <a:latin typeface="Consolas" panose="020B0609020204030204" pitchFamily="49" charset="0"/>
              </a:rPr>
              <a:t>v.size_ = 100</a:t>
            </a:r>
            <a:r>
              <a:rPr lang="en-US" smtClean="0"/>
              <a:t> </a:t>
            </a:r>
            <a:r>
              <a:rPr lang="ru-RU" smtClean="0"/>
              <a:t> т.к. конструктор никак не обработал ошибку</a:t>
            </a:r>
          </a:p>
          <a:p>
            <a:r>
              <a:rPr lang="ru-RU" smtClean="0"/>
              <a:t>Хуже всего то, что объект в несогласованном состоянии никак не отличается от нормального объекта</a:t>
            </a:r>
          </a:p>
          <a:p>
            <a:r>
              <a:rPr lang="ru-RU" smtClean="0"/>
              <a:t>Несогласованность может проявиться через тысячи строк кода</a:t>
            </a:r>
          </a:p>
          <a:p>
            <a:r>
              <a:rPr lang="ru-RU" smtClean="0"/>
              <a:t>Это даже не </a:t>
            </a:r>
            <a:r>
              <a:rPr lang="en-US" smtClean="0"/>
              <a:t>UB. </a:t>
            </a:r>
            <a:r>
              <a:rPr lang="ru-RU" smtClean="0"/>
              <a:t>Несогласованное состояние вполне корректно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      //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и что здесь делать?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b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7192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4478</TotalTime>
  <Words>1558</Words>
  <Application>Microsoft Office PowerPoint</Application>
  <PresentationFormat>Widescreen</PresentationFormat>
  <Paragraphs>313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Corbel</vt:lpstr>
      <vt:lpstr>Wingdings</vt:lpstr>
      <vt:lpstr>Depth</vt:lpstr>
      <vt:lpstr>Исключения</vt:lpstr>
      <vt:lpstr>PowerPoint Presentation</vt:lpstr>
      <vt:lpstr>Обработка ошибок в стиле C</vt:lpstr>
      <vt:lpstr>Обработка ошибок в стиле C</vt:lpstr>
      <vt:lpstr>Обработка ошибок в стиле C</vt:lpstr>
      <vt:lpstr>Проблема в C++</vt:lpstr>
      <vt:lpstr>Проблема в C++</vt:lpstr>
      <vt:lpstr>Чем нам грозит эта ситуация?</vt:lpstr>
      <vt:lpstr>Попытка решения</vt:lpstr>
      <vt:lpstr>Основная идея решения</vt:lpstr>
      <vt:lpstr>Типы передачи управления</vt:lpstr>
      <vt:lpstr>Исключения</vt:lpstr>
      <vt:lpstr>Исключительные ситуации</vt:lpstr>
      <vt:lpstr>Порождение ошибки</vt:lpstr>
      <vt:lpstr>Порождение ошибки</vt:lpstr>
      <vt:lpstr>Порождение исключения</vt:lpstr>
      <vt:lpstr>Порождение исключения</vt:lpstr>
      <vt:lpstr>Раскрутка стека</vt:lpstr>
      <vt:lpstr>Раскрутка стека</vt:lpstr>
      <vt:lpstr>Больше про throw</vt:lpstr>
      <vt:lpstr>Ловля исключения</vt:lpstr>
      <vt:lpstr>Некоторые неприятности</vt:lpstr>
      <vt:lpstr>Некоторые неприятности</vt:lpstr>
      <vt:lpstr>Избегаем неприятностей</vt:lpstr>
      <vt:lpstr>Стандартные классы исключений</vt:lpstr>
      <vt:lpstr>Почти хороший код</vt:lpstr>
      <vt:lpstr>Обсуждение</vt:lpstr>
      <vt:lpstr>Перехват всех исключений</vt:lpstr>
      <vt:lpstr>Перевыброс</vt:lpstr>
      <vt:lpstr>Обсуждение</vt:lpstr>
      <vt:lpstr>Неприятные эффекты catch-all</vt:lpstr>
      <vt:lpstr>PowerPoint Presentation</vt:lpstr>
      <vt:lpstr>Вернёмся к исходной проблеме</vt:lpstr>
      <vt:lpstr>Вернёмся к исходной проблеме</vt:lpstr>
      <vt:lpstr>Упростим код</vt:lpstr>
      <vt:lpstr>Cargill case</vt:lpstr>
      <vt:lpstr>Безопасность относительно исключений</vt:lpstr>
      <vt:lpstr>Безопасное копирование</vt:lpstr>
      <vt:lpstr>Теперь конструктор копирования</vt:lpstr>
      <vt:lpstr>Гарантии безопасности</vt:lpstr>
      <vt:lpstr>Оператор присваивания</vt:lpstr>
      <vt:lpstr>Оператор присваивания</vt:lpstr>
      <vt:lpstr>Оператор присваивания v2</vt:lpstr>
      <vt:lpstr>Интермедия: перемещение</vt:lpstr>
      <vt:lpstr>Оператор присваивания v3</vt:lpstr>
      <vt:lpstr>Домашняя наработка</vt:lpstr>
      <vt:lpstr>Извлечение из массива</vt:lpstr>
      <vt:lpstr>Внезапная проблема</vt:lpstr>
      <vt:lpstr>Извлечение из массива v2</vt:lpstr>
      <vt:lpstr>Обсуждение</vt:lpstr>
      <vt:lpstr>PowerPoint Presentation</vt:lpstr>
      <vt:lpstr>Формы оператора new</vt:lpstr>
      <vt:lpstr>PowerPoint Presentation</vt:lpstr>
      <vt:lpstr>Коды ошибок возвращаются</vt:lpstr>
      <vt:lpstr>Семантические группы ошибок</vt:lpstr>
      <vt:lpstr>Семантические группы ошибок</vt:lpstr>
      <vt:lpstr>Перегрузка по error_code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</dc:title>
  <dc:creator>Vladimirov, Konstantin</dc:creator>
  <cp:keywords>CTPClassification=CTP_PUBLIC:VisualMarkings=</cp:keywords>
  <cp:lastModifiedBy>Vladimirov, Konstantin</cp:lastModifiedBy>
  <cp:revision>157</cp:revision>
  <dcterms:created xsi:type="dcterms:W3CDTF">2017-04-29T14:44:06Z</dcterms:created>
  <dcterms:modified xsi:type="dcterms:W3CDTF">2017-05-02T17:22:43Z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d1201f2d-e2b4-4467-a590-12da7a13e9a6</vt:lpwstr>
  </property>
  <property fmtid="{D5CDD505-2E9C-101B-9397-08002B2CF9AE}" pid="3" name="CTP_TimeStamp">
    <vt:lpwstr>2017-05-02 17:22:41Z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