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3" r:id="rId14"/>
    <p:sldId id="274" r:id="rId15"/>
    <p:sldId id="275" r:id="rId16"/>
    <p:sldId id="267" r:id="rId17"/>
    <p:sldId id="270" r:id="rId18"/>
    <p:sldId id="276" r:id="rId19"/>
    <p:sldId id="271" r:id="rId20"/>
    <p:sldId id="277" r:id="rId21"/>
    <p:sldId id="272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8" r:id="rId39"/>
    <p:sldId id="294" r:id="rId40"/>
    <p:sldId id="301" r:id="rId41"/>
    <p:sldId id="302" r:id="rId42"/>
    <p:sldId id="303" r:id="rId43"/>
    <p:sldId id="304" r:id="rId44"/>
    <p:sldId id="295" r:id="rId45"/>
    <p:sldId id="296" r:id="rId46"/>
    <p:sldId id="297" r:id="rId47"/>
    <p:sldId id="299" r:id="rId48"/>
    <p:sldId id="300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258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1AF36-CD26-47D2-B9B3-DA4139894D3A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306AE-A361-4169-BACE-30EEBB6F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306AE-A361-4169-BACE-30EEBB6F5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015" y="882376"/>
            <a:ext cx="9884665" cy="2926080"/>
          </a:xfrm>
        </p:spPr>
        <p:txBody>
          <a:bodyPr/>
          <a:lstStyle/>
          <a:p>
            <a:r>
              <a:rPr lang="ru-RU" smtClean="0"/>
              <a:t>Вариабельные шаблоны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Работа со списками типов, пачки параметров и свёртки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лекции по </a:t>
            </a:r>
            <a:r>
              <a:rPr lang="en-US" smtClean="0"/>
              <a:t>rvalue refs</a:t>
            </a:r>
            <a:r>
              <a:rPr lang="ru-RU" smtClean="0"/>
              <a:t> была написана почти идеальная прозрачная оболочка для одного аргумента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Fun, typename... Args&gt;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decltype(auto)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transparent(Fun fun, Args&amp;&amp;... args)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fun(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forward&lt;Args&gt;(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args)...</a:t>
            </a:r>
            <a:r>
              <a:rPr lang="en-US">
                <a:latin typeface="Consolas" panose="020B0609020204030204" pitchFamily="49" charset="0"/>
              </a:rPr>
              <a:t>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Это очень простое и чисто техническое изменение</a:t>
            </a:r>
          </a:p>
          <a:p>
            <a:r>
              <a:rPr lang="ru-RU" smtClean="0"/>
              <a:t>Следует обратить особое внимание на паттерн совместного раскрытия при пробросе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3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r>
              <a:rPr lang="en-US" smtClean="0"/>
              <a:t>: </a:t>
            </a:r>
            <a:r>
              <a:rPr lang="ru-RU" smtClean="0"/>
              <a:t>раскрытие пачек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</a:t>
            </a:r>
            <a:r>
              <a:rPr lang="en-US" smtClean="0"/>
              <a:t>args </a:t>
            </a:r>
            <a:r>
              <a:rPr lang="ru-RU" smtClean="0"/>
              <a:t>это пачка параметров</a:t>
            </a:r>
            <a:r>
              <a:rPr lang="en-US" smtClean="0"/>
              <a:t> x,</a:t>
            </a:r>
            <a:r>
              <a:rPr lang="ru-RU" smtClean="0"/>
              <a:t> </a:t>
            </a:r>
            <a:r>
              <a:rPr lang="en-US" smtClean="0"/>
              <a:t>y,</a:t>
            </a:r>
            <a:r>
              <a:rPr lang="ru-RU" smtClean="0"/>
              <a:t> </a:t>
            </a:r>
            <a:r>
              <a:rPr lang="en-US" smtClean="0"/>
              <a:t>z</a:t>
            </a:r>
            <a:endParaRPr lang="ru-RU" smtClean="0"/>
          </a:p>
          <a:p>
            <a:r>
              <a:rPr lang="ru-RU" smtClean="0"/>
              <a:t>Тогда во что раскроется следующее выражение</a:t>
            </a:r>
            <a:r>
              <a:rPr lang="en-US" smtClean="0"/>
              <a:t>?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f(h(args...) + h(args)...);</a:t>
            </a:r>
          </a:p>
          <a:p>
            <a:r>
              <a:rPr lang="ru-RU" smtClean="0"/>
              <a:t>Также интересно во что раскроется</a:t>
            </a:r>
            <a:r>
              <a:rPr lang="en-US" smtClean="0"/>
              <a:t> </a:t>
            </a:r>
            <a:r>
              <a:rPr lang="ru-RU" smtClean="0"/>
              <a:t>следующее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f(h(args, args...)...);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4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</a:t>
            </a:r>
            <a:r>
              <a:rPr lang="en-US" smtClean="0"/>
              <a:t>args </a:t>
            </a:r>
            <a:r>
              <a:rPr lang="ru-RU" smtClean="0"/>
              <a:t>это пачка параметров</a:t>
            </a:r>
            <a:r>
              <a:rPr lang="en-US" smtClean="0"/>
              <a:t> x,</a:t>
            </a:r>
            <a:r>
              <a:rPr lang="ru-RU" smtClean="0"/>
              <a:t> </a:t>
            </a:r>
            <a:r>
              <a:rPr lang="en-US" smtClean="0"/>
              <a:t>y,</a:t>
            </a:r>
            <a:r>
              <a:rPr lang="ru-RU" smtClean="0"/>
              <a:t> </a:t>
            </a:r>
            <a:r>
              <a:rPr lang="en-US" smtClean="0"/>
              <a:t>z</a:t>
            </a:r>
            <a:endParaRPr lang="ru-RU" smtClean="0"/>
          </a:p>
          <a:p>
            <a:r>
              <a:rPr lang="ru-RU" smtClean="0"/>
              <a:t>Тогда следующее выражение</a:t>
            </a:r>
            <a:r>
              <a:rPr lang="en-US" smtClean="0"/>
              <a:t> </a:t>
            </a:r>
            <a:r>
              <a:rPr lang="ru-RU" smtClean="0"/>
              <a:t>имеет сложный паттерн раскрытия пачки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h(args...) + h(args)</a:t>
            </a:r>
            <a:r>
              <a:rPr lang="en-US" smtClean="0">
                <a:latin typeface="Consolas" panose="020B0609020204030204" pitchFamily="49" charset="0"/>
              </a:rPr>
              <a:t>...);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f(h(x, y, z) + h(x), </a:t>
            </a:r>
            <a:r>
              <a:rPr lang="en-US">
                <a:latin typeface="Consolas" panose="020B0609020204030204" pitchFamily="49" charset="0"/>
              </a:rPr>
              <a:t>h(x, y, z</a:t>
            </a:r>
            <a:r>
              <a:rPr lang="en-US" smtClean="0">
                <a:latin typeface="Consolas" panose="020B0609020204030204" pitchFamily="49" charset="0"/>
              </a:rPr>
              <a:t>) + h(y), </a:t>
            </a:r>
            <a:r>
              <a:rPr lang="en-US">
                <a:latin typeface="Consolas" panose="020B0609020204030204" pitchFamily="49" charset="0"/>
              </a:rPr>
              <a:t>h(x, y, z)</a:t>
            </a:r>
            <a:r>
              <a:rPr lang="en-US" smtClean="0">
                <a:latin typeface="Consolas" panose="020B0609020204030204" pitchFamily="49" charset="0"/>
              </a:rPr>
              <a:t> + h(z));</a:t>
            </a:r>
          </a:p>
          <a:p>
            <a:r>
              <a:rPr lang="ru-RU" smtClean="0"/>
              <a:t>Аналогично (если чувствовать технологию, эти задачи однообразны)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h(args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args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...)</a:t>
            </a:r>
            <a:r>
              <a:rPr lang="en-US" smtClean="0">
                <a:latin typeface="Consolas" panose="020B0609020204030204" pitchFamily="49" charset="0"/>
              </a:rPr>
              <a:t>...);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f(h(x, x, y, z), h(y, x, y, z), h(z, x, y, z));</a:t>
            </a:r>
            <a:endParaRPr lang="en-US"/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2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Где может встречаться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32720" cy="4038600"/>
          </a:xfrm>
        </p:spPr>
        <p:txBody>
          <a:bodyPr>
            <a:noAutofit/>
          </a:bodyPr>
          <a:lstStyle/>
          <a:p>
            <a:r>
              <a:rPr lang="ru-RU" sz="2000" smtClean="0"/>
              <a:t>Список аргументов функции или шаблона</a:t>
            </a:r>
          </a:p>
          <a:p>
            <a:pPr marL="274320" lvl="1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myfunc(args...);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M</a:t>
            </a:r>
            <a:r>
              <a:rPr lang="en-US" sz="1800" smtClean="0">
                <a:latin typeface="Consolas" panose="020B0609020204030204" pitchFamily="49" charset="0"/>
              </a:rPr>
              <a:t>yclass&lt;Args...&gt; c1;</a:t>
            </a:r>
            <a:endParaRPr lang="ru-RU" sz="18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Скобочная</a:t>
            </a:r>
            <a:r>
              <a:rPr lang="en-US" sz="2000" smtClean="0"/>
              <a:t> </a:t>
            </a:r>
            <a:r>
              <a:rPr lang="ru-RU" sz="2000" smtClean="0"/>
              <a:t>и списочная инициализация</a:t>
            </a:r>
            <a:endParaRPr lang="en-US" sz="2000" smtClean="0"/>
          </a:p>
          <a:p>
            <a:pPr marL="274320" lvl="1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Myclass c2(args...);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int dummy[sizeof</a:t>
            </a:r>
            <a:r>
              <a:rPr lang="en-US" sz="1800" smtClean="0">
                <a:latin typeface="Consolas" panose="020B0609020204030204" pitchFamily="49" charset="0"/>
              </a:rPr>
              <a:t>...(Args)] </a:t>
            </a:r>
            <a:r>
              <a:rPr lang="en-US" sz="1800">
                <a:latin typeface="Consolas" panose="020B0609020204030204" pitchFamily="49" charset="0"/>
              </a:rPr>
              <a:t>= { </a:t>
            </a:r>
            <a:r>
              <a:rPr lang="en-US" sz="1800" smtClean="0">
                <a:latin typeface="Consolas" panose="020B0609020204030204" pitchFamily="49" charset="0"/>
              </a:rPr>
              <a:t>static_cast&lt;int&gt;(args)... };</a:t>
            </a:r>
            <a:endParaRPr lang="ru-RU" sz="1800" smtClean="0"/>
          </a:p>
          <a:p>
            <a:r>
              <a:rPr lang="ru-RU" sz="2000" smtClean="0"/>
              <a:t>Список параметров функции или шаблона</a:t>
            </a:r>
            <a:endParaRPr lang="en-US" sz="2000" smtClean="0"/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</a:t>
            </a:r>
            <a:r>
              <a:rPr lang="en-US" sz="1800" smtClean="0">
                <a:latin typeface="Consolas" panose="020B0609020204030204" pitchFamily="49" charset="0"/>
              </a:rPr>
              <a:t>... Args, </a:t>
            </a:r>
            <a:r>
              <a:rPr lang="en-US" sz="1800">
                <a:latin typeface="Consolas" panose="020B0609020204030204" pitchFamily="49" charset="0"/>
              </a:rPr>
              <a:t>int... N&gt; void </a:t>
            </a:r>
            <a:r>
              <a:rPr lang="en-US" sz="1800" smtClean="0">
                <a:latin typeface="Consolas" panose="020B0609020204030204" pitchFamily="49" charset="0"/>
              </a:rPr>
              <a:t>g(Args </a:t>
            </a:r>
            <a:r>
              <a:rPr lang="en-US" sz="1800">
                <a:latin typeface="Consolas" panose="020B0609020204030204" pitchFamily="49" charset="0"/>
              </a:rPr>
              <a:t>(&amp;...arr)[N]) </a:t>
            </a:r>
            <a:r>
              <a:rPr lang="en-US" sz="1800" smtClean="0">
                <a:latin typeface="Consolas" panose="020B0609020204030204" pitchFamily="49" charset="0"/>
              </a:rPr>
              <a:t>{};</a:t>
            </a:r>
          </a:p>
          <a:p>
            <a:pPr marL="274320" lvl="1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template&lt;Args... Vals&gt; struct apply {};</a:t>
            </a:r>
            <a:endParaRPr lang="ru-RU" sz="18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Списки базовых классов и списки инциализации в конструкторах</a:t>
            </a:r>
            <a:r>
              <a:rPr lang="en-US" sz="2000" smtClean="0"/>
              <a:t> (</a:t>
            </a:r>
            <a:r>
              <a:rPr lang="ru-RU" sz="2000" smtClean="0"/>
              <a:t>см. следующий слайд)</a:t>
            </a:r>
          </a:p>
          <a:p>
            <a:r>
              <a:rPr lang="ru-RU" sz="2000" smtClean="0"/>
              <a:t>И в некоторых других местах (тизер: в списках захвата лямбда выражений, например)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4000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Синтаксические странности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Списки базовых классов и списки инициализации в конструкторах ведут к странным конструкциям если пачки оказываются пустыми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... Mixins&gt;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mixture : public Mixins ...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здесь тело для класса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mixture(Mixins... ms) : Mixins(ms)... {}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mixture&lt;C1, C2&gt; m (C1{}, C2{}); // m : C1, </a:t>
            </a:r>
            <a:r>
              <a:rPr lang="en-US" smtClean="0">
                <a:latin typeface="Consolas" panose="020B0609020204030204" pitchFamily="49" charset="0"/>
              </a:rPr>
              <a:t>C2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mixture&lt;&gt; mnothing; // </a:t>
            </a:r>
            <a:r>
              <a:rPr lang="ru-RU" smtClean="0">
                <a:latin typeface="Consolas" panose="020B0609020204030204" pitchFamily="49" charset="0"/>
              </a:rPr>
              <a:t>это ок, но выглядит нелепо</a:t>
            </a:r>
            <a:endParaRPr lang="en-US"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8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Хорошо, мы внимательно изучили какими могут быть вариабельные шаблоны. Но как сделать нечто полезное с переданным списком аргументов или типов? Сложить, вывести на экран, прочее?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Свёртки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670734"/>
              </p:ext>
            </p:extLst>
          </p:nvPr>
        </p:nvGraphicFramePr>
        <p:xfrm>
          <a:off x="1143000" y="2057400"/>
          <a:ext cx="10287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968"/>
                <a:gridCol w="711403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smtClean="0"/>
                        <a:t>Паттерн свёртки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Результирующее выражение</a:t>
                      </a:r>
                      <a:endParaRPr lang="en-US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... op pack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( ... (p1 op</a:t>
                      </a:r>
                      <a:r>
                        <a:rPr lang="en-US" sz="2200" baseline="0" smtClean="0">
                          <a:latin typeface="Consolas" panose="020B0609020204030204" pitchFamily="49" charset="0"/>
                        </a:rPr>
                        <a:t> p2) op p3) ... op pN)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2200" baseline="0" smtClean="0">
                          <a:latin typeface="Consolas" panose="020B0609020204030204" pitchFamily="49" charset="0"/>
                        </a:rPr>
                        <a:t> ... op pack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200" smtClean="0">
                          <a:latin typeface="Consolas" panose="020B0609020204030204" pitchFamily="49" charset="0"/>
                        </a:rPr>
                        <a:t>( ... (init op p1) op p2) ... op pN)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pack op ...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(p1 op (p2 op ( ... (pN-1 op pN) ...)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pack op ... fini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(p1 op (p2 op ( ... (pN op fini) ...)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42793" y="4480560"/>
            <a:ext cx="4700223" cy="1743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... 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sum_all (T ... 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result = (args + ...);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result;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80760" y="4480560"/>
            <a:ext cx="5568696" cy="1743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... 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print_all (T ... 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(cout &lt;&lt; ... &lt;&lt; args) &lt;&lt; "\n";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5294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print_all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Очевидно, что </a:t>
            </a:r>
            <a:r>
              <a:rPr lang="en-US" smtClean="0"/>
              <a:t>print_all </a:t>
            </a:r>
            <a:r>
              <a:rPr lang="ru-RU" smtClean="0"/>
              <a:t>записанный как есть не вставляет между выводимыми числами пробельные символы</a:t>
            </a:r>
          </a:p>
          <a:p>
            <a:r>
              <a:rPr lang="en-US" smtClean="0">
                <a:latin typeface="Consolas" panose="020B0609020204030204" pitchFamily="49" charset="0"/>
              </a:rPr>
              <a:t>print_all(1, 1.5, 3); // 11.53</a:t>
            </a:r>
          </a:p>
          <a:p>
            <a:r>
              <a:rPr lang="ru-RU" smtClean="0"/>
              <a:t>Как заставить его это сделать?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28232" y="4727448"/>
            <a:ext cx="5568696" cy="1743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... 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print_all (T ... 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(cout &lt;&lt; ... &lt;&lt; args) &lt;&lt; "\n";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630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функтор </a:t>
            </a:r>
            <a:r>
              <a:rPr lang="en-US" smtClean="0"/>
              <a:t>AddSpace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Вандервуд и Йосьюттис </a:t>
            </a:r>
            <a:r>
              <a:rPr lang="en-US" smtClean="0"/>
              <a:t>[3]</a:t>
            </a:r>
            <a:r>
              <a:rPr lang="ru-RU" smtClean="0"/>
              <a:t> предлагают следующее решение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AddSpace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T&amp; ref;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AddSpace(const T&amp; r): ref(r)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ostream&amp; operator&lt;&lt; (ostream&amp; os, AddSpace 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os &lt;&lt; s.ref &lt;&lt; ' ';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... </a:t>
            </a:r>
            <a:r>
              <a:rPr lang="en-US" smtClean="0">
                <a:latin typeface="Consolas" panose="020B0609020204030204" pitchFamily="49" charset="0"/>
              </a:rPr>
              <a:t>T&gt; void </a:t>
            </a:r>
            <a:r>
              <a:rPr lang="en-US">
                <a:latin typeface="Consolas" panose="020B0609020204030204" pitchFamily="49" charset="0"/>
              </a:rPr>
              <a:t>print_all (T ... args)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(cout &lt;&lt; ... &lt;&lt; </a:t>
            </a:r>
            <a:r>
              <a:rPr lang="en-US" smtClean="0">
                <a:latin typeface="Consolas" panose="020B0609020204030204" pitchFamily="49" charset="0"/>
              </a:rPr>
              <a:t>AddSpace(args)) </a:t>
            </a:r>
            <a:r>
              <a:rPr lang="en-US">
                <a:latin typeface="Consolas" panose="020B0609020204030204" pitchFamily="49" charset="0"/>
              </a:rPr>
              <a:t>&lt;&lt; "\n";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76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Э</a:t>
            </a:r>
            <a:r>
              <a:rPr lang="ru-RU" smtClean="0"/>
              <a:t>кзотические свёртки (самостоятельно)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Представьте, что у вас есть дерево с узлом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Node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data;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 *left;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 *right;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Вы хотите заставить заработать код: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Node *top = </a:t>
            </a:r>
            <a:r>
              <a:rPr lang="ru-RU" smtClean="0">
                <a:latin typeface="Consolas" panose="020B0609020204030204" pitchFamily="49" charset="0"/>
              </a:rPr>
              <a:t>получаем узел 1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Node *seven = tree_get(top, right, right, left); // </a:t>
            </a:r>
            <a:r>
              <a:rPr lang="ru-RU" smtClean="0">
                <a:latin typeface="Consolas" panose="020B0609020204030204" pitchFamily="49" charset="0"/>
              </a:rPr>
              <a:t>узел 7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Node *four = tree_get(top, left, right, left); // </a:t>
            </a:r>
            <a:r>
              <a:rPr lang="ru-RU" smtClean="0">
                <a:latin typeface="Consolas" panose="020B0609020204030204" pitchFamily="49" charset="0"/>
              </a:rPr>
              <a:t>узел 4</a:t>
            </a:r>
          </a:p>
          <a:p>
            <a:r>
              <a:rPr lang="ru-RU" smtClean="0"/>
              <a:t>Как написать такую функцию? Будет ли она работать для </a:t>
            </a:r>
            <a:r>
              <a:rPr lang="en-US" smtClean="0"/>
              <a:t>unique_ptrs?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86" y="1773936"/>
            <a:ext cx="3765585" cy="336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7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Пачки параметров и свёртки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размещения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Кортежи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Рекурсивное раскрытие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Свёртки очень интересны, но, пожалуй, как в </a:t>
            </a:r>
            <a:r>
              <a:rPr lang="en-US" smtClean="0"/>
              <a:t>C</a:t>
            </a:r>
            <a:r>
              <a:rPr lang="ru-RU" smtClean="0"/>
              <a:t>,</a:t>
            </a:r>
            <a:r>
              <a:rPr lang="en-US" smtClean="0"/>
              <a:t> </a:t>
            </a:r>
            <a:r>
              <a:rPr lang="ru-RU" smtClean="0"/>
              <a:t>где реальных применений троеточию кроме </a:t>
            </a:r>
            <a:r>
              <a:rPr lang="en-US" smtClean="0"/>
              <a:t>printf </a:t>
            </a:r>
            <a:r>
              <a:rPr lang="ru-RU" smtClean="0"/>
              <a:t>и </a:t>
            </a:r>
            <a:r>
              <a:rPr lang="en-US" smtClean="0"/>
              <a:t>scanf </a:t>
            </a:r>
            <a:r>
              <a:rPr lang="ru-RU" smtClean="0"/>
              <a:t>практически нет, вариабельные шаблоны в </a:t>
            </a:r>
            <a:r>
              <a:rPr lang="en-US" smtClean="0"/>
              <a:t>C++ </a:t>
            </a:r>
            <a:r>
              <a:rPr lang="ru-RU" smtClean="0"/>
              <a:t>были бы обречены на безвестность.</a:t>
            </a:r>
          </a:p>
          <a:p>
            <a:r>
              <a:rPr lang="ru-RU" smtClean="0"/>
              <a:t>Давайте подумаем: какие применения прямо сейчас вы видите вариабельным шаблонам и свёрткам?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31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Пачки параметров и свёртки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Семантика размещения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Кортежи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Рекурсивное раскрытие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182077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Тяжёлые классы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мире </a:t>
            </a:r>
            <a:r>
              <a:rPr lang="en-US" smtClean="0"/>
              <a:t>C++ </a:t>
            </a:r>
            <a:r>
              <a:rPr lang="ru-RU" smtClean="0"/>
              <a:t>иногда встречаются тяжёлые объекты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Heavy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детали реализации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Heavy (int sz, int x, int s) { </a:t>
            </a:r>
            <a:r>
              <a:rPr lang="ru-RU" smtClean="0">
                <a:latin typeface="Consolas" panose="020B0609020204030204" pitchFamily="49" charset="0"/>
              </a:rPr>
              <a:t>выделение кучи ресурсов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Heavy (const Heavy&amp; rhs)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ru-RU" smtClean="0">
                <a:latin typeface="Consolas" panose="020B0609020204030204" pitchFamily="49" charset="0"/>
              </a:rPr>
              <a:t>выделение такой же кучи ресурсов на копию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Heavy (Heavy&amp;&amp; rhs) { </a:t>
            </a:r>
            <a:r>
              <a:rPr lang="ru-RU" smtClean="0">
                <a:latin typeface="Consolas" panose="020B0609020204030204" pitchFamily="49" charset="0"/>
              </a:rPr>
              <a:t>довольно дорогое перемещение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Перемещение таких объектов вместо копирования выглядит привлекательно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810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Контейнеры тяжёлых классов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23576" cy="4315968"/>
          </a:xfrm>
        </p:spPr>
        <p:txBody>
          <a:bodyPr/>
          <a:lstStyle/>
          <a:p>
            <a:r>
              <a:rPr lang="ru-RU" smtClean="0"/>
              <a:t>Увы, иногда нужно хранить тяжёлые классы в контейнерах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StackNode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 elem; StackNode *next;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StackNode(T </a:t>
            </a:r>
            <a:r>
              <a:rPr lang="en-US">
                <a:latin typeface="Consolas" panose="020B0609020204030204" pitchFamily="49" charset="0"/>
              </a:rPr>
              <a:t>e, </a:t>
            </a:r>
            <a:r>
              <a:rPr lang="en-US" smtClean="0">
                <a:latin typeface="Consolas" panose="020B0609020204030204" pitchFamily="49" charset="0"/>
              </a:rPr>
              <a:t>StackNode </a:t>
            </a:r>
            <a:r>
              <a:rPr lang="en-US">
                <a:latin typeface="Consolas" panose="020B0609020204030204" pitchFamily="49" charset="0"/>
              </a:rPr>
              <a:t>*nxt) : elem (e), next (nxt) 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void </a:t>
            </a:r>
            <a:r>
              <a:rPr lang="en-US" smtClean="0">
                <a:latin typeface="Consolas" panose="020B0609020204030204" pitchFamily="49" charset="0"/>
              </a:rPr>
              <a:t>push(const </a:t>
            </a:r>
            <a:r>
              <a:rPr lang="en-US">
                <a:latin typeface="Consolas" panose="020B0609020204030204" pitchFamily="49" charset="0"/>
              </a:rPr>
              <a:t>T&amp; elem) </a:t>
            </a:r>
            <a:r>
              <a:rPr lang="en-US" smtClean="0">
                <a:latin typeface="Consolas" panose="020B0609020204030204" pitchFamily="49" charset="0"/>
              </a:rPr>
              <a:t>{ top_ = </a:t>
            </a:r>
            <a:r>
              <a:rPr lang="en-US">
                <a:latin typeface="Consolas" panose="020B0609020204030204" pitchFamily="49" charset="0"/>
              </a:rPr>
              <a:t>new StackNode (elem, top</a:t>
            </a:r>
            <a:r>
              <a:rPr lang="en-US" smtClean="0">
                <a:latin typeface="Consolas" panose="020B0609020204030204" pitchFamily="49" charset="0"/>
              </a:rPr>
              <a:t>_);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mtClean="0"/>
              <a:t>Подумаем о следующем коде: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s.push(Heavy(100, 200, 300)); // </a:t>
            </a:r>
            <a:r>
              <a:rPr lang="ru-RU" smtClean="0">
                <a:latin typeface="Consolas" panose="020B0609020204030204" pitchFamily="49" charset="0"/>
              </a:rPr>
              <a:t>всё очень плохо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37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Давайте посчитаем копирования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/>
          <a:lstStyle/>
          <a:p>
            <a:r>
              <a:rPr lang="ru-RU" smtClean="0"/>
              <a:t>Нам нужно просто поместить элемент в контейнер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s.push(Heavy(100</a:t>
            </a:r>
            <a:r>
              <a:rPr lang="en-US">
                <a:latin typeface="Consolas" panose="020B0609020204030204" pitchFamily="49" charset="0"/>
              </a:rPr>
              <a:t>, 200, 300)); // </a:t>
            </a:r>
            <a:r>
              <a:rPr lang="ru-RU">
                <a:latin typeface="Consolas" panose="020B0609020204030204" pitchFamily="49" charset="0"/>
              </a:rPr>
              <a:t>всё очень </a:t>
            </a:r>
            <a:r>
              <a:rPr lang="ru-RU" smtClean="0">
                <a:latin typeface="Consolas" panose="020B0609020204030204" pitchFamily="49" charset="0"/>
              </a:rPr>
              <a:t>плохо</a:t>
            </a:r>
            <a:endParaRPr lang="ru-RU" smtClean="0"/>
          </a:p>
          <a:p>
            <a:r>
              <a:rPr lang="ru-RU" smtClean="0"/>
              <a:t>Вместо этого происходит:</a:t>
            </a:r>
          </a:p>
          <a:p>
            <a:pPr lvl="1"/>
            <a:r>
              <a:rPr lang="ru-RU" smtClean="0"/>
              <a:t>Создание</a:t>
            </a:r>
          </a:p>
          <a:p>
            <a:pPr lvl="1"/>
            <a:r>
              <a:rPr lang="ru-RU" smtClean="0"/>
              <a:t>Копирование аргументом в </a:t>
            </a:r>
            <a:r>
              <a:rPr lang="en-US" smtClean="0"/>
              <a:t>push_back</a:t>
            </a:r>
          </a:p>
          <a:p>
            <a:pPr lvl="1"/>
            <a:r>
              <a:rPr lang="ru-RU" smtClean="0"/>
              <a:t>Копирование для окончательного хранения в узел</a:t>
            </a:r>
          </a:p>
          <a:p>
            <a:r>
              <a:rPr lang="ru-RU" smtClean="0"/>
              <a:t>Даже если сделать перегрузку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</a:t>
            </a:r>
            <a:r>
              <a:rPr lang="en-US" smtClean="0">
                <a:latin typeface="Consolas" panose="020B0609020204030204" pitchFamily="49" charset="0"/>
              </a:rPr>
              <a:t>push(T&amp;</a:t>
            </a:r>
            <a:r>
              <a:rPr lang="en-US"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elem) { top_ = new StackNode </a:t>
            </a:r>
            <a:r>
              <a:rPr lang="en-US" smtClean="0">
                <a:latin typeface="Consolas" panose="020B0609020204030204" pitchFamily="49" charset="0"/>
              </a:rPr>
              <a:t>(move(elem), </a:t>
            </a:r>
            <a:r>
              <a:rPr lang="en-US">
                <a:latin typeface="Consolas" panose="020B0609020204030204" pitchFamily="49" charset="0"/>
              </a:rPr>
              <a:t>top_); }</a:t>
            </a:r>
            <a:endParaRPr lang="en-US"/>
          </a:p>
          <a:p>
            <a:r>
              <a:rPr lang="ru-RU" smtClean="0"/>
              <a:t>Мы всё равно попадаем на довольно дорогое перемещение</a:t>
            </a:r>
            <a:endParaRPr lang="en-US" smtClean="0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18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Хорошее решение, таким образом должно избегать не только копирования, но и перемещения, то есть в идеале: создавать объект прямо внутри стека. Это называется размещением.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struct StackNode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 elem; StackNode *next;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StackNode(</a:t>
            </a:r>
            <a:r>
              <a:rPr lang="ru-RU" smtClean="0">
                <a:latin typeface="Consolas" panose="020B0609020204030204" pitchFamily="49" charset="0"/>
              </a:rPr>
              <a:t>параметры конструктора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StackNode *nxt) 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elem (</a:t>
            </a:r>
            <a:r>
              <a:rPr lang="ru-RU" smtClean="0">
                <a:latin typeface="Consolas" panose="020B0609020204030204" pitchFamily="49" charset="0"/>
              </a:rPr>
              <a:t>параметры конструктора</a:t>
            </a:r>
            <a:r>
              <a:rPr lang="en-US" smtClean="0">
                <a:latin typeface="Consolas" panose="020B0609020204030204" pitchFamily="49" charset="0"/>
              </a:rPr>
              <a:t>), </a:t>
            </a:r>
            <a:r>
              <a:rPr lang="en-US">
                <a:latin typeface="Consolas" panose="020B0609020204030204" pitchFamily="49" charset="0"/>
              </a:rPr>
              <a:t>next (nxt)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/>
          </a:p>
          <a:p>
            <a:r>
              <a:rPr lang="ru-RU" smtClean="0"/>
              <a:t>Разумеется параметры могут быть любыми и в любом количестве.</a:t>
            </a:r>
          </a:p>
          <a:p>
            <a:r>
              <a:rPr lang="ru-RU" smtClean="0"/>
              <a:t>Решение -- вариабельный шаблон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97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Хорошее решение, таким образом должно избегать не только копирования, но и перемещения, то есть в идеале: создавать объект прямо внутри стека. Это называется размещением.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struct StackNode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 elem; StackNode *next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template&lt;typename ... U&gt;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StackNode(U ... cargs, </a:t>
            </a:r>
            <a:r>
              <a:rPr lang="en-US">
                <a:latin typeface="Consolas" panose="020B0609020204030204" pitchFamily="49" charset="0"/>
              </a:rPr>
              <a:t>StackNode *nxt) 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elem (cargs ...), </a:t>
            </a:r>
            <a:r>
              <a:rPr lang="en-US">
                <a:latin typeface="Consolas" panose="020B0609020204030204" pitchFamily="49" charset="0"/>
              </a:rPr>
              <a:t>next (nxt)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/>
          </a:p>
          <a:p>
            <a:r>
              <a:rPr lang="ru-RU" smtClean="0"/>
              <a:t>Кто-нибудь видит проблемы в этом коде?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Хорошее решение, таким образом должно избегать не только копирования, но и перемещения, то есть в идеале: создавать объект прямо внутри стека. Это называется размещением.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struct StackNode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 elem; StackNode *next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template&lt;typename ... U&gt;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StackNode(U ... cargs, </a:t>
            </a:r>
            <a:r>
              <a:rPr lang="en-US">
                <a:latin typeface="Consolas" panose="020B0609020204030204" pitchFamily="49" charset="0"/>
              </a:rPr>
              <a:t>StackNode *nxt) 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elem (cargs ...), </a:t>
            </a:r>
            <a:r>
              <a:rPr lang="en-US">
                <a:latin typeface="Consolas" panose="020B0609020204030204" pitchFamily="49" charset="0"/>
              </a:rPr>
              <a:t>next (nxt)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/>
          </a:p>
          <a:p>
            <a:r>
              <a:rPr lang="ru-RU" smtClean="0"/>
              <a:t>Кто-нибудь видит проблемы в этом коде?</a:t>
            </a:r>
          </a:p>
          <a:p>
            <a:r>
              <a:rPr lang="ru-RU" smtClean="0"/>
              <a:t>Проблема в том, что так не будет работать вывод. Пачка матчится жадно (тут можно показать демо)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5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Хорошее решение, таким образом должно избегать не только копирования, но и перемещения, то есть в идеале: создавать объект прямо внутри стека. Это называется размещением.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struct StackNode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 elem; StackNode *next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template&lt;typename ... U&gt;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StackNode(</a:t>
            </a:r>
            <a:r>
              <a:rPr lang="en-US">
                <a:latin typeface="Consolas" panose="020B0609020204030204" pitchFamily="49" charset="0"/>
              </a:rPr>
              <a:t>StackNode *</a:t>
            </a:r>
            <a:r>
              <a:rPr lang="en-US" smtClean="0">
                <a:latin typeface="Consolas" panose="020B0609020204030204" pitchFamily="49" charset="0"/>
              </a:rPr>
              <a:t>nxt, U ... cargs)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elem (cargs ...), </a:t>
            </a:r>
            <a:r>
              <a:rPr lang="en-US">
                <a:latin typeface="Consolas" panose="020B0609020204030204" pitchFamily="49" charset="0"/>
              </a:rPr>
              <a:t>next (nxt)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/>
          </a:p>
          <a:p>
            <a:r>
              <a:rPr lang="ru-RU" smtClean="0"/>
              <a:t>Так в целом будет работать</a:t>
            </a:r>
          </a:p>
          <a:p>
            <a:r>
              <a:rPr lang="ru-RU" smtClean="0"/>
              <a:t>Кто-нибудь видит более мелкие проблемы в этом коде?</a:t>
            </a:r>
          </a:p>
        </p:txBody>
      </p:sp>
    </p:spTree>
    <p:extLst>
      <p:ext uri="{BB962C8B-B14F-4D97-AF65-F5344CB8AC3E}">
        <p14:creationId xmlns:p14="http://schemas.microsoft.com/office/powerpoint/2010/main" val="921792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Хорошее решение, таким образом должно избегать не только копирования, но и перемещения, то есть в идеале: создавать объект прямо внутри стека. Это называется размещением.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struct StackNode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 elem; StackNode *next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template&lt;typename ... U&gt;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StackNode(</a:t>
            </a:r>
            <a:r>
              <a:rPr lang="en-US">
                <a:latin typeface="Consolas" panose="020B0609020204030204" pitchFamily="49" charset="0"/>
              </a:rPr>
              <a:t>StackNode *</a:t>
            </a:r>
            <a:r>
              <a:rPr lang="en-US" smtClean="0">
                <a:latin typeface="Consolas" panose="020B0609020204030204" pitchFamily="49" charset="0"/>
              </a:rPr>
              <a:t>nxt, U&amp;&amp; ... cargs)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elem (forward&lt;U&gt;(cargs) ...), </a:t>
            </a:r>
            <a:r>
              <a:rPr lang="en-US">
                <a:latin typeface="Consolas" panose="020B0609020204030204" pitchFamily="49" charset="0"/>
              </a:rPr>
              <a:t>next (nxt)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/>
          </a:p>
          <a:p>
            <a:r>
              <a:rPr lang="ru-RU" smtClean="0"/>
              <a:t>Так в целом будет работать</a:t>
            </a:r>
          </a:p>
          <a:p>
            <a:r>
              <a:rPr lang="ru-RU" smtClean="0"/>
              <a:t>Разумеется, параметры конструктора лучше пробрасывать</a:t>
            </a:r>
          </a:p>
        </p:txBody>
      </p:sp>
    </p:spTree>
    <p:extLst>
      <p:ext uri="{BB962C8B-B14F-4D97-AF65-F5344CB8AC3E}">
        <p14:creationId xmlns:p14="http://schemas.microsoft.com/office/powerpoint/2010/main" val="376150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Троеточия: использование в языке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Сколько значений (вариантов использования в языке) синтаксической конструкции "..." (</a:t>
            </a:r>
            <a:r>
              <a:rPr lang="en-US" smtClean="0"/>
              <a:t>ellipsis, </a:t>
            </a:r>
            <a:r>
              <a:rPr lang="ru-RU" smtClean="0"/>
              <a:t>троеточие)</a:t>
            </a:r>
            <a:r>
              <a:rPr lang="en-US" smtClean="0"/>
              <a:t> </a:t>
            </a:r>
            <a:r>
              <a:rPr lang="ru-RU" smtClean="0"/>
              <a:t>вы сможете вспомнить</a:t>
            </a:r>
            <a:r>
              <a:rPr lang="en-US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378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Emplace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87584" cy="4038600"/>
          </a:xfrm>
        </p:spPr>
        <p:txBody>
          <a:bodyPr/>
          <a:lstStyle/>
          <a:p>
            <a:r>
              <a:rPr lang="ru-RU" smtClean="0"/>
              <a:t>Обычно метод контейнера, который размещает объект, а не пробрасывает его называют </a:t>
            </a:r>
            <a:r>
              <a:rPr lang="en-US" smtClean="0"/>
              <a:t>emplace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детали реализации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</a:t>
            </a:r>
            <a:r>
              <a:rPr lang="en-US">
                <a:latin typeface="Consolas" panose="020B0609020204030204" pitchFamily="49" charset="0"/>
              </a:rPr>
              <a:t>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void push(const T&amp; elem) { top_ = new StackNode </a:t>
            </a:r>
            <a:r>
              <a:rPr lang="en-US" smtClean="0">
                <a:latin typeface="Consolas" panose="020B0609020204030204" pitchFamily="49" charset="0"/>
              </a:rPr>
              <a:t>(top_, elem); 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 &lt;typename U&gt; void emplace(U&amp;&amp; ... 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top_ = new StackNode(top_, forward&lt;U&gt;(args)...);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r>
              <a:rPr lang="ru-RU" smtClean="0"/>
              <a:t>В стандартной библиотеке размещение поддерживают все последовательные контейнеры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45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Давайте снова посчитаем операции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/>
          <a:lstStyle/>
          <a:p>
            <a:r>
              <a:rPr lang="ru-RU" smtClean="0"/>
              <a:t>Нам нужно просто поместить элемент в контейнер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s.emplace&lt;Heavy&gt;(100</a:t>
            </a:r>
            <a:r>
              <a:rPr lang="en-US">
                <a:latin typeface="Consolas" panose="020B0609020204030204" pitchFamily="49" charset="0"/>
              </a:rPr>
              <a:t>, 200, </a:t>
            </a:r>
            <a:r>
              <a:rPr lang="en-US" smtClean="0">
                <a:latin typeface="Consolas" panose="020B0609020204030204" pitchFamily="49" charset="0"/>
              </a:rPr>
              <a:t>300);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</a:t>
            </a:r>
            <a:r>
              <a:rPr lang="ru-RU" smtClean="0">
                <a:latin typeface="Consolas" panose="020B0609020204030204" pitchFamily="49" charset="0"/>
              </a:rPr>
              <a:t>куда лучше</a:t>
            </a:r>
            <a:endParaRPr lang="ru-RU" smtClean="0"/>
          </a:p>
          <a:p>
            <a:r>
              <a:rPr lang="ru-RU" smtClean="0"/>
              <a:t>Теперь происходит:</a:t>
            </a:r>
          </a:p>
          <a:p>
            <a:pPr lvl="1"/>
            <a:r>
              <a:rPr lang="ru-RU" smtClean="0"/>
              <a:t>Перемещение параметров конструктора</a:t>
            </a:r>
          </a:p>
          <a:p>
            <a:pPr lvl="1"/>
            <a:r>
              <a:rPr lang="ru-RU" smtClean="0"/>
              <a:t>Ещё одно перемещение параметров конструктора</a:t>
            </a:r>
            <a:endParaRPr lang="en-US" smtClean="0"/>
          </a:p>
          <a:p>
            <a:pPr lvl="1"/>
            <a:r>
              <a:rPr lang="ru-RU" smtClean="0"/>
              <a:t>Создание объекта по месту назначения</a:t>
            </a:r>
          </a:p>
          <a:p>
            <a:r>
              <a:rPr lang="ru-RU" smtClean="0"/>
              <a:t>Такой синтаксис записи не может не напомнить </a:t>
            </a:r>
            <a:r>
              <a:rPr lang="en-US" smtClean="0"/>
              <a:t>make_unique, make_shared </a:t>
            </a:r>
            <a:r>
              <a:rPr lang="ru-RU" smtClean="0"/>
              <a:t>и прочие функции из лекции по умным указателям</a:t>
            </a:r>
          </a:p>
          <a:p>
            <a:r>
              <a:rPr lang="ru-RU" smtClean="0"/>
              <a:t>Да, действительно, размещающую семантику мы видели уже там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35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Разместить объект в контейнере это очень полезно</a:t>
            </a:r>
          </a:p>
          <a:p>
            <a:r>
              <a:rPr lang="ru-RU" smtClean="0"/>
              <a:t>Но можно ли сохранить в контейнере саму вариабельную пачку параметров?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7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Пачки параметров и свёртки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размещения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Кортежи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Рекурсивное раскрытие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2427776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Много возвращаемых значений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060459" cy="4038600"/>
          </a:xfrm>
        </p:spPr>
        <p:txBody>
          <a:bodyPr/>
          <a:lstStyle/>
          <a:p>
            <a:r>
              <a:rPr lang="ru-RU" smtClean="0"/>
              <a:t>На практике нередко встречаются функции с множественными возвращаемыми значениями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parse_string(const </a:t>
            </a:r>
            <a:r>
              <a:rPr lang="en-US" smtClean="0">
                <a:latin typeface="Consolas" panose="020B0609020204030204" pitchFamily="49" charset="0"/>
              </a:rPr>
              <a:t>wstring </a:t>
            </a:r>
            <a:r>
              <a:rPr lang="en-US"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s, /* out */ T &amp;result)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wistringstream </a:t>
            </a:r>
            <a:r>
              <a:rPr lang="en-US">
                <a:latin typeface="Consolas" panose="020B0609020204030204" pitchFamily="49" charset="0"/>
              </a:rPr>
              <a:t>iss(s);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success = (iss &gt;&gt; </a:t>
            </a:r>
            <a:r>
              <a:rPr lang="en-US" smtClean="0">
                <a:latin typeface="Consolas" panose="020B0609020204030204" pitchFamily="49" charset="0"/>
              </a:rPr>
              <a:t>result);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success;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Этот способ работает, но он несколько "в стиле </a:t>
            </a:r>
            <a:r>
              <a:rPr lang="en-US" smtClean="0"/>
              <a:t>C</a:t>
            </a:r>
            <a:r>
              <a:rPr lang="ru-RU" smtClean="0"/>
              <a:t>"</a:t>
            </a:r>
            <a:r>
              <a:rPr lang="en-US" smtClean="0"/>
              <a:t>. </a:t>
            </a:r>
            <a:r>
              <a:rPr lang="ru-RU" smtClean="0"/>
              <a:t>Недостатки: лишняя косвенность и неочевидность в  точке вызова</a:t>
            </a:r>
            <a:r>
              <a:rPr lang="en-US">
                <a:latin typeface="Consolas" panose="020B0609020204030204" pitchFamily="49" charset="0"/>
              </a:rPr>
              <a:t>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s; bool succ = parse_string&lt;int</a:t>
            </a:r>
            <a:r>
              <a:rPr lang="en-US">
                <a:latin typeface="Consolas" panose="020B0609020204030204" pitchFamily="49" charset="0"/>
              </a:rPr>
              <a:t>&gt;(L"123</a:t>
            </a:r>
            <a:r>
              <a:rPr lang="en-US" smtClean="0">
                <a:latin typeface="Consolas" panose="020B0609020204030204" pitchFamily="49" charset="0"/>
              </a:rPr>
              <a:t>", /* out */ s);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26066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Начиная с </a:t>
            </a:r>
            <a:r>
              <a:rPr lang="en-US" smtClean="0"/>
              <a:t>C++98 </a:t>
            </a:r>
            <a:r>
              <a:rPr lang="ru-RU" smtClean="0"/>
              <a:t>пары позволяют решить ту же проблему в более </a:t>
            </a:r>
            <a:r>
              <a:rPr lang="en-US" smtClean="0"/>
              <a:t>C++ </a:t>
            </a:r>
            <a:r>
              <a:rPr lang="ru-RU" smtClean="0"/>
              <a:t>стиле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pair&lt;bool</a:t>
            </a:r>
            <a:r>
              <a:rPr lang="en-US">
                <a:latin typeface="Consolas" panose="020B0609020204030204" pitchFamily="49" charset="0"/>
              </a:rPr>
              <a:t>, T&gt; parse_string(const </a:t>
            </a:r>
            <a:r>
              <a:rPr lang="en-US" smtClean="0">
                <a:latin typeface="Consolas" panose="020B0609020204030204" pitchFamily="49" charset="0"/>
              </a:rPr>
              <a:t>wstring </a:t>
            </a:r>
            <a:r>
              <a:rPr lang="en-US">
                <a:latin typeface="Consolas" panose="020B0609020204030204" pitchFamily="49" charset="0"/>
              </a:rPr>
              <a:t>&amp;s)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wistringstream </a:t>
            </a:r>
            <a:r>
              <a:rPr lang="en-US">
                <a:latin typeface="Consolas" panose="020B0609020204030204" pitchFamily="49" charset="0"/>
              </a:rPr>
              <a:t>iss(s);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bool success = (iss &gt;&gt; t);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make_pair(success</a:t>
            </a:r>
            <a:r>
              <a:rPr lang="en-US">
                <a:latin typeface="Consolas" panose="020B0609020204030204" pitchFamily="49" charset="0"/>
              </a:rPr>
              <a:t>, t);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Здесь неоднозначность в точке вызова более не существует, а код начиная с </a:t>
            </a:r>
            <a:r>
              <a:rPr lang="en-US" smtClean="0"/>
              <a:t>C++11 </a:t>
            </a:r>
            <a:r>
              <a:rPr lang="ru-RU" smtClean="0"/>
              <a:t>не теряет эффективности из-за </a:t>
            </a:r>
            <a:r>
              <a:rPr lang="en-US" smtClean="0"/>
              <a:t>move-</a:t>
            </a:r>
            <a:r>
              <a:rPr lang="ru-RU" smtClean="0"/>
              <a:t>семантики</a:t>
            </a:r>
            <a:r>
              <a:rPr lang="en-US" smtClean="0"/>
              <a:t>. </a:t>
            </a:r>
            <a:r>
              <a:rPr lang="ru-RU" smtClean="0"/>
              <a:t>Увы, некоторая нелинейность вносится доступом через </a:t>
            </a:r>
            <a:r>
              <a:rPr lang="en-US" smtClean="0"/>
              <a:t>first </a:t>
            </a:r>
            <a:r>
              <a:rPr lang="ru-RU" smtClean="0"/>
              <a:t>и </a:t>
            </a:r>
            <a:r>
              <a:rPr lang="en-US" smtClean="0"/>
              <a:t>second;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parsed = parse_string&lt;int&gt;(L"123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s = parsed.second;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14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Кортежи</a:t>
            </a:r>
            <a:r>
              <a:rPr lang="en-US" smtClean="0"/>
              <a:t> (tuples)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Кортежи являются естественным обобщением пар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tuple&lt;bool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T&gt; </a:t>
            </a:r>
            <a:r>
              <a:rPr lang="en-US">
                <a:latin typeface="Consolas" panose="020B0609020204030204" pitchFamily="49" charset="0"/>
              </a:rPr>
              <a:t>parse_string(const </a:t>
            </a:r>
            <a:r>
              <a:rPr lang="en-US" smtClean="0">
                <a:latin typeface="Consolas" panose="020B0609020204030204" pitchFamily="49" charset="0"/>
              </a:rPr>
              <a:t>wstring </a:t>
            </a:r>
            <a:r>
              <a:rPr lang="en-US">
                <a:latin typeface="Consolas" panose="020B0609020204030204" pitchFamily="49" charset="0"/>
              </a:rPr>
              <a:t>&amp;s)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wistringstream </a:t>
            </a:r>
            <a:r>
              <a:rPr lang="en-US">
                <a:latin typeface="Consolas" panose="020B0609020204030204" pitchFamily="49" charset="0"/>
              </a:rPr>
              <a:t>iss(s);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bool success = (iss &gt;&gt; t);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make_tuple</a:t>
            </a:r>
            <a:r>
              <a:rPr lang="en-US" smtClean="0">
                <a:latin typeface="Consolas" panose="020B0609020204030204" pitchFamily="49" charset="0"/>
              </a:rPr>
              <a:t>(success</a:t>
            </a:r>
            <a:r>
              <a:rPr lang="en-US">
                <a:latin typeface="Consolas" panose="020B0609020204030204" pitchFamily="49" charset="0"/>
              </a:rPr>
              <a:t>, t);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Здесь доступ осуществляется прозрачно через </a:t>
            </a:r>
            <a:r>
              <a:rPr lang="en-US" smtClean="0"/>
              <a:t>get&lt;N&gt;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parsed = parse_string&lt;int&gt;(L"123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get&lt;1&gt;</a:t>
            </a:r>
            <a:r>
              <a:rPr lang="en-US" smtClean="0">
                <a:latin typeface="Consolas" panose="020B0609020204030204" pitchFamily="49" charset="0"/>
              </a:rPr>
              <a:t>(parsed);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23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кортежей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из пары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tuple&lt;int, </a:t>
            </a:r>
            <a:r>
              <a:rPr lang="fr-FR" smtClean="0">
                <a:latin typeface="Consolas" panose="020B0609020204030204" pitchFamily="49" charset="0"/>
              </a:rPr>
              <a:t>double&gt; t</a:t>
            </a:r>
            <a:r>
              <a:rPr lang="en-US">
                <a:latin typeface="Consolas" panose="020B0609020204030204" pitchFamily="49" charset="0"/>
              </a:rPr>
              <a:t>0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make_pair(1, 2.0);</a:t>
            </a:r>
            <a:endParaRPr lang="ru-RU" smtClean="0"/>
          </a:p>
          <a:p>
            <a:r>
              <a:rPr lang="ru-RU" smtClean="0"/>
              <a:t>Создание конструктором</a:t>
            </a:r>
          </a:p>
          <a:p>
            <a:pPr marL="45720" indent="0">
              <a:buNone/>
            </a:pPr>
            <a:r>
              <a:rPr lang="fr-FR" smtClean="0">
                <a:latin typeface="Consolas" panose="020B0609020204030204" pitchFamily="49" charset="0"/>
              </a:rPr>
              <a:t>tuple&lt;int</a:t>
            </a:r>
            <a:r>
              <a:rPr lang="fr-FR">
                <a:latin typeface="Consolas" panose="020B0609020204030204" pitchFamily="49" charset="0"/>
              </a:rPr>
              <a:t>, double, int&gt; t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(1, 2.0, 3);</a:t>
            </a:r>
            <a:endParaRPr lang="ru-RU" smtClean="0"/>
          </a:p>
          <a:p>
            <a:r>
              <a:rPr lang="ru-RU" smtClean="0"/>
              <a:t>Создание через </a:t>
            </a:r>
            <a:r>
              <a:rPr lang="en-US" smtClean="0"/>
              <a:t>make_tuple</a:t>
            </a:r>
          </a:p>
          <a:p>
            <a:pPr marL="45720" indent="0">
              <a:buNone/>
            </a:pPr>
            <a:r>
              <a:rPr lang="fr-FR" smtClean="0">
                <a:latin typeface="Consolas" panose="020B0609020204030204" pitchFamily="49" charset="0"/>
              </a:rPr>
              <a:t>auto t2 = make_tuple(4, 5.0</a:t>
            </a:r>
            <a:r>
              <a:rPr lang="fr-FR">
                <a:latin typeface="Consolas" panose="020B0609020204030204" pitchFamily="49" charset="0"/>
              </a:rPr>
              <a:t>, </a:t>
            </a:r>
            <a:r>
              <a:rPr lang="fr-FR" smtClean="0">
                <a:latin typeface="Consolas" panose="020B0609020204030204" pitchFamily="49" charset="0"/>
              </a:rPr>
              <a:t>6);</a:t>
            </a:r>
            <a:endParaRPr lang="ru-RU" smtClean="0"/>
          </a:p>
          <a:p>
            <a:r>
              <a:rPr lang="ru-RU" smtClean="0"/>
              <a:t>Объединение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t3 = </a:t>
            </a:r>
            <a:r>
              <a:rPr lang="en-US" smtClean="0">
                <a:latin typeface="Consolas" panose="020B0609020204030204" pitchFamily="49" charset="0"/>
              </a:rPr>
              <a:t>tuple_cat </a:t>
            </a:r>
            <a:r>
              <a:rPr lang="en-US">
                <a:latin typeface="Consolas" panose="020B0609020204030204" pitchFamily="49" charset="0"/>
              </a:rPr>
              <a:t>(t1, t2, make_pair(7, 8.0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(t3 == make_tuple(</a:t>
            </a:r>
            <a:r>
              <a:rPr lang="en-US">
                <a:latin typeface="Consolas" panose="020B0609020204030204" pitchFamily="49" charset="0"/>
              </a:rPr>
              <a:t>1, 2.0, 3, 4, 5.0, 6, 7, 8.0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4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кортежами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Доступ к элементам через </a:t>
            </a:r>
            <a:r>
              <a:rPr lang="en-US" smtClean="0"/>
              <a:t>base/head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auto t = make_tuple (1, 2.0, 3);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assert (t.head_ == 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assert (t.base.head_ == 2.0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 smtClean="0"/>
          </a:p>
          <a:p>
            <a:r>
              <a:rPr lang="ru-RU" smtClean="0"/>
              <a:t>Доступ к элементам через </a:t>
            </a:r>
            <a:r>
              <a:rPr lang="en-US" smtClean="0"/>
              <a:t>get</a:t>
            </a:r>
          </a:p>
          <a:p>
            <a:pPr marL="45720" indent="0">
              <a:buNone/>
            </a:pPr>
            <a:r>
              <a:rPr lang="de-DE">
                <a:latin typeface="Consolas" panose="020B0609020204030204" pitchFamily="49" charset="0"/>
              </a:rPr>
              <a:t>assert (get&lt;0&gt;(t) == 1);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de-DE">
                <a:latin typeface="Consolas" panose="020B0609020204030204" pitchFamily="49" charset="0"/>
              </a:rPr>
              <a:t>assert (get&lt;</a:t>
            </a:r>
            <a:r>
              <a:rPr lang="en-US">
                <a:latin typeface="Consolas" panose="020B0609020204030204" pitchFamily="49" charset="0"/>
              </a:rPr>
              <a:t>double</a:t>
            </a:r>
            <a:r>
              <a:rPr lang="de-DE">
                <a:latin typeface="Consolas" panose="020B0609020204030204" pitchFamily="49" charset="0"/>
              </a:rPr>
              <a:t>&gt;(t) == 2.0</a:t>
            </a:r>
            <a:r>
              <a:rPr lang="de-DE" smtClean="0">
                <a:latin typeface="Consolas" panose="020B0609020204030204" pitchFamily="49" charset="0"/>
              </a:rPr>
              <a:t>);</a:t>
            </a:r>
            <a:endParaRPr lang="en-US" smtClean="0"/>
          </a:p>
          <a:p>
            <a:r>
              <a:rPr lang="ru-RU" smtClean="0"/>
              <a:t>Размер в штуках через </a:t>
            </a:r>
            <a:r>
              <a:rPr lang="en-US" smtClean="0">
                <a:latin typeface="Consolas" panose="020B0609020204030204" pitchFamily="49" charset="0"/>
              </a:rPr>
              <a:t>tuple_size_v&lt;decltype(t)&gt;</a:t>
            </a:r>
          </a:p>
          <a:p>
            <a:r>
              <a:rPr lang="ru-RU" smtClean="0"/>
              <a:t>Тип элемента через </a:t>
            </a:r>
            <a:r>
              <a:rPr lang="en-US" smtClean="0">
                <a:latin typeface="Consolas" panose="020B0609020204030204" pitchFamily="49" charset="0"/>
              </a:rPr>
              <a:t>tuple_element_t&lt;1, decltype(t)&gt;</a:t>
            </a:r>
          </a:p>
          <a:p>
            <a:r>
              <a:rPr lang="ru-RU" smtClean="0"/>
              <a:t>Сравнение через обычные операторы </a:t>
            </a:r>
            <a:r>
              <a:rPr lang="en-US" smtClean="0"/>
              <a:t>&gt;, &lt;, =, ...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86804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и развязывание кортежей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ru-RU" smtClean="0"/>
              <a:t>Благодаря обобщённой природе кортежей, в принципе любые переменные могут быть связаны в кортеж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 = 5; double b = 1.0;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t = tie(a, b);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get&lt;0&gt;(t) += 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(a == 6);</a:t>
            </a:r>
            <a:endParaRPr lang="ru-RU" smtClean="0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Но это также означает, что любой кортеж может быть развязан в составляющие переменные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tuple&lt;int,int</a:t>
            </a:r>
            <a:r>
              <a:rPr lang="en-US">
                <a:latin typeface="Consolas" panose="020B0609020204030204" pitchFamily="49" charset="0"/>
              </a:rPr>
              <a:t>&gt; foo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a; int b;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tie(a</a:t>
            </a:r>
            <a:r>
              <a:rPr lang="en-US">
                <a:latin typeface="Consolas" panose="020B0609020204030204" pitchFamily="49" charset="0"/>
              </a:rPr>
              <a:t>, b)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foo();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3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Троеточия: использование в языке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Сколько значений (вариантов использования в языке) синтаксической конструкции "..." (</a:t>
            </a:r>
            <a:r>
              <a:rPr lang="en-US" smtClean="0"/>
              <a:t>ellipsis, </a:t>
            </a:r>
            <a:r>
              <a:rPr lang="ru-RU" smtClean="0"/>
              <a:t>троеточие)</a:t>
            </a:r>
            <a:r>
              <a:rPr lang="en-US" smtClean="0"/>
              <a:t> </a:t>
            </a:r>
            <a:r>
              <a:rPr lang="ru-RU" smtClean="0"/>
              <a:t>вы сможете вспомнить</a:t>
            </a:r>
            <a:r>
              <a:rPr lang="en-US" smtClean="0"/>
              <a:t>?</a:t>
            </a:r>
            <a:endParaRPr lang="ru-RU" smtClean="0"/>
          </a:p>
          <a:p>
            <a:r>
              <a:rPr lang="ru-RU" smtClean="0"/>
              <a:t>Стандартные значения</a:t>
            </a:r>
          </a:p>
          <a:p>
            <a:pPr lvl="1"/>
            <a:r>
              <a:rPr lang="ru-RU" smtClean="0"/>
              <a:t>Произвольное количество аргументов функции в С стиле</a:t>
            </a:r>
          </a:p>
          <a:p>
            <a:pPr lvl="1"/>
            <a:r>
              <a:rPr lang="ru-RU" smtClean="0"/>
              <a:t>Произвольное количество аргументов макроса</a:t>
            </a:r>
          </a:p>
          <a:p>
            <a:pPr lvl="1"/>
            <a:r>
              <a:rPr lang="en-US" smtClean="0"/>
              <a:t>try-catch everything </a:t>
            </a:r>
            <a:r>
              <a:rPr lang="ru-RU" smtClean="0"/>
              <a:t>в стиле </a:t>
            </a:r>
            <a:r>
              <a:rPr lang="en-US" smtClean="0"/>
              <a:t>C++</a:t>
            </a:r>
          </a:p>
          <a:p>
            <a:r>
              <a:rPr lang="ru-RU" smtClean="0"/>
              <a:t>Расширенные значения</a:t>
            </a:r>
          </a:p>
          <a:p>
            <a:pPr lvl="1"/>
            <a:r>
              <a:rPr lang="ru-RU" smtClean="0"/>
              <a:t>Пачка параметров шаблона</a:t>
            </a:r>
          </a:p>
          <a:p>
            <a:pPr lvl="1"/>
            <a:r>
              <a:rPr lang="ru-RU" smtClean="0"/>
              <a:t>Пачка параметров функции</a:t>
            </a:r>
          </a:p>
          <a:p>
            <a:pPr lvl="1"/>
            <a:r>
              <a:rPr lang="ru-RU" smtClean="0"/>
              <a:t>Раскрытие пачки параметров</a:t>
            </a:r>
          </a:p>
          <a:p>
            <a:pPr lvl="1"/>
            <a:r>
              <a:rPr lang="ru-RU" smtClean="0"/>
              <a:t>Размер пачки параметров</a:t>
            </a:r>
          </a:p>
          <a:p>
            <a:pPr lvl="1"/>
            <a:r>
              <a:rPr lang="ru-RU" smtClean="0"/>
              <a:t>Паттерн свёрточного выражения </a:t>
            </a:r>
            <a:r>
              <a:rPr lang="en-US" smtClean="0"/>
              <a:t>(C++17)</a:t>
            </a:r>
          </a:p>
        </p:txBody>
      </p:sp>
    </p:spTree>
    <p:extLst>
      <p:ext uri="{BB962C8B-B14F-4D97-AF65-F5344CB8AC3E}">
        <p14:creationId xmlns:p14="http://schemas.microsoft.com/office/powerpoint/2010/main" val="3436580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Упражение</a:t>
            </a:r>
            <a:r>
              <a:rPr lang="en-US" smtClean="0"/>
              <a:t>: value_swap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написали функцию, которая циклически переставляет элементы в показанном ниже порядке?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valswap </a:t>
            </a:r>
            <a:r>
              <a:rPr lang="en-US">
                <a:latin typeface="Consolas" panose="020B0609020204030204" pitchFamily="49" charset="0"/>
              </a:rPr>
              <a:t>(int &amp;a, int &amp;b, int &amp;c, int &amp;d)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a-&gt;c, c-&gt;b, b-&gt;d, d-&gt;a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950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Упражение</a:t>
            </a:r>
            <a:r>
              <a:rPr lang="en-US" smtClean="0"/>
              <a:t>: value_swap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написали функцию, которая циклически переставляет элементы в показанном ниже порядке?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valswap </a:t>
            </a:r>
            <a:r>
              <a:rPr lang="en-US">
                <a:latin typeface="Consolas" panose="020B0609020204030204" pitchFamily="49" charset="0"/>
              </a:rPr>
              <a:t>(int &amp;a, int &amp;b, int &amp;c, int &amp;d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tie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(a, b, c, d) = make_tuple (c, b, d, a);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Самое изящное решение использует связывание кортежами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9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реализация сравнений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реализовали сравнения для трёхмерной точки?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Point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x; int y; int z;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bool operator&lt;(const Point&amp; p) const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Сравнение: </a:t>
            </a:r>
            <a:r>
              <a:rPr lang="en-US">
                <a:latin typeface="Consolas" panose="020B0609020204030204" pitchFamily="49" charset="0"/>
              </a:rPr>
              <a:t>x &lt; p.x, </a:t>
            </a:r>
            <a:r>
              <a:rPr lang="ru-RU">
                <a:latin typeface="Consolas" panose="020B0609020204030204" pitchFamily="49" charset="0"/>
              </a:rPr>
              <a:t>потом </a:t>
            </a:r>
            <a:r>
              <a:rPr lang="en-US">
                <a:latin typeface="Consolas" panose="020B0609020204030204" pitchFamily="49" charset="0"/>
              </a:rPr>
              <a:t>y &lt; p.y, </a:t>
            </a:r>
            <a:r>
              <a:rPr lang="ru-RU">
                <a:latin typeface="Consolas" panose="020B0609020204030204" pitchFamily="49" charset="0"/>
              </a:rPr>
              <a:t>потом </a:t>
            </a:r>
            <a:r>
              <a:rPr lang="en-US">
                <a:latin typeface="Consolas" panose="020B0609020204030204" pitchFamily="49" charset="0"/>
              </a:rPr>
              <a:t>z &lt; p.z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Point a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1, 2, 9 };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Point b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1, 3, 0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boolalpha &lt;&lt; (a &lt; b) &lt;&lt; endl;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 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true"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8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реализация сравнений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реализовали сравнения для трёхмерной точки?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Point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x; int y; int z;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bool operator&lt;(const Point&amp; p) const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tie(x, y, z) &lt; tie(p.x, p.y, p.z);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Point a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1, 2, 9 };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Point b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1, 3, 0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boolalpha &lt;&lt; (a &lt; b) &lt;&lt; endl;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 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true"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32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и развязывание кортежей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ru-RU" smtClean="0"/>
              <a:t>Благодаря обобщённой природе кортежей, в принципе любые переменные могут быть связаны в кортеж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 = 5; double b = 1.0;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t = tie(a, b);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get&lt;0&gt;(t) += 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(a == 6);</a:t>
            </a:r>
            <a:endParaRPr lang="ru-RU" smtClean="0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Это оказалось так удобно, что, начиная с </a:t>
            </a:r>
            <a:r>
              <a:rPr lang="en-US" smtClean="0"/>
              <a:t>C++17</a:t>
            </a:r>
            <a:r>
              <a:rPr lang="ru-RU" smtClean="0"/>
              <a:t>, действует специальный синтаксис </a:t>
            </a:r>
            <a:r>
              <a:rPr lang="en-US" smtClean="0"/>
              <a:t>structure bindings</a:t>
            </a:r>
            <a:endParaRPr lang="ru-RU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tuple&lt;int,int</a:t>
            </a:r>
            <a:r>
              <a:rPr lang="en-US">
                <a:latin typeface="Consolas" panose="020B0609020204030204" pitchFamily="49" charset="0"/>
              </a:rPr>
              <a:t>&gt; foo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[a, b]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foo();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в деталях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978081" cy="4038600"/>
          </a:xfrm>
        </p:spPr>
        <p:txBody>
          <a:bodyPr/>
          <a:lstStyle/>
          <a:p>
            <a:r>
              <a:rPr lang="ru-RU" smtClean="0"/>
              <a:t>Связывание для кортежа может быть и</a:t>
            </a:r>
            <a:r>
              <a:rPr lang="en-US" smtClean="0"/>
              <a:t> </a:t>
            </a:r>
            <a:r>
              <a:rPr lang="ru-RU" smtClean="0"/>
              <a:t>ссылкой</a:t>
            </a:r>
            <a:r>
              <a:rPr lang="en-US" smtClean="0"/>
              <a:t> </a:t>
            </a:r>
            <a:r>
              <a:rPr lang="ru-RU" smtClean="0"/>
              <a:t>(в т. ч. правой)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[xv, yv, zv] = make_tuple("a", 1.0, 4); // ok, zv is int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auto&amp;&amp; [xrv, yrv] = make_tuple(2, 3); // ok, xrv is int&amp;&amp;</a:t>
            </a:r>
            <a:endParaRPr lang="en-US" smtClean="0"/>
          </a:p>
          <a:p>
            <a:r>
              <a:rPr lang="ru-RU" smtClean="0"/>
              <a:t>Биндинги оказались настолько удобны,  что их распространили на массивы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a[2] = {1,2};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auto&amp; [xr, yr] = </a:t>
            </a:r>
            <a:r>
              <a:rPr lang="en-US" smtClean="0">
                <a:latin typeface="Consolas" panose="020B0609020204030204" pitchFamily="49" charset="0"/>
              </a:rPr>
              <a:t>a; // </a:t>
            </a:r>
            <a:r>
              <a:rPr lang="ru-RU" smtClean="0">
                <a:latin typeface="Consolas" panose="020B0609020204030204" pitchFamily="49" charset="0"/>
              </a:rPr>
              <a:t>изменение </a:t>
            </a:r>
            <a:r>
              <a:rPr lang="en-US" smtClean="0">
                <a:latin typeface="Consolas" panose="020B0609020204030204" pitchFamily="49" charset="0"/>
              </a:rPr>
              <a:t>xr </a:t>
            </a:r>
            <a:r>
              <a:rPr lang="ru-RU" smtClean="0">
                <a:latin typeface="Consolas" panose="020B0609020204030204" pitchFamily="49" charset="0"/>
              </a:rPr>
              <a:t>изменит </a:t>
            </a:r>
            <a:r>
              <a:rPr lang="en-US" smtClean="0">
                <a:latin typeface="Consolas" panose="020B0609020204030204" pitchFamily="49" charset="0"/>
              </a:rPr>
              <a:t>a[0]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А также на любые классы, у которых открыты все нестатические элементы (можно поддержать для любого своего класса, но это сложнее, см. далее).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{int x; double y} b = {1, 2.0};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auto&amp; </a:t>
            </a:r>
            <a:r>
              <a:rPr lang="en-US">
                <a:latin typeface="Consolas" panose="020B0609020204030204" pitchFamily="49" charset="0"/>
              </a:rPr>
              <a:t>[</a:t>
            </a:r>
            <a:r>
              <a:rPr lang="en-US" smtClean="0">
                <a:latin typeface="Consolas" panose="020B0609020204030204" pitchFamily="49" charset="0"/>
              </a:rPr>
              <a:t>xcr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ycr</a:t>
            </a:r>
            <a:r>
              <a:rPr lang="en-US">
                <a:latin typeface="Consolas" panose="020B0609020204030204" pitchFamily="49" charset="0"/>
              </a:rPr>
              <a:t>] = </a:t>
            </a:r>
            <a:r>
              <a:rPr lang="en-US" smtClean="0">
                <a:latin typeface="Consolas" panose="020B0609020204030204" pitchFamily="49" charset="0"/>
              </a:rPr>
              <a:t>b; // </a:t>
            </a:r>
            <a:r>
              <a:rPr lang="ru-RU" smtClean="0">
                <a:latin typeface="Consolas" panose="020B0609020204030204" pitchFamily="49" charset="0"/>
              </a:rPr>
              <a:t>изменение </a:t>
            </a:r>
            <a:r>
              <a:rPr lang="en-US" smtClean="0">
                <a:latin typeface="Consolas" panose="020B0609020204030204" pitchFamily="49" charset="0"/>
              </a:rPr>
              <a:t>xcr </a:t>
            </a:r>
            <a:r>
              <a:rPr lang="ru-RU" smtClean="0">
                <a:latin typeface="Consolas" panose="020B0609020204030204" pitchFamily="49" charset="0"/>
              </a:rPr>
              <a:t>невозможно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46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для собственных классов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22408" cy="4306824"/>
          </a:xfrm>
        </p:spPr>
        <p:txBody>
          <a:bodyPr>
            <a:normAutofit/>
          </a:bodyPr>
          <a:lstStyle/>
          <a:p>
            <a:r>
              <a:rPr lang="ru-RU" sz="2000" smtClean="0"/>
              <a:t>Чтобы поддержать связывание для собственного класса, необходимо определить для своего класса специализацию стандартных функций </a:t>
            </a:r>
            <a:r>
              <a:rPr lang="en-US" sz="2000" smtClean="0"/>
              <a:t>get, tuple_size </a:t>
            </a:r>
            <a:r>
              <a:rPr lang="ru-RU" sz="2000" smtClean="0"/>
              <a:t>и </a:t>
            </a:r>
            <a:r>
              <a:rPr lang="en-US" sz="2000" smtClean="0"/>
              <a:t>tuple_element</a:t>
            </a:r>
            <a:endParaRPr lang="ru-RU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Config 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int x; double y; string z;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открытые члены, включая геттеры вид</a:t>
            </a:r>
            <a:r>
              <a:rPr lang="ru-RU" sz="2000">
                <a:latin typeface="Consolas" panose="020B0609020204030204" pitchFamily="49" charset="0"/>
              </a:rPr>
              <a:t>а</a:t>
            </a:r>
            <a:r>
              <a:rPr lang="en-US" sz="2000" smtClean="0">
                <a:latin typeface="Consolas" panose="020B0609020204030204" pitchFamily="49" charset="0"/>
              </a:rPr>
              <a:t> get_x(), get_y() </a:t>
            </a:r>
            <a:r>
              <a:rPr lang="ru-RU" sz="2000" smtClean="0">
                <a:latin typeface="Consolas" panose="020B0609020204030204" pitchFamily="49" charset="0"/>
              </a:rPr>
              <a:t>и </a:t>
            </a:r>
            <a:r>
              <a:rPr lang="en-US" sz="2000" smtClean="0">
                <a:latin typeface="Consolas" panose="020B0609020204030204" pitchFamily="49" charset="0"/>
              </a:rPr>
              <a:t>get_z()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  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template&lt;&gt; </a:t>
            </a:r>
            <a:r>
              <a:rPr lang="en-US" sz="2000">
                <a:latin typeface="Consolas" panose="020B0609020204030204" pitchFamily="49" charset="0"/>
              </a:rPr>
              <a:t>struct </a:t>
            </a:r>
            <a:r>
              <a:rPr lang="en-US" sz="2000" smtClean="0">
                <a:latin typeface="Consolas" panose="020B0609020204030204" pitchFamily="49" charset="0"/>
              </a:rPr>
              <a:t>tuple_size&lt;Config&gt;: integral_constant&lt;size_t</a:t>
            </a:r>
            <a:r>
              <a:rPr lang="en-US" sz="2000">
                <a:latin typeface="Consolas" panose="020B0609020204030204" pitchFamily="49" charset="0"/>
              </a:rPr>
              <a:t>, 3&gt;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template&lt;&gt; decltype(auto) get&lt;1&gt;(Config&amp; c) { return c.get_x();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en-US" sz="2000">
                <a:latin typeface="Consolas" panose="020B0609020204030204" pitchFamily="49" charset="0"/>
              </a:rPr>
              <a:t>&lt;&gt; struct </a:t>
            </a:r>
            <a:r>
              <a:rPr lang="en-US" sz="2000" smtClean="0">
                <a:latin typeface="Consolas" panose="020B0609020204030204" pitchFamily="49" charset="0"/>
              </a:rPr>
              <a:t>tuple_element&lt;1, Config</a:t>
            </a:r>
            <a:r>
              <a:rPr lang="en-US" sz="2000">
                <a:latin typeface="Consolas" panose="020B0609020204030204" pitchFamily="49" charset="0"/>
              </a:rPr>
              <a:t>&gt; { using type = </a:t>
            </a:r>
            <a:r>
              <a:rPr lang="en-US" sz="2000" smtClean="0">
                <a:latin typeface="Consolas" panose="020B0609020204030204" pitchFamily="49" charset="0"/>
              </a:rPr>
              <a:t>int; 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то же самое для второго и третьего элементов</a:t>
            </a:r>
            <a:endParaRPr lang="en-US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Теперь будет работать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[id, value, name] </a:t>
            </a:r>
            <a:r>
              <a:rPr lang="en-US" sz="2000">
                <a:latin typeface="Consolas" panose="020B0609020204030204" pitchFamily="49" charset="0"/>
              </a:rPr>
              <a:t>= get_config();</a:t>
            </a:r>
          </a:p>
          <a:p>
            <a:pPr marL="45720" indent="0">
              <a:buNone/>
            </a:pP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121272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Как бы вы для того же класса определили метод </a:t>
            </a:r>
            <a:r>
              <a:rPr lang="en-US" sz="2000" smtClean="0"/>
              <a:t>get_z </a:t>
            </a:r>
            <a:r>
              <a:rPr lang="ru-RU" sz="2000" smtClean="0"/>
              <a:t>и</a:t>
            </a:r>
            <a:r>
              <a:rPr lang="en-US" sz="2000" smtClean="0"/>
              <a:t> </a:t>
            </a:r>
            <a:r>
              <a:rPr lang="ru-RU" sz="2000" smtClean="0"/>
              <a:t>свободную функцию </a:t>
            </a:r>
            <a:r>
              <a:rPr lang="en-US" sz="2000" smtClean="0"/>
              <a:t>get?</a:t>
            </a:r>
            <a:endParaRPr lang="ru-RU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class Config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int x; double y; string z;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??? get_z() { return ???; 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template&lt;&gt; decltype(auto) </a:t>
            </a:r>
            <a:r>
              <a:rPr lang="en-US" sz="2000" smtClean="0">
                <a:latin typeface="Consolas" panose="020B0609020204030204" pitchFamily="49" charset="0"/>
              </a:rPr>
              <a:t>get&lt;3&gt;(</a:t>
            </a:r>
            <a:r>
              <a:rPr lang="en-US" sz="2000">
                <a:latin typeface="Consolas" panose="020B0609020204030204" pitchFamily="49" charset="0"/>
              </a:rPr>
              <a:t>Config&amp; c) { return </a:t>
            </a:r>
            <a:r>
              <a:rPr lang="en-US" sz="2000" smtClean="0">
                <a:latin typeface="Consolas" panose="020B0609020204030204" pitchFamily="49" charset="0"/>
              </a:rPr>
              <a:t>???; }</a:t>
            </a:r>
          </a:p>
          <a:p>
            <a:r>
              <a:rPr lang="ru-RU" sz="2000" smtClean="0"/>
              <a:t>Например является ли тут хорошей идеей возвращать строку по значению?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49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69880" cy="4038600"/>
          </a:xfrm>
        </p:spPr>
        <p:txBody>
          <a:bodyPr>
            <a:normAutofit/>
          </a:bodyPr>
          <a:lstStyle/>
          <a:p>
            <a:r>
              <a:rPr lang="ru-RU" sz="2000" smtClean="0"/>
              <a:t>Как бы вы для того же класса определили метод </a:t>
            </a:r>
            <a:r>
              <a:rPr lang="en-US" sz="2000" smtClean="0"/>
              <a:t>get_z </a:t>
            </a:r>
            <a:r>
              <a:rPr lang="ru-RU" sz="2000" smtClean="0"/>
              <a:t>и</a:t>
            </a:r>
            <a:r>
              <a:rPr lang="en-US" sz="2000" smtClean="0"/>
              <a:t> </a:t>
            </a:r>
            <a:r>
              <a:rPr lang="ru-RU" sz="2000" smtClean="0"/>
              <a:t>свободную функцию </a:t>
            </a:r>
            <a:r>
              <a:rPr lang="en-US" sz="2000" smtClean="0"/>
              <a:t>get?</a:t>
            </a:r>
            <a:endParaRPr lang="ru-RU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class Config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int x; double y; string z;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string_view get_z() { return string_view(z); 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template&lt;&gt; decltype(auto) </a:t>
            </a:r>
            <a:r>
              <a:rPr lang="en-US" sz="2000" smtClean="0">
                <a:latin typeface="Consolas" panose="020B0609020204030204" pitchFamily="49" charset="0"/>
              </a:rPr>
              <a:t>get&lt;3&gt;(</a:t>
            </a:r>
            <a:r>
              <a:rPr lang="en-US" sz="2000">
                <a:latin typeface="Consolas" panose="020B0609020204030204" pitchFamily="49" charset="0"/>
              </a:rPr>
              <a:t>Config&amp; c) { return </a:t>
            </a:r>
            <a:r>
              <a:rPr lang="en-US" sz="2000" smtClean="0">
                <a:latin typeface="Consolas" panose="020B0609020204030204" pitchFamily="49" charset="0"/>
              </a:rPr>
              <a:t>c.get_z(); }</a:t>
            </a:r>
          </a:p>
          <a:p>
            <a:r>
              <a:rPr lang="ru-RU" sz="2000" smtClean="0"/>
              <a:t>Например является ли тут хорошей идеей возвращать строку по значению?</a:t>
            </a:r>
            <a:endParaRPr lang="en-US" sz="2000" smtClean="0"/>
          </a:p>
          <a:p>
            <a:r>
              <a:rPr lang="ru-RU" sz="2000" smtClean="0"/>
              <a:t>Хорошее предложение тут это </a:t>
            </a:r>
            <a:r>
              <a:rPr lang="en-US" sz="2000" smtClean="0"/>
              <a:t>string_view, </a:t>
            </a:r>
            <a:r>
              <a:rPr lang="ru-RU" sz="2000" smtClean="0"/>
              <a:t>не зря его все любят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template&lt;&gt; struct </a:t>
            </a:r>
            <a:r>
              <a:rPr lang="en-US" sz="2000" smtClean="0">
                <a:latin typeface="Consolas" panose="020B0609020204030204" pitchFamily="49" charset="0"/>
              </a:rPr>
              <a:t>tuple_element&lt;</a:t>
            </a:r>
            <a:r>
              <a:rPr lang="ru-RU" sz="2000" smtClean="0">
                <a:latin typeface="Consolas" panose="020B0609020204030204" pitchFamily="49" charset="0"/>
              </a:rPr>
              <a:t>3</a:t>
            </a:r>
            <a:r>
              <a:rPr lang="en-US" sz="2000" smtClean="0">
                <a:latin typeface="Consolas" panose="020B0609020204030204" pitchFamily="49" charset="0"/>
              </a:rPr>
              <a:t>,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Config</a:t>
            </a:r>
            <a:r>
              <a:rPr lang="en-US" sz="2000">
                <a:latin typeface="Consolas" panose="020B0609020204030204" pitchFamily="49" charset="0"/>
              </a:rPr>
              <a:t>&gt; { using type = </a:t>
            </a:r>
            <a:r>
              <a:rPr lang="en-US" sz="2000" smtClean="0">
                <a:latin typeface="Consolas" panose="020B0609020204030204" pitchFamily="49" charset="0"/>
              </a:rPr>
              <a:t>string_view</a:t>
            </a:r>
            <a:r>
              <a:rPr lang="en-US" sz="2000">
                <a:latin typeface="Consolas" panose="020B0609020204030204" pitchFamily="49" charset="0"/>
              </a:rPr>
              <a:t>; };</a:t>
            </a:r>
          </a:p>
        </p:txBody>
      </p:sp>
    </p:spTree>
    <p:extLst>
      <p:ext uri="{BB962C8B-B14F-4D97-AF65-F5344CB8AC3E}">
        <p14:creationId xmlns:p14="http://schemas.microsoft.com/office/powerpoint/2010/main" val="4010949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Tuple 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Из кортежей можно делать аргументы для функций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add(int first, int second) { return first + second;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apply (add, make_tuple(1, 2)) &lt;&lt; endl;</a:t>
            </a:r>
          </a:p>
          <a:p>
            <a:r>
              <a:rPr lang="ru-RU" smtClean="0"/>
              <a:t>Из кортежей можно делать аргументы конструкторов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v = make_from_tuple &lt;vector&lt;int&gt;&gt; (t);</a:t>
            </a:r>
            <a:endParaRPr lang="ru-RU" smtClean="0"/>
          </a:p>
          <a:p>
            <a:r>
              <a:rPr lang="ru-RU" smtClean="0"/>
              <a:t>Кортежи можно пробрасывать (так как нельзя создать </a:t>
            </a:r>
            <a:r>
              <a:rPr lang="en-US" smtClean="0"/>
              <a:t>tuple&lt;int&amp;&amp;, int&amp;&amp;&gt; </a:t>
            </a:r>
            <a:r>
              <a:rPr lang="ru-RU" smtClean="0"/>
              <a:t>с помощью конструктора либо через </a:t>
            </a:r>
            <a:r>
              <a:rPr lang="en-US" smtClean="0"/>
              <a:t>make_tuple)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pair&lt;vector&lt;int&gt;, vector&lt;int&gt;&gt; p </a:t>
            </a:r>
            <a:r>
              <a:rPr lang="en-US" smtClean="0">
                <a:latin typeface="Consolas" panose="020B0609020204030204" pitchFamily="49" charset="0"/>
              </a:rPr>
              <a:t>(piecewise_construct,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forward_as_tuple(),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forward_as_tuple(2</a:t>
            </a:r>
            <a:r>
              <a:rPr lang="en-US">
                <a:latin typeface="Consolas" panose="020B0609020204030204" pitchFamily="49" charset="0"/>
              </a:rPr>
              <a:t>, 3</a:t>
            </a:r>
            <a:r>
              <a:rPr lang="en-US" smtClean="0">
                <a:latin typeface="Consolas" panose="020B0609020204030204" pitchFamily="49" charset="0"/>
              </a:rPr>
              <a:t>)); </a:t>
            </a:r>
            <a:r>
              <a:rPr lang="en-US">
                <a:latin typeface="Consolas" panose="020B0609020204030204" pitchFamily="49" charset="0"/>
              </a:rPr>
              <a:t>// p = ({}, {3, 3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4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Произвольное количество аргументов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495544" cy="4038600"/>
          </a:xfrm>
        </p:spPr>
        <p:txBody>
          <a:bodyPr/>
          <a:lstStyle/>
          <a:p>
            <a:r>
              <a:rPr lang="ru-RU" smtClean="0"/>
              <a:t>Пример такой функции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sum_all(int nargs, ...)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va_list </a:t>
            </a:r>
            <a:r>
              <a:rPr lang="en-US" smtClean="0">
                <a:latin typeface="Consolas" panose="020B0609020204030204" pitchFamily="49" charset="0"/>
              </a:rPr>
              <a:t>ap;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cnt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va_start</a:t>
            </a:r>
            <a:r>
              <a:rPr lang="en-US" smtClean="0">
                <a:latin typeface="Consolas" panose="020B0609020204030204" pitchFamily="49" charset="0"/>
              </a:rPr>
              <a:t>(ap, nargs);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for (int i = 0; i &lt; nargs; ++i)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cnt +=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va_arg</a:t>
            </a:r>
            <a:r>
              <a:rPr lang="en-US" smtClean="0">
                <a:latin typeface="Consolas" panose="020B0609020204030204" pitchFamily="49" charset="0"/>
              </a:rPr>
              <a:t>(ap, int);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va_end</a:t>
            </a:r>
            <a:r>
              <a:rPr lang="en-US" smtClean="0">
                <a:latin typeface="Consolas" panose="020B0609020204030204" pitchFamily="49" charset="0"/>
              </a:rPr>
              <a:t>(ap);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cnt;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Использование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sum_all(3, 1, 5, 9);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25185" y="2057400"/>
            <a:ext cx="549554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Пример такого макроса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#define DOSUM(N, ...) 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sum_all(N, __VA_ARGS__)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Использование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DOSUM(3, 1, 5, 9);</a:t>
            </a:r>
          </a:p>
          <a:p>
            <a:r>
              <a:rPr lang="ru-RU" smtClean="0"/>
              <a:t>Допустим мы хотели бы в макросе </a:t>
            </a:r>
            <a:r>
              <a:rPr lang="en-US" smtClean="0"/>
              <a:t>DOSUM </a:t>
            </a:r>
            <a:r>
              <a:rPr lang="ru-RU" smtClean="0"/>
              <a:t>вычислять количество аргументов в пачке. Можно ли это делать?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32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четыре способа создать кортеж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tuple&lt;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VTypes...</a:t>
            </a:r>
            <a:r>
              <a:rPr lang="en-US">
                <a:latin typeface="Consolas" panose="020B0609020204030204" pitchFamily="49" charset="0"/>
              </a:rPr>
              <a:t>&gt; make_tuple(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Types&amp;&amp;...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tuple&lt;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Types&amp;...</a:t>
            </a:r>
            <a:r>
              <a:rPr lang="en-US">
                <a:latin typeface="Consolas" panose="020B0609020204030204" pitchFamily="49" charset="0"/>
              </a:rPr>
              <a:t>&gt; tie(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Types&amp;...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tuple&lt;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T&amp;&amp;...</a:t>
            </a:r>
            <a:r>
              <a:rPr lang="en-US">
                <a:latin typeface="Consolas" panose="020B0609020204030204" pitchFamily="49" charset="0"/>
              </a:rPr>
              <a:t>&gt; forward_as_tuple(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T&amp;&amp;...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tuple&lt;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CTypes...</a:t>
            </a:r>
            <a:r>
              <a:rPr lang="en-US">
                <a:latin typeface="Consolas" panose="020B0609020204030204" pitchFamily="49" charset="0"/>
              </a:rPr>
              <a:t>&gt; tuple_cat(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Tuples&amp;&amp;...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ru-RU" smtClean="0"/>
          </a:p>
          <a:p>
            <a:r>
              <a:rPr lang="ru-RU" smtClean="0"/>
              <a:t>Можно ли какой-нибудь из них выкинуть?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208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Пачки параметров и свёртки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размещения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Кортежи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</a:t>
            </a:r>
            <a:r>
              <a:rPr lang="ru-RU" sz="4800" smtClean="0"/>
              <a:t>Рекурсивное раскрытие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1695165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"рекурсивного" раскрытия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93302"/>
          </a:xfrm>
        </p:spPr>
        <p:txBody>
          <a:bodyPr/>
          <a:lstStyle/>
          <a:p>
            <a:r>
              <a:rPr lang="ru-RU" smtClean="0"/>
              <a:t>Функция, которая может быть написана через простую свёртку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sum_all (T ... args)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(args + ...);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Может быть написана и в более громоздкой форме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add()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0; </a:t>
            </a: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&lt;typename T, typename... Args&gt;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add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 first, Args... args)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first + add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(args...);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Здесь порождается цепочка экземпляров функции </a:t>
            </a:r>
            <a:r>
              <a:rPr lang="en-US" smtClean="0"/>
              <a:t>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34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"рекурсивного" раскрытия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39466" cy="4358390"/>
          </a:xfrm>
        </p:spPr>
        <p:txBody>
          <a:bodyPr/>
          <a:lstStyle/>
          <a:p>
            <a:r>
              <a:rPr lang="ru-RU" smtClean="0"/>
              <a:t>Явная форма рекурсивного раскрытия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add()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0; </a:t>
            </a: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&lt;typename T, typename... Args&gt;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add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 first, Args... args)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first + add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(args...);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Здесь порождается цепочка экземпляров функции </a:t>
            </a:r>
            <a:r>
              <a:rPr lang="en-US" smtClean="0"/>
              <a:t>add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t = add (1, 1.0, 1u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add &lt;double, unsigned&gt;</a:t>
            </a:r>
            <a:r>
              <a:rPr lang="ru-RU">
                <a:latin typeface="Consolas" panose="020B0609020204030204" pitchFamily="49" charset="0"/>
              </a:rPr>
              <a:t> (1.0</a:t>
            </a:r>
            <a:r>
              <a:rPr lang="en-US">
                <a:latin typeface="Consolas" panose="020B0609020204030204" pitchFamily="49" charset="0"/>
              </a:rPr>
              <a:t>, 1u)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</a:rPr>
              <a:t>add &lt;</a:t>
            </a:r>
            <a:r>
              <a:rPr lang="en-US">
                <a:latin typeface="Consolas" panose="020B0609020204030204" pitchFamily="49" charset="0"/>
              </a:rPr>
              <a:t>unsigned</a:t>
            </a:r>
            <a:r>
              <a:rPr lang="en-US" smtClean="0">
                <a:latin typeface="Consolas" panose="020B0609020204030204" pitchFamily="49" charset="0"/>
              </a:rPr>
              <a:t>&gt; (1u)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</a:rPr>
              <a:t>add()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Несмотря на некоторую громоздкость, это очень полезная техника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1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114613" cy="1356360"/>
          </a:xfrm>
        </p:spPr>
        <p:txBody>
          <a:bodyPr/>
          <a:lstStyle/>
          <a:p>
            <a:r>
              <a:rPr lang="ru-RU" smtClean="0"/>
              <a:t>Закрывать рекурсию можно и шаблоном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39466" cy="4358390"/>
          </a:xfrm>
        </p:spPr>
        <p:txBody>
          <a:bodyPr/>
          <a:lstStyle/>
          <a:p>
            <a:r>
              <a:rPr lang="ru-RU" smtClean="0"/>
              <a:t>Явная форма рекурсивного раскрытия</a:t>
            </a:r>
            <a:endParaRPr lang="en-US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&lt;typename T, typename U&gt;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add(T v, U u)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v + u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&lt;typename T, typename... Args&gt;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add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 first, Args... args)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first + add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(args...);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Формально тут некая неопределённость в выборе шаблона против шаблона с пачкой из одного аргумента. Но реально на всех компиляторах это работает: все просто берут более специальную версию.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581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</a:t>
            </a:r>
            <a:r>
              <a:rPr lang="en-US" smtClean="0"/>
              <a:t>ts_printf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Классическим нетривиальным примером рекурсивного раскрытия является безопасный относительно типов вывод на экран (</a:t>
            </a:r>
            <a:r>
              <a:rPr lang="en-US" smtClean="0"/>
              <a:t>typesafe</a:t>
            </a:r>
            <a:r>
              <a:rPr lang="ru-RU" smtClean="0"/>
              <a:t> </a:t>
            </a:r>
            <a:r>
              <a:rPr lang="en-US" smtClean="0"/>
              <a:t>printf </a:t>
            </a:r>
            <a:r>
              <a:rPr lang="ru-RU" smtClean="0"/>
              <a:t>или </a:t>
            </a:r>
            <a:r>
              <a:rPr lang="en-US" smtClean="0"/>
              <a:t>ts_printf </a:t>
            </a:r>
            <a:r>
              <a:rPr lang="ru-RU" smtClean="0"/>
              <a:t>для краткости)</a:t>
            </a:r>
            <a:endParaRPr lang="en-US" smtClean="0"/>
          </a:p>
          <a:p>
            <a:r>
              <a:rPr lang="ru-RU" smtClean="0"/>
              <a:t>Сигнатура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</a:t>
            </a:r>
            <a:r>
              <a:rPr lang="en-US" smtClean="0">
                <a:latin typeface="Consolas" panose="020B0609020204030204" pitchFamily="49" charset="0"/>
              </a:rPr>
              <a:t>typename</a:t>
            </a:r>
            <a:r>
              <a:rPr lang="en-US">
                <a:latin typeface="Consolas" panose="020B0609020204030204" pitchFamily="49" charset="0"/>
              </a:rPr>
              <a:t>... Args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ru-RU" smtClean="0">
                <a:latin typeface="Consolas" panose="020B0609020204030204" pitchFamily="49" charset="0"/>
              </a:rPr>
              <a:t>      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количество выведенных символов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ts_printf(const </a:t>
            </a:r>
            <a:r>
              <a:rPr lang="en-US">
                <a:latin typeface="Consolas" panose="020B0609020204030204" pitchFamily="49" charset="0"/>
              </a:rPr>
              <a:t>char* s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форматная строка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</a:t>
            </a:r>
            <a:r>
              <a:rPr lang="en-US">
                <a:latin typeface="Consolas" panose="020B0609020204030204" pitchFamily="49" charset="0"/>
              </a:rPr>
              <a:t>&amp;&amp; value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текущий аргумент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Args</a:t>
            </a:r>
            <a:r>
              <a:rPr lang="en-US">
                <a:latin typeface="Consolas" panose="020B0609020204030204" pitchFamily="49" charset="0"/>
              </a:rPr>
              <a:t>&amp;&amp;... </a:t>
            </a:r>
            <a:r>
              <a:rPr lang="en-US" smtClean="0">
                <a:latin typeface="Consolas" panose="020B0609020204030204" pitchFamily="49" charset="0"/>
              </a:rPr>
              <a:t>args); //</a:t>
            </a:r>
            <a:r>
              <a:rPr lang="ru-RU" smtClean="0">
                <a:latin typeface="Consolas" panose="020B0609020204030204" pitchFamily="49" charset="0"/>
              </a:rPr>
              <a:t> хвост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ts_printf(const char</a:t>
            </a:r>
            <a:r>
              <a:rPr lang="en-US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s); // </a:t>
            </a:r>
            <a:r>
              <a:rPr lang="ru-RU" smtClean="0">
                <a:latin typeface="Consolas" panose="020B0609020204030204" pitchFamily="49" charset="0"/>
              </a:rPr>
              <a:t>закрытие рекурсии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503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Полезно сначала завершить "рекурсию"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34534" cy="4038600"/>
          </a:xfrm>
        </p:spPr>
        <p:txBody>
          <a:bodyPr/>
          <a:lstStyle/>
          <a:p>
            <a:r>
              <a:rPr lang="ru-RU" smtClean="0"/>
              <a:t>Возможная ошибка в завершающей функции: в строке остались форматы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ts_printf(const char* s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cnt = 0;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while (*s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(*s == '%' &amp;&amp; *++s </a:t>
            </a:r>
            <a:r>
              <a:rPr lang="en-US">
                <a:latin typeface="Consolas" panose="020B0609020204030204" pitchFamily="49" charset="0"/>
              </a:rPr>
              <a:t>!= </a:t>
            </a:r>
            <a:r>
              <a:rPr lang="en-US" smtClean="0">
                <a:latin typeface="Consolas" panose="020B0609020204030204" pitchFamily="49" charset="0"/>
              </a:rPr>
              <a:t>'%')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throw </a:t>
            </a:r>
            <a:r>
              <a:rPr lang="en-US" smtClean="0">
                <a:latin typeface="Consolas" panose="020B0609020204030204" pitchFamily="49" charset="0"/>
              </a:rPr>
              <a:t>runtime_error("format </a:t>
            </a:r>
            <a:r>
              <a:rPr lang="en-US">
                <a:latin typeface="Consolas" panose="020B0609020204030204" pitchFamily="49" charset="0"/>
              </a:rPr>
              <a:t>string: missing </a:t>
            </a:r>
            <a:r>
              <a:rPr lang="en-US">
                <a:latin typeface="Consolas" panose="020B0609020204030204" pitchFamily="49" charset="0"/>
              </a:rPr>
              <a:t>arguments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cnt += 1;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cout </a:t>
            </a:r>
            <a:r>
              <a:rPr lang="en-US">
                <a:latin typeface="Consolas" panose="020B0609020204030204" pitchFamily="49" charset="0"/>
              </a:rPr>
              <a:t>&lt;&lt; *</a:t>
            </a:r>
            <a:r>
              <a:rPr lang="en-US">
                <a:latin typeface="Consolas" panose="020B0609020204030204" pitchFamily="49" charset="0"/>
              </a:rPr>
              <a:t>s</a:t>
            </a:r>
            <a:r>
              <a:rPr lang="en-US" smtClean="0">
                <a:latin typeface="Consolas" panose="020B0609020204030204" pitchFamily="49" charset="0"/>
              </a:rPr>
              <a:t>++;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cnt;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70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Основной шаг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T, typename... Args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ts_printf(const char* s, T&amp;&amp; value, Args&amp;&amp;... args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while (*s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(*s == '%' &amp;&amp; *++s != </a:t>
            </a:r>
            <a:r>
              <a:rPr lang="en-US">
                <a:latin typeface="Consolas" panose="020B0609020204030204" pitchFamily="49" charset="0"/>
              </a:rPr>
              <a:t>'%')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/* ignore the character that follows the </a:t>
            </a:r>
            <a:r>
              <a:rPr lang="en-US">
                <a:latin typeface="Consolas" panose="020B0609020204030204" pitchFamily="49" charset="0"/>
              </a:rPr>
              <a:t>'%'! </a:t>
            </a:r>
            <a:r>
              <a:rPr lang="en-US" smtClean="0">
                <a:latin typeface="Consolas" panose="020B0609020204030204" pitchFamily="49" charset="0"/>
              </a:rPr>
              <a:t>*/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>
                <a:latin typeface="Consolas" panose="020B0609020204030204" pitchFamily="49" charset="0"/>
              </a:rPr>
              <a:t>value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return printf(++s, forward&lt;Args&gt;(args)...) + </a:t>
            </a:r>
            <a:r>
              <a:rPr lang="en-US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cout &lt;&lt; *</a:t>
            </a:r>
            <a:r>
              <a:rPr lang="en-US">
                <a:latin typeface="Consolas" panose="020B0609020204030204" pitchFamily="49" charset="0"/>
              </a:rPr>
              <a:t>s</a:t>
            </a:r>
            <a:r>
              <a:rPr lang="en-US" smtClean="0">
                <a:latin typeface="Consolas" panose="020B0609020204030204" pitchFamily="49" charset="0"/>
              </a:rPr>
              <a:t>++;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throw </a:t>
            </a:r>
            <a:r>
              <a:rPr lang="en-US" smtClean="0">
                <a:latin typeface="Consolas" panose="020B0609020204030204" pitchFamily="49" charset="0"/>
              </a:rPr>
              <a:t>runtime_error</a:t>
            </a:r>
            <a:r>
              <a:rPr lang="en-US">
                <a:latin typeface="Consolas" panose="020B0609020204030204" pitchFamily="49" charset="0"/>
              </a:rPr>
              <a:t>("extra </a:t>
            </a:r>
            <a:r>
              <a:rPr lang="en-US">
                <a:latin typeface="Consolas" panose="020B0609020204030204" pitchFamily="49" charset="0"/>
              </a:rPr>
              <a:t>arguments </a:t>
            </a:r>
            <a:r>
              <a:rPr lang="en-US" smtClean="0">
                <a:latin typeface="Consolas" panose="020B0609020204030204" pitchFamily="49" charset="0"/>
              </a:rPr>
              <a:t>provided");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742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Чего не хватает приведённому </a:t>
            </a:r>
            <a:r>
              <a:rPr lang="en-US" smtClean="0"/>
              <a:t>ts_printf </a:t>
            </a:r>
            <a:r>
              <a:rPr lang="ru-RU" smtClean="0"/>
              <a:t>по сравнению с обычным</a:t>
            </a:r>
            <a:r>
              <a:rPr lang="en-US" smtClean="0"/>
              <a:t> printf?</a:t>
            </a:r>
          </a:p>
          <a:p>
            <a:r>
              <a:rPr lang="ru-RU"/>
              <a:t>Чего не хватает приведённому </a:t>
            </a:r>
            <a:r>
              <a:rPr lang="en-US"/>
              <a:t>ts_printf </a:t>
            </a:r>
            <a:r>
              <a:rPr lang="ru-RU"/>
              <a:t>по </a:t>
            </a:r>
            <a:r>
              <a:rPr lang="ru-RU"/>
              <a:t>сравнению </a:t>
            </a:r>
            <a:r>
              <a:rPr lang="ru-RU" smtClean="0"/>
              <a:t>с выводом в языках вроде </a:t>
            </a:r>
            <a:r>
              <a:rPr lang="en-US" smtClean="0"/>
              <a:t>python?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524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Чего не хватает приведённому </a:t>
            </a:r>
            <a:r>
              <a:rPr lang="en-US" smtClean="0"/>
              <a:t>ts_printf </a:t>
            </a:r>
            <a:r>
              <a:rPr lang="ru-RU" smtClean="0"/>
              <a:t>по сравнению с обычным</a:t>
            </a:r>
            <a:r>
              <a:rPr lang="en-US" smtClean="0"/>
              <a:t> printf?</a:t>
            </a:r>
            <a:endParaRPr lang="ru-RU" smtClean="0"/>
          </a:p>
          <a:p>
            <a:pPr marL="0" indent="0">
              <a:buNone/>
            </a:pPr>
            <a:r>
              <a:rPr lang="sv-SE">
                <a:latin typeface="Consolas" panose="020B0609020204030204" pitchFamily="49" charset="0"/>
              </a:rPr>
              <a:t>int val;</a:t>
            </a:r>
            <a:br>
              <a:rPr lang="sv-SE">
                <a:latin typeface="Consolas" panose="020B0609020204030204" pitchFamily="49" charset="0"/>
              </a:rPr>
            </a:br>
            <a:r>
              <a:rPr lang="sv-SE">
                <a:latin typeface="Consolas" panose="020B0609020204030204" pitchFamily="49" charset="0"/>
              </a:rPr>
              <a:t>printf("blah %n blah\n", &amp;val);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printf("%*s", 5, "</a:t>
            </a:r>
            <a:r>
              <a:rPr lang="en-US">
                <a:latin typeface="Consolas" panose="020B0609020204030204" pitchFamily="49" charset="0"/>
              </a:rPr>
              <a:t>Hi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endParaRPr lang="en-US" smtClean="0"/>
          </a:p>
          <a:p>
            <a:r>
              <a:rPr lang="ru-RU"/>
              <a:t>Чего не хватает приведённому </a:t>
            </a:r>
            <a:r>
              <a:rPr lang="en-US"/>
              <a:t>ts_printf </a:t>
            </a:r>
            <a:r>
              <a:rPr lang="ru-RU"/>
              <a:t>по </a:t>
            </a:r>
            <a:r>
              <a:rPr lang="ru-RU"/>
              <a:t>сравнению </a:t>
            </a:r>
            <a:r>
              <a:rPr lang="ru-RU" smtClean="0"/>
              <a:t>с выводом в языках вроде </a:t>
            </a:r>
            <a:r>
              <a:rPr lang="en-US" smtClean="0"/>
              <a:t>python?</a:t>
            </a:r>
          </a:p>
          <a:p>
            <a:pPr lvl="1"/>
            <a:r>
              <a:rPr lang="ru-RU" smtClean="0"/>
              <a:t>например позиционных аргументов</a:t>
            </a:r>
          </a:p>
          <a:p>
            <a:r>
              <a:rPr lang="ru-RU" smtClean="0"/>
              <a:t>Домашняя наработка: попытайтесь добавить недостающее и отладить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3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Игры с вариабельными макросами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5288" cy="4038600"/>
          </a:xfrm>
        </p:spPr>
        <p:txBody>
          <a:bodyPr/>
          <a:lstStyle/>
          <a:p>
            <a:r>
              <a:rPr lang="ru-RU" smtClean="0"/>
              <a:t>Макрос, вычисляющий размер пачки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NUMARGS</a:t>
            </a:r>
            <a:r>
              <a:rPr lang="en-US" smtClean="0">
                <a:latin typeface="Consolas" panose="020B0609020204030204" pitchFamily="49" charset="0"/>
              </a:rPr>
              <a:t>(...) </a:t>
            </a:r>
            <a:r>
              <a:rPr lang="en-US">
                <a:latin typeface="Consolas" panose="020B0609020204030204" pitchFamily="49" charset="0"/>
              </a:rPr>
              <a:t>(sizeof((int[]){__VA_ARGS__})/sizeof(int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Применение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DOSUM(...) sum_all(NUMARGS(__VA_ARGS__), </a:t>
            </a:r>
            <a:r>
              <a:rPr lang="en-US">
                <a:latin typeface="Consolas" panose="020B0609020204030204" pitchFamily="49" charset="0"/>
              </a:rPr>
              <a:t>__VA_ARGS</a:t>
            </a:r>
            <a:r>
              <a:rPr lang="en-US" smtClean="0">
                <a:latin typeface="Consolas" panose="020B0609020204030204" pitchFamily="49" charset="0"/>
              </a:rPr>
              <a:t>__)</a:t>
            </a:r>
            <a:endParaRPr lang="ru-RU" smtClean="0"/>
          </a:p>
          <a:p>
            <a:r>
              <a:rPr lang="ru-RU" smtClean="0"/>
              <a:t>Использование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s = DOSUM(1, 5, 9);</a:t>
            </a:r>
          </a:p>
          <a:p>
            <a:r>
              <a:rPr lang="ru-RU" smtClean="0"/>
              <a:t>Очевидны недостатки подхода: небезопасность относительно типов, хрупкость, использование чёрной магии для простейших задач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207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0" indent="-457200">
              <a:buFont typeface="+mj-lt"/>
              <a:buAutoNum type="arabicPeriod"/>
            </a:pPr>
            <a:r>
              <a:rPr lang="en-US" dirty="0"/>
              <a:t>ISO/IEC, "Information </a:t>
            </a:r>
            <a:r>
              <a:rPr lang="en-US"/>
              <a:t>technology – </a:t>
            </a:r>
            <a:r>
              <a:rPr lang="en-US" dirty="0"/>
              <a:t>Programming languages – C++", </a:t>
            </a:r>
            <a:r>
              <a:rPr lang="en-US"/>
              <a:t>ISO/IEC </a:t>
            </a:r>
            <a:r>
              <a:rPr lang="en-US" smtClean="0"/>
              <a:t>14882:2017, 2017</a:t>
            </a:r>
            <a:endParaRPr lang="en-US" dirty="0"/>
          </a:p>
          <a:p>
            <a:pPr marL="502920" lvl="0" indent="-457200">
              <a:buFont typeface="+mj-lt"/>
              <a:buAutoNum type="arabicPeriod"/>
            </a:pPr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/>
              <a:t>David Vandevoorde, Nicolai M. Josuttis</a:t>
            </a:r>
            <a:r>
              <a:rPr lang="en-US" smtClean="0"/>
              <a:t>, </a:t>
            </a:r>
            <a:r>
              <a:rPr lang="en-US"/>
              <a:t>Douglas </a:t>
            </a:r>
            <a:r>
              <a:rPr lang="en-US" smtClean="0"/>
              <a:t>Gregor, C</a:t>
            </a:r>
            <a:r>
              <a:rPr lang="en-US"/>
              <a:t>++ Templates – The Complete Guide, 2nd </a:t>
            </a:r>
            <a:r>
              <a:rPr lang="en-US" smtClean="0"/>
              <a:t>Edition</a:t>
            </a:r>
            <a:endParaRPr lang="ru-RU" smtClean="0"/>
          </a:p>
          <a:p>
            <a:pPr marL="502920" lvl="0" indent="-457200">
              <a:buFont typeface="+mj-lt"/>
              <a:buAutoNum type="arabicPeriod"/>
            </a:pPr>
            <a:r>
              <a:rPr lang="en-US"/>
              <a:t>Simon Brand, "Adding C++17 structured bindings support to your classes", https://blog.tartanllama.xyz/structured-bindings/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Пачки параметров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Пример вариабельно шаблонной функции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... Args</a:t>
            </a:r>
            <a:r>
              <a:rPr lang="en-US">
                <a:latin typeface="Consolas" panose="020B0609020204030204" pitchFamily="49" charset="0"/>
              </a:rPr>
              <a:t>&gt; void f(</a:t>
            </a:r>
            <a:r>
              <a:rPr lang="en-US">
                <a:solidFill>
                  <a:srgbClr val="7030A0"/>
                </a:solidFill>
                <a:latin typeface="Consolas" panose="020B0609020204030204" pitchFamily="49" charset="0"/>
              </a:rPr>
              <a:t>Args ... args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Способы </a:t>
            </a:r>
            <a:r>
              <a:rPr lang="ru-RU"/>
              <a:t>вызова: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f(); // OK, </a:t>
            </a:r>
            <a:r>
              <a:rPr lang="ru-RU">
                <a:latin typeface="Consolas" panose="020B0609020204030204" pitchFamily="49" charset="0"/>
              </a:rPr>
              <a:t>пачка не содержит аргументов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f(1); // OK, </a:t>
            </a:r>
            <a:r>
              <a:rPr lang="ru-RU">
                <a:latin typeface="Consolas" panose="020B0609020204030204" pitchFamily="49" charset="0"/>
              </a:rPr>
              <a:t>пачка содержит один аргумент: </a:t>
            </a:r>
            <a:r>
              <a:rPr lang="en-US">
                <a:latin typeface="Consolas" panose="020B0609020204030204" pitchFamily="49" charset="0"/>
              </a:rPr>
              <a:t>int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f(2, 1.0); // OK, </a:t>
            </a:r>
            <a:r>
              <a:rPr lang="ru-RU">
                <a:latin typeface="Consolas" panose="020B0609020204030204" pitchFamily="49" charset="0"/>
              </a:rPr>
              <a:t>пачка состоит из: </a:t>
            </a:r>
            <a:r>
              <a:rPr lang="en-US">
                <a:latin typeface="Consolas" panose="020B0609020204030204" pitchFamily="49" charset="0"/>
              </a:rPr>
              <a:t>int, </a:t>
            </a:r>
            <a:r>
              <a:rPr lang="en-US" smtClean="0">
                <a:latin typeface="Consolas" panose="020B0609020204030204" pitchFamily="49" charset="0"/>
              </a:rPr>
              <a:t>double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Внутри функции </a:t>
            </a:r>
            <a:r>
              <a:rPr lang="en-US" smtClean="0"/>
              <a:t>f, </a:t>
            </a:r>
            <a:r>
              <a:rPr lang="ru-RU" smtClean="0"/>
              <a:t>использование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sizeof...(Args) </a:t>
            </a:r>
            <a:r>
              <a:rPr lang="ru-RU" smtClean="0"/>
              <a:t>либо</a:t>
            </a:r>
            <a:r>
              <a:rPr lang="en-US" smtClean="0">
                <a:latin typeface="Consolas" panose="020B0609020204030204" pitchFamily="49" charset="0"/>
              </a:rPr>
              <a:t> sizeof...(args) </a:t>
            </a:r>
            <a:r>
              <a:rPr lang="ru-RU" smtClean="0"/>
              <a:t>возвращает размер пачки (в данном случае они равны, так как пачка параметров функции получается из пачки параметров шаблона)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5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Паттерны раскрытия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Говорят, что пачка параметров "раскрывается" в теле функции или класса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... Types&gt; void f(Types ... args);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... Types&gt; void g(Types ... args)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 (args ...);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f (x, y);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 (&amp;args ...);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f (&amp;x, &amp;y);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 (h(args) ...);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f (h(x), h(y));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 </a:t>
            </a:r>
            <a:r>
              <a:rPr lang="en-US">
                <a:latin typeface="Consolas" panose="020B0609020204030204" pitchFamily="49" charset="0"/>
              </a:rPr>
              <a:t>(const_cast&lt;const </a:t>
            </a:r>
            <a:r>
              <a:rPr lang="en-US" smtClean="0">
                <a:latin typeface="Consolas" panose="020B0609020204030204" pitchFamily="49" charset="0"/>
              </a:rPr>
              <a:t>Types*&gt;(&amp;</a:t>
            </a:r>
            <a:r>
              <a:rPr lang="en-US">
                <a:latin typeface="Consolas" panose="020B0609020204030204" pitchFamily="49" charset="0"/>
              </a:rPr>
              <a:t>args</a:t>
            </a:r>
            <a:r>
              <a:rPr lang="en-US" smtClean="0">
                <a:latin typeface="Consolas" panose="020B0609020204030204" pitchFamily="49" charset="0"/>
              </a:rPr>
              <a:t>)...);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f(const_cast&lt;const int*&gt;(&amp;x), const_cast&lt;const double*&gt;(&amp;y)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g (1, 1.0); // </a:t>
            </a:r>
            <a:r>
              <a:rPr lang="ru-RU">
                <a:latin typeface="Consolas" panose="020B0609020204030204" pitchFamily="49" charset="0"/>
              </a:rPr>
              <a:t>инстанцирует </a:t>
            </a:r>
            <a:r>
              <a:rPr lang="en-US">
                <a:latin typeface="Consolas" panose="020B0609020204030204" pitchFamily="49" charset="0"/>
              </a:rPr>
              <a:t>g (int x, double y);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3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лекции по </a:t>
            </a:r>
            <a:r>
              <a:rPr lang="en-US" smtClean="0"/>
              <a:t>rvalue refs</a:t>
            </a:r>
            <a:r>
              <a:rPr lang="ru-RU" smtClean="0"/>
              <a:t> была написана почти идеальная прозрачная оболочка для одного аргумента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Fun, </a:t>
            </a:r>
            <a:r>
              <a:rPr lang="en-US" smtClean="0">
                <a:latin typeface="Consolas" panose="020B0609020204030204" pitchFamily="49" charset="0"/>
              </a:rPr>
              <a:t>typename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Arg&gt;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decltype(auto)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transparent(Fun fun, </a:t>
            </a:r>
            <a:r>
              <a:rPr lang="en-US" smtClean="0">
                <a:latin typeface="Consolas" panose="020B0609020204030204" pitchFamily="49" charset="0"/>
              </a:rPr>
              <a:t>Arg&amp;&amp; arg)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fun(forward&lt;Arg&gt;(arg));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Можно ли использовать вариабельный шаблон и переписать её для произвольного количества аргументов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216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453</TotalTime>
  <Words>1947</Words>
  <Application>Microsoft Office PowerPoint</Application>
  <PresentationFormat>Widescreen</PresentationFormat>
  <Paragraphs>343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Calibri</vt:lpstr>
      <vt:lpstr>Consolas</vt:lpstr>
      <vt:lpstr>Corbel</vt:lpstr>
      <vt:lpstr>Symbol</vt:lpstr>
      <vt:lpstr>Wingdings</vt:lpstr>
      <vt:lpstr>Basis</vt:lpstr>
      <vt:lpstr>Вариабельные шаблоны</vt:lpstr>
      <vt:lpstr>PowerPoint Presentation</vt:lpstr>
      <vt:lpstr>Троеточия: использование в языке</vt:lpstr>
      <vt:lpstr>Троеточия: использование в языке</vt:lpstr>
      <vt:lpstr>Произвольное количество аргументов</vt:lpstr>
      <vt:lpstr>Игры с вариабельными макросами</vt:lpstr>
      <vt:lpstr>Пачки параметров</vt:lpstr>
      <vt:lpstr>Паттерны раскрытия</vt:lpstr>
      <vt:lpstr>Снова прозрачная оболочка</vt:lpstr>
      <vt:lpstr>Снова прозрачная оболочка</vt:lpstr>
      <vt:lpstr>Задача: раскрытие пачек</vt:lpstr>
      <vt:lpstr>Решение</vt:lpstr>
      <vt:lpstr>Где может встречаться раскрытие</vt:lpstr>
      <vt:lpstr>Синтаксические странности</vt:lpstr>
      <vt:lpstr>Обсуждение</vt:lpstr>
      <vt:lpstr>Свёртки</vt:lpstr>
      <vt:lpstr>Проблемы print_all</vt:lpstr>
      <vt:lpstr>Решение: функтор AddSpace</vt:lpstr>
      <vt:lpstr>Экзотические свёртки (самостоятельно)</vt:lpstr>
      <vt:lpstr>Обсуждение</vt:lpstr>
      <vt:lpstr>PowerPoint Presentation</vt:lpstr>
      <vt:lpstr>Тяжёлые классы</vt:lpstr>
      <vt:lpstr>Контейнеры тяжёлых классов</vt:lpstr>
      <vt:lpstr>Давайте посчитаем копирования</vt:lpstr>
      <vt:lpstr>Основная идея</vt:lpstr>
      <vt:lpstr>Основная идея</vt:lpstr>
      <vt:lpstr>Основная идея</vt:lpstr>
      <vt:lpstr>Основная идея</vt:lpstr>
      <vt:lpstr>Основная идея</vt:lpstr>
      <vt:lpstr>Emplace</vt:lpstr>
      <vt:lpstr>Давайте снова посчитаем операции</vt:lpstr>
      <vt:lpstr>Обсуждение</vt:lpstr>
      <vt:lpstr>PowerPoint Presentation</vt:lpstr>
      <vt:lpstr>Много возвращаемых значений</vt:lpstr>
      <vt:lpstr>Пары</vt:lpstr>
      <vt:lpstr>Кортежи (tuples)</vt:lpstr>
      <vt:lpstr>Создание кортежей</vt:lpstr>
      <vt:lpstr>Работа с кортежами</vt:lpstr>
      <vt:lpstr>Связывание и развязывание кортежей</vt:lpstr>
      <vt:lpstr>Упражение: value_swap</vt:lpstr>
      <vt:lpstr>Упражение: value_swap</vt:lpstr>
      <vt:lpstr>Упражнение: реализация сравнений</vt:lpstr>
      <vt:lpstr>Упражнение: реализация сравнений</vt:lpstr>
      <vt:lpstr>Связывание и развязывание кортежей</vt:lpstr>
      <vt:lpstr>Связывание в деталях</vt:lpstr>
      <vt:lpstr>Связывание для собственных классов</vt:lpstr>
      <vt:lpstr>Обсуждение</vt:lpstr>
      <vt:lpstr>Обсуждение</vt:lpstr>
      <vt:lpstr>Tuple API</vt:lpstr>
      <vt:lpstr>Обсуждение</vt:lpstr>
      <vt:lpstr>PowerPoint Presentation</vt:lpstr>
      <vt:lpstr>Идея "рекурсивного" раскрытия</vt:lpstr>
      <vt:lpstr>Идея "рекурсивного" раскрытия</vt:lpstr>
      <vt:lpstr>Закрывать рекурсию можно и шаблоном</vt:lpstr>
      <vt:lpstr>Пример: ts_printf</vt:lpstr>
      <vt:lpstr>Полезно сначала завершить "рекурсию"</vt:lpstr>
      <vt:lpstr>Основной шаг</vt:lpstr>
      <vt:lpstr>Обсуждение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101</cp:revision>
  <dcterms:created xsi:type="dcterms:W3CDTF">2017-06-26T09:21:48Z</dcterms:created>
  <dcterms:modified xsi:type="dcterms:W3CDTF">2017-10-27T07:41:04Z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2017-10-27 07:41:02Z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