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8" r:id="rId3"/>
    <p:sldId id="262" r:id="rId4"/>
    <p:sldId id="263" r:id="rId5"/>
    <p:sldId id="264" r:id="rId6"/>
    <p:sldId id="265" r:id="rId7"/>
    <p:sldId id="266" r:id="rId8"/>
    <p:sldId id="267" r:id="rId9"/>
    <p:sldId id="257" r:id="rId10"/>
    <p:sldId id="260" r:id="rId11"/>
    <p:sldId id="261" r:id="rId12"/>
    <p:sldId id="270" r:id="rId13"/>
    <p:sldId id="271" r:id="rId14"/>
    <p:sldId id="268" r:id="rId15"/>
    <p:sldId id="269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8" r:id="rId28"/>
    <p:sldId id="289" r:id="rId29"/>
    <p:sldId id="290" r:id="rId30"/>
    <p:sldId id="284" r:id="rId31"/>
    <p:sldId id="285" r:id="rId32"/>
    <p:sldId id="286" r:id="rId33"/>
    <p:sldId id="287" r:id="rId34"/>
    <p:sldId id="291" r:id="rId35"/>
    <p:sldId id="292" r:id="rId36"/>
    <p:sldId id="293" r:id="rId37"/>
    <p:sldId id="294" r:id="rId38"/>
    <p:sldId id="259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5C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алгоритмы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Абстракции отрицательной стоимости для распространённых цикловых конструкций и идиомы их применения</a:t>
            </a:r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380095" y="5832390"/>
            <a:ext cx="8564770" cy="783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ru-RU" sz="1800" smtClean="0"/>
              <a:t>К. Владимиров, </a:t>
            </a:r>
            <a:r>
              <a:rPr lang="en-US" sz="1800" smtClean="0"/>
              <a:t>Intel, 2017</a:t>
            </a:r>
            <a:br>
              <a:rPr lang="en-US" sz="1800" smtClean="0"/>
            </a:br>
            <a:r>
              <a:rPr lang="en-US" sz="1800" smtClean="0"/>
              <a:t>mail-to: konstantin.vladimirov@gmail.com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08081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Несколько примеров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int </a:t>
            </a:r>
            <a:r>
              <a:rPr lang="en-US" sz="2000">
                <a:latin typeface="Consolas" panose="020B0609020204030204" pitchFamily="49" charset="0"/>
              </a:rPr>
              <a:t>myints</a:t>
            </a:r>
            <a:r>
              <a:rPr lang="en-US" sz="2000" smtClean="0">
                <a:latin typeface="Consolas" panose="020B0609020204030204" pitchFamily="49" charset="0"/>
              </a:rPr>
              <a:t>[] = {2, 3, 5, 7, 11, 13, 17}; 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vector&lt;int</a:t>
            </a:r>
            <a:r>
              <a:rPr lang="en-US" sz="2000">
                <a:latin typeface="Consolas" panose="020B0609020204030204" pitchFamily="49" charset="0"/>
              </a:rPr>
              <a:t>&gt; myvector (7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copy (myints</a:t>
            </a:r>
            <a:r>
              <a:rPr lang="en-US" sz="2000">
                <a:latin typeface="Consolas" panose="020B0609020204030204" pitchFamily="49" charset="0"/>
              </a:rPr>
              <a:t>, myints+7, myvector.begin</a:t>
            </a:r>
            <a:r>
              <a:rPr lang="en-US" sz="2000" smtClean="0">
                <a:latin typeface="Consolas" panose="020B0609020204030204" pitchFamily="49" charset="0"/>
              </a:rPr>
              <a:t>());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copy_n (myints</a:t>
            </a:r>
            <a:r>
              <a:rPr lang="en-US" sz="2000">
                <a:latin typeface="Consolas" panose="020B0609020204030204" pitchFamily="49" charset="0"/>
              </a:rPr>
              <a:t>, 7, myvector.begin</a:t>
            </a:r>
            <a:r>
              <a:rPr lang="en-US" sz="2000" smtClean="0">
                <a:latin typeface="Consolas" panose="020B0609020204030204" pitchFamily="49" charset="0"/>
              </a:rPr>
              <a:t>());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copy_if </a:t>
            </a:r>
            <a:r>
              <a:rPr lang="en-US" sz="2000">
                <a:latin typeface="Consolas" panose="020B0609020204030204" pitchFamily="49" charset="0"/>
              </a:rPr>
              <a:t>(myints, myints+7, myvector.begin</a:t>
            </a:r>
            <a:r>
              <a:rPr lang="en-US" sz="2000" smtClean="0">
                <a:latin typeface="Consolas" panose="020B0609020204030204" pitchFamily="49" charset="0"/>
              </a:rPr>
              <a:t>(), 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                       [](int i){ return i &gt; 0 });</a:t>
            </a:r>
          </a:p>
        </p:txBody>
      </p:sp>
    </p:spTree>
    <p:extLst>
      <p:ext uri="{BB962C8B-B14F-4D97-AF65-F5344CB8AC3E}">
        <p14:creationId xmlns:p14="http://schemas.microsoft.com/office/powerpoint/2010/main" val="3985890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584887"/>
            <a:ext cx="9875520" cy="1356360"/>
          </a:xfrm>
        </p:spPr>
        <p:txBody>
          <a:bodyPr/>
          <a:lstStyle/>
          <a:p>
            <a:r>
              <a:rPr lang="ru-RU" smtClean="0"/>
              <a:t>Общий обзор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928816" y="2129476"/>
            <a:ext cx="2283941" cy="2310720"/>
          </a:xfrm>
        </p:spPr>
        <p:txBody>
          <a:bodyPr>
            <a:norm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ru-RU" sz="1400" b="1" smtClean="0"/>
              <a:t>Не модифицирующие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all_of, any_of, none_of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for_each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find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count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mismatch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equal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search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min, min_element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max, max_element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5883052" y="2129474"/>
            <a:ext cx="3987114" cy="1937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ru-RU" sz="1400" b="1" smtClean="0"/>
              <a:t>Распределение, сортировка и поиск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partition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sort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nth_element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lower_bound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upper_bound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equal_range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binary_search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1"/>
          </p:nvPr>
        </p:nvSpPr>
        <p:spPr>
          <a:xfrm>
            <a:off x="3376690" y="2129475"/>
            <a:ext cx="2646405" cy="3727628"/>
          </a:xfrm>
        </p:spPr>
        <p:txBody>
          <a:bodyPr>
            <a:norm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ru-RU" sz="1400" b="1" smtClean="0"/>
              <a:t>Модифицирующие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copy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move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swap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transform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replace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fill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generate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remove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unique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reverse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rotate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shuffle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next_permutation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prev_permutation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/>
              <a:t>lexicographical_compare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1"/>
          </p:nvPr>
        </p:nvSpPr>
        <p:spPr>
          <a:xfrm>
            <a:off x="6023095" y="4067429"/>
            <a:ext cx="4995425" cy="1865876"/>
          </a:xfrm>
        </p:spPr>
        <p:txBody>
          <a:bodyPr>
            <a:norm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ru-RU" sz="1400" b="1" smtClean="0"/>
              <a:t>Слияния и кучи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merge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includes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set_union, set_intersection, set_difference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make_heap, push_heap, pop_heap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sort_heap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half" idx="1"/>
          </p:nvPr>
        </p:nvSpPr>
        <p:spPr>
          <a:xfrm>
            <a:off x="928815" y="4440196"/>
            <a:ext cx="2283941" cy="1886471"/>
          </a:xfrm>
        </p:spPr>
        <p:txBody>
          <a:bodyPr>
            <a:norm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ru-RU" sz="1400" b="1" smtClean="0"/>
              <a:t>Численные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accumulate</a:t>
            </a:r>
            <a:endParaRPr lang="ru-RU" sz="1400" smtClean="0"/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iota</a:t>
            </a:r>
            <a:endParaRPr lang="en-US" sz="1400"/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adjacent_difference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inner_product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partial_sum</a:t>
            </a:r>
          </a:p>
        </p:txBody>
      </p:sp>
    </p:spTree>
    <p:extLst>
      <p:ext uri="{BB962C8B-B14F-4D97-AF65-F5344CB8AC3E}">
        <p14:creationId xmlns:p14="http://schemas.microsoft.com/office/powerpoint/2010/main" val="2852636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Вывести первые </a:t>
            </a:r>
            <a:r>
              <a:rPr lang="en-US" smtClean="0"/>
              <a:t>N </a:t>
            </a:r>
            <a:r>
              <a:rPr lang="ru-RU" smtClean="0"/>
              <a:t>(по порядку) элементов из контейнера </a:t>
            </a:r>
            <a:r>
              <a:rPr lang="en-US" smtClean="0"/>
              <a:t>cont </a:t>
            </a:r>
            <a:r>
              <a:rPr lang="ru-RU" smtClean="0"/>
              <a:t>в поток </a:t>
            </a:r>
            <a:r>
              <a:rPr lang="en-US" smtClean="0"/>
              <a:t>cout</a:t>
            </a:r>
            <a:r>
              <a:rPr lang="ru-RU" smtClean="0"/>
              <a:t>, разделенными через перенос строки</a:t>
            </a:r>
            <a:endParaRPr lang="en-US" smtClean="0"/>
          </a:p>
          <a:p>
            <a:pPr marL="45720" indent="0">
              <a:buNone/>
            </a:pPr>
            <a:r>
              <a:rPr lang="ru-RU" smtClean="0"/>
              <a:t>Вариант решения</a:t>
            </a:r>
            <a:r>
              <a:rPr lang="en-US" smtClean="0"/>
              <a:t> "</a:t>
            </a:r>
            <a:r>
              <a:rPr lang="ru-RU" smtClean="0"/>
              <a:t>в лоб</a:t>
            </a:r>
            <a:r>
              <a:rPr lang="en-US" smtClean="0"/>
              <a:t>".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assert (cont.size() &gt;= N);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it = cont.begin(); 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for </a:t>
            </a:r>
            <a:r>
              <a:rPr lang="ru-RU" smtClean="0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size_t idx = 0, idx != N; ++idx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 {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cout &lt;&lt; *it &lt;&lt; endl;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++</a:t>
            </a:r>
            <a:r>
              <a:rPr lang="en-US" smtClean="0">
                <a:latin typeface="Consolas" panose="020B0609020204030204" pitchFamily="49" charset="0"/>
              </a:rPr>
              <a:t>it;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90768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Вывести первые </a:t>
            </a:r>
            <a:r>
              <a:rPr lang="en-US" smtClean="0"/>
              <a:t>N </a:t>
            </a:r>
            <a:r>
              <a:rPr lang="ru-RU" smtClean="0"/>
              <a:t>(по порядку) элементов из контейнера </a:t>
            </a:r>
            <a:r>
              <a:rPr lang="en-US" smtClean="0"/>
              <a:t>cont </a:t>
            </a:r>
            <a:r>
              <a:rPr lang="ru-RU" smtClean="0"/>
              <a:t>в поток </a:t>
            </a:r>
            <a:r>
              <a:rPr lang="en-US" smtClean="0"/>
              <a:t>cout</a:t>
            </a:r>
            <a:r>
              <a:rPr lang="ru-RU" smtClean="0"/>
              <a:t>, разделенными через перенос строки</a:t>
            </a:r>
            <a:endParaRPr lang="en-US" smtClean="0"/>
          </a:p>
          <a:p>
            <a:pPr marL="45720" indent="0">
              <a:buNone/>
            </a:pPr>
            <a:r>
              <a:rPr lang="ru-RU" smtClean="0"/>
              <a:t>Вариант хорошего решения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using tp_ = decltype(cont)::value_type;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assert (cont.size() &gt;= </a:t>
            </a:r>
            <a:r>
              <a:rPr lang="en-US" smtClean="0">
                <a:latin typeface="Consolas" panose="020B0609020204030204" pitchFamily="49" charset="0"/>
              </a:rPr>
              <a:t>N);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copy_n (cont.begin(), N, ostream_iterator&lt;tp_&gt;(cout, "\n"</a:t>
            </a:r>
            <a:r>
              <a:rPr lang="ru-RU" smtClean="0">
                <a:latin typeface="Consolas" panose="020B0609020204030204" pitchFamily="49" charset="0"/>
              </a:rPr>
              <a:t>))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2254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Выбор правильного алгоритма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Задача: получить </a:t>
            </a:r>
            <a:r>
              <a:rPr lang="ru-RU" smtClean="0">
                <a:solidFill>
                  <a:srgbClr val="055CE9"/>
                </a:solidFill>
              </a:rPr>
              <a:t>первые </a:t>
            </a:r>
            <a:r>
              <a:rPr lang="en-US" smtClean="0">
                <a:solidFill>
                  <a:srgbClr val="055CE9"/>
                </a:solidFill>
              </a:rPr>
              <a:t>N </a:t>
            </a:r>
            <a:r>
              <a:rPr lang="ru-RU" smtClean="0">
                <a:solidFill>
                  <a:srgbClr val="055CE9"/>
                </a:solidFill>
              </a:rPr>
              <a:t>по величине</a:t>
            </a:r>
            <a:r>
              <a:rPr lang="ru-RU" smtClean="0"/>
              <a:t> элементов контейнера </a:t>
            </a:r>
            <a:r>
              <a:rPr lang="en-US" smtClean="0"/>
              <a:t>cont</a:t>
            </a:r>
            <a:r>
              <a:rPr lang="ru-RU" smtClean="0"/>
              <a:t> всё равно в каком порядке</a:t>
            </a:r>
            <a:r>
              <a:rPr lang="en-US" smtClean="0"/>
              <a:t>. </a:t>
            </a:r>
            <a:r>
              <a:rPr lang="ru-RU" smtClean="0"/>
              <a:t>После этого вывести их на экран.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91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Выбор правильного алгоритма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Задача: получить первые </a:t>
            </a:r>
            <a:r>
              <a:rPr lang="en-US" smtClean="0"/>
              <a:t>N </a:t>
            </a:r>
            <a:r>
              <a:rPr lang="ru-RU" smtClean="0"/>
              <a:t>по величине элементов контейнера </a:t>
            </a:r>
            <a:r>
              <a:rPr lang="en-US" smtClean="0"/>
              <a:t>cont</a:t>
            </a:r>
            <a:r>
              <a:rPr lang="ru-RU" smtClean="0"/>
              <a:t> всё равно в каком порядке</a:t>
            </a:r>
          </a:p>
          <a:p>
            <a:r>
              <a:rPr lang="ru-RU" smtClean="0"/>
              <a:t>Вариант 1. Сортировка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sort </a:t>
            </a:r>
            <a:r>
              <a:rPr lang="en-US" smtClean="0">
                <a:latin typeface="Consolas" panose="020B0609020204030204" pitchFamily="49" charset="0"/>
              </a:rPr>
              <a:t>(cont.begin</a:t>
            </a:r>
            <a:r>
              <a:rPr lang="en-US">
                <a:latin typeface="Consolas" panose="020B0609020204030204" pitchFamily="49" charset="0"/>
              </a:rPr>
              <a:t>(), </a:t>
            </a:r>
            <a:r>
              <a:rPr lang="en-US" smtClean="0">
                <a:latin typeface="Consolas" panose="020B0609020204030204" pitchFamily="49" charset="0"/>
              </a:rPr>
              <a:t>cont.end());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copy_n (cont.begin</a:t>
            </a:r>
            <a:r>
              <a:rPr lang="en-US">
                <a:latin typeface="Consolas" panose="020B0609020204030204" pitchFamily="49" charset="0"/>
              </a:rPr>
              <a:t>(), </a:t>
            </a:r>
            <a:r>
              <a:rPr lang="en-US" smtClean="0">
                <a:latin typeface="Consolas" panose="020B0609020204030204" pitchFamily="49" charset="0"/>
              </a:rPr>
              <a:t>N, ostream_iterator&lt;int</a:t>
            </a:r>
            <a:r>
              <a:rPr lang="en-US">
                <a:latin typeface="Consolas" panose="020B0609020204030204" pitchFamily="49" charset="0"/>
              </a:rPr>
              <a:t>&gt;(cout, "\n</a:t>
            </a:r>
            <a:r>
              <a:rPr lang="en-US" smtClean="0">
                <a:latin typeface="Consolas" panose="020B0609020204030204" pitchFamily="49" charset="0"/>
              </a:rPr>
              <a:t>"));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Это работает, но кажется, сортировка делает слишком много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97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Выбор правильного алгоритма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Задача: получить первые </a:t>
            </a:r>
            <a:r>
              <a:rPr lang="en-US" smtClean="0"/>
              <a:t>N </a:t>
            </a:r>
            <a:r>
              <a:rPr lang="ru-RU" smtClean="0"/>
              <a:t>по величине элементов контейнера </a:t>
            </a:r>
            <a:r>
              <a:rPr lang="en-US" smtClean="0"/>
              <a:t>cont</a:t>
            </a:r>
            <a:r>
              <a:rPr lang="ru-RU" smtClean="0"/>
              <a:t> </a:t>
            </a:r>
            <a:r>
              <a:rPr lang="ru-RU" smtClean="0">
                <a:solidFill>
                  <a:srgbClr val="055CE9"/>
                </a:solidFill>
              </a:rPr>
              <a:t>всё равно в каком порядке</a:t>
            </a:r>
          </a:p>
          <a:p>
            <a:r>
              <a:rPr lang="ru-RU" smtClean="0"/>
              <a:t>Вариант </a:t>
            </a:r>
            <a:r>
              <a:rPr lang="en-US" smtClean="0"/>
              <a:t>2</a:t>
            </a:r>
            <a:r>
              <a:rPr lang="ru-RU" smtClean="0"/>
              <a:t>. Частичная сортировка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partial_sort (cont.begin(), cont.begin() + N, cont.end());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copy_n (cont.begin</a:t>
            </a:r>
            <a:r>
              <a:rPr lang="en-US">
                <a:latin typeface="Consolas" panose="020B0609020204030204" pitchFamily="49" charset="0"/>
              </a:rPr>
              <a:t>(), </a:t>
            </a:r>
            <a:r>
              <a:rPr lang="en-US" smtClean="0">
                <a:latin typeface="Consolas" panose="020B0609020204030204" pitchFamily="49" charset="0"/>
              </a:rPr>
              <a:t>N, ostream_iterator&lt;int</a:t>
            </a:r>
            <a:r>
              <a:rPr lang="en-US">
                <a:latin typeface="Consolas" panose="020B0609020204030204" pitchFamily="49" charset="0"/>
              </a:rPr>
              <a:t>&gt;(cout, "\n</a:t>
            </a:r>
            <a:r>
              <a:rPr lang="en-US" smtClean="0">
                <a:latin typeface="Consolas" panose="020B0609020204030204" pitchFamily="49" charset="0"/>
              </a:rPr>
              <a:t>"));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Это работает, но кажется, даже частичная сортировка делает слишком много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47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Выбор правильного алгоритма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Задача: получить первые </a:t>
            </a:r>
            <a:r>
              <a:rPr lang="en-US" smtClean="0"/>
              <a:t>N </a:t>
            </a:r>
            <a:r>
              <a:rPr lang="ru-RU" smtClean="0"/>
              <a:t>по величине элементов контейнера </a:t>
            </a:r>
            <a:r>
              <a:rPr lang="en-US" smtClean="0"/>
              <a:t>cont</a:t>
            </a:r>
            <a:r>
              <a:rPr lang="ru-RU" smtClean="0"/>
              <a:t> </a:t>
            </a:r>
            <a:r>
              <a:rPr lang="ru-RU" smtClean="0">
                <a:solidFill>
                  <a:srgbClr val="055CE9"/>
                </a:solidFill>
              </a:rPr>
              <a:t>всё равно в каком порядке</a:t>
            </a:r>
          </a:p>
          <a:p>
            <a:r>
              <a:rPr lang="ru-RU" smtClean="0"/>
              <a:t>Вариант </a:t>
            </a:r>
            <a:r>
              <a:rPr lang="en-US" smtClean="0"/>
              <a:t>3</a:t>
            </a:r>
            <a:r>
              <a:rPr lang="ru-RU" smtClean="0"/>
              <a:t>. </a:t>
            </a:r>
            <a:r>
              <a:rPr lang="en-US" smtClean="0"/>
              <a:t>nth_element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nth_element (cont.begin(), cont.begin() + N, cont.end());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copy_n (cont.begin</a:t>
            </a:r>
            <a:r>
              <a:rPr lang="en-US">
                <a:latin typeface="Consolas" panose="020B0609020204030204" pitchFamily="49" charset="0"/>
              </a:rPr>
              <a:t>(), </a:t>
            </a:r>
            <a:r>
              <a:rPr lang="en-US" smtClean="0">
                <a:latin typeface="Consolas" panose="020B0609020204030204" pitchFamily="49" charset="0"/>
              </a:rPr>
              <a:t>N, ostream_iterator&lt;int</a:t>
            </a:r>
            <a:r>
              <a:rPr lang="en-US">
                <a:latin typeface="Consolas" panose="020B0609020204030204" pitchFamily="49" charset="0"/>
              </a:rPr>
              <a:t>&gt;(cout, "\n</a:t>
            </a:r>
            <a:r>
              <a:rPr lang="en-US" smtClean="0">
                <a:latin typeface="Consolas" panose="020B0609020204030204" pitchFamily="49" charset="0"/>
              </a:rPr>
              <a:t>"));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187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Разные алгоритмы легко пробовать. Легко подбирать правильный.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32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Знакомство с алгоритмами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</a:t>
            </a:r>
            <a:r>
              <a:rPr lang="en-US" sz="4800" smtClean="0"/>
              <a:t>Erase-remove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Бинарный поиск и его варианты</a:t>
            </a:r>
          </a:p>
        </p:txBody>
      </p:sp>
    </p:spTree>
    <p:extLst>
      <p:ext uri="{BB962C8B-B14F-4D97-AF65-F5344CB8AC3E}">
        <p14:creationId xmlns:p14="http://schemas.microsoft.com/office/powerpoint/2010/main" val="850737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Знакомство с алгоритмами </a:t>
            </a:r>
            <a:r>
              <a:rPr lang="en-US" sz="4800" smtClean="0"/>
              <a:t>STL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</a:t>
            </a:r>
            <a:r>
              <a:rPr lang="en-US" sz="4800" smtClean="0"/>
              <a:t>Erase-remove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Бинарный поиск и его варианты</a:t>
            </a:r>
          </a:p>
        </p:txBody>
      </p:sp>
    </p:spTree>
    <p:extLst>
      <p:ext uri="{BB962C8B-B14F-4D97-AF65-F5344CB8AC3E}">
        <p14:creationId xmlns:p14="http://schemas.microsoft.com/office/powerpoint/2010/main" val="1448741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Remove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 бы вы написали функцию </a:t>
            </a:r>
            <a:r>
              <a:rPr lang="en-US" smtClean="0"/>
              <a:t>remove?</a:t>
            </a:r>
            <a:endParaRPr lang="ru-RU" smtClean="0"/>
          </a:p>
          <a:p>
            <a:r>
              <a:rPr lang="ru-RU" smtClean="0"/>
              <a:t>Идея функции: удалить из диапазона все значения </a:t>
            </a:r>
            <a:r>
              <a:rPr lang="en-US" smtClean="0"/>
              <a:t>val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</a:t>
            </a:r>
            <a:r>
              <a:rPr lang="en-US" smtClean="0">
                <a:latin typeface="Consolas" panose="020B0609020204030204" pitchFamily="49" charset="0"/>
              </a:rPr>
              <a:t>Iter, </a:t>
            </a:r>
            <a:r>
              <a:rPr lang="en-US">
                <a:latin typeface="Consolas" panose="020B0609020204030204" pitchFamily="49" charset="0"/>
              </a:rPr>
              <a:t>class </a:t>
            </a:r>
            <a:r>
              <a:rPr lang="en-US" smtClean="0">
                <a:latin typeface="Consolas" panose="020B0609020204030204" pitchFamily="49" charset="0"/>
              </a:rPr>
              <a:t>T&gt; Iter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remove (Iter </a:t>
            </a:r>
            <a:r>
              <a:rPr lang="en-US">
                <a:latin typeface="Consolas" panose="020B0609020204030204" pitchFamily="49" charset="0"/>
              </a:rPr>
              <a:t>first, </a:t>
            </a:r>
            <a:r>
              <a:rPr lang="en-US" smtClean="0">
                <a:latin typeface="Consolas" panose="020B0609020204030204" pitchFamily="49" charset="0"/>
              </a:rPr>
              <a:t>Iter </a:t>
            </a:r>
            <a:r>
              <a:rPr lang="en-US">
                <a:latin typeface="Consolas" panose="020B0609020204030204" pitchFamily="49" charset="0"/>
              </a:rPr>
              <a:t>last, const T&amp; val</a:t>
            </a:r>
            <a:r>
              <a:rPr lang="en-US" smtClean="0">
                <a:latin typeface="Consolas" panose="020B0609020204030204" pitchFamily="49" charset="0"/>
              </a:rPr>
              <a:t>)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{</a:t>
            </a: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что здесь?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09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Remove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 бы вы написали функцию </a:t>
            </a:r>
            <a:r>
              <a:rPr lang="en-US" smtClean="0"/>
              <a:t>remove?</a:t>
            </a:r>
            <a:endParaRPr lang="ru-RU" smtClean="0"/>
          </a:p>
          <a:p>
            <a:r>
              <a:rPr lang="ru-RU" smtClean="0"/>
              <a:t>Идея функции: удалить из диапазона все значения </a:t>
            </a:r>
            <a:r>
              <a:rPr lang="en-US" smtClean="0"/>
              <a:t>val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</a:t>
            </a:r>
            <a:r>
              <a:rPr lang="en-US" smtClean="0">
                <a:latin typeface="Consolas" panose="020B0609020204030204" pitchFamily="49" charset="0"/>
              </a:rPr>
              <a:t>Iter, </a:t>
            </a:r>
            <a:r>
              <a:rPr lang="en-US">
                <a:latin typeface="Consolas" panose="020B0609020204030204" pitchFamily="49" charset="0"/>
              </a:rPr>
              <a:t>class </a:t>
            </a:r>
            <a:r>
              <a:rPr lang="en-US" smtClean="0">
                <a:latin typeface="Consolas" panose="020B0609020204030204" pitchFamily="49" charset="0"/>
              </a:rPr>
              <a:t>T&gt; Iter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remove (Iter </a:t>
            </a:r>
            <a:r>
              <a:rPr lang="en-US">
                <a:latin typeface="Consolas" panose="020B0609020204030204" pitchFamily="49" charset="0"/>
              </a:rPr>
              <a:t>first, </a:t>
            </a:r>
            <a:r>
              <a:rPr lang="en-US" smtClean="0">
                <a:latin typeface="Consolas" panose="020B0609020204030204" pitchFamily="49" charset="0"/>
              </a:rPr>
              <a:t>Iter </a:t>
            </a:r>
            <a:r>
              <a:rPr lang="en-US">
                <a:latin typeface="Consolas" panose="020B0609020204030204" pitchFamily="49" charset="0"/>
              </a:rPr>
              <a:t>last, const T&amp; val</a:t>
            </a:r>
            <a:r>
              <a:rPr lang="en-US" smtClean="0">
                <a:latin typeface="Consolas" panose="020B0609020204030204" pitchFamily="49" charset="0"/>
              </a:rPr>
              <a:t>)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{</a:t>
            </a: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что здесь?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Правильный ответ: </a:t>
            </a:r>
            <a:r>
              <a:rPr lang="ru-RU" smtClean="0">
                <a:solidFill>
                  <a:srgbClr val="FF0000"/>
                </a:solidFill>
              </a:rPr>
              <a:t>никак</a:t>
            </a:r>
            <a:r>
              <a:rPr lang="ru-RU" smtClean="0"/>
              <a:t>. По итератору нечто можно удалить из контейнера только используя </a:t>
            </a:r>
            <a:r>
              <a:rPr lang="en-US" smtClean="0"/>
              <a:t>Cont.erase(it)</a:t>
            </a:r>
            <a:r>
              <a:rPr lang="ru-RU" smtClean="0"/>
              <a:t>.</a:t>
            </a:r>
            <a:endParaRPr lang="en-US"/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19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Remove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 же по настоящему работает </a:t>
            </a:r>
            <a:r>
              <a:rPr lang="en-US" smtClean="0"/>
              <a:t>remove?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 v = {1, 42, 2, 42, 3, 42, 4};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result = remove (v.begin(), v.end(), 42);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v.erase (result, v.end());</a:t>
            </a:r>
          </a:p>
          <a:p>
            <a:r>
              <a:rPr lang="ru-RU" smtClean="0"/>
              <a:t>Или, группируя это в одну фразу: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v.erase (</a:t>
            </a:r>
            <a:r>
              <a:rPr lang="en-US">
                <a:latin typeface="Consolas" panose="020B0609020204030204" pitchFamily="49" charset="0"/>
              </a:rPr>
              <a:t>remove (v.begin(), v.end(), 42)</a:t>
            </a:r>
            <a:r>
              <a:rPr lang="en-US" smtClean="0">
                <a:latin typeface="Consolas" panose="020B0609020204030204" pitchFamily="49" charset="0"/>
              </a:rPr>
              <a:t>, </a:t>
            </a:r>
            <a:r>
              <a:rPr lang="en-US">
                <a:latin typeface="Consolas" panose="020B0609020204030204" pitchFamily="49" charset="0"/>
              </a:rPr>
              <a:t>v.end());</a:t>
            </a:r>
          </a:p>
          <a:p>
            <a:r>
              <a:rPr lang="ru-RU" smtClean="0"/>
              <a:t>Эта техника называется </a:t>
            </a:r>
            <a:r>
              <a:rPr lang="ru-RU" smtClean="0">
                <a:solidFill>
                  <a:srgbClr val="055CE9"/>
                </a:solidFill>
              </a:rPr>
              <a:t>"идиома </a:t>
            </a:r>
            <a:r>
              <a:rPr lang="en-US" smtClean="0">
                <a:solidFill>
                  <a:srgbClr val="055CE9"/>
                </a:solidFill>
              </a:rPr>
              <a:t>erase-remove</a:t>
            </a:r>
            <a:r>
              <a:rPr lang="ru-RU" smtClean="0">
                <a:solidFill>
                  <a:srgbClr val="055CE9"/>
                </a:solidFill>
              </a:rPr>
              <a:t>"</a:t>
            </a:r>
            <a:endParaRPr lang="en-US">
              <a:solidFill>
                <a:srgbClr val="055CE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65161" y="2111901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798561" y="2111901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31961" y="2111901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865361" y="2111901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398761" y="2111901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?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32161" y="2111901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65561" y="2111901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?</a:t>
            </a:r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572586" y="1082752"/>
            <a:ext cx="553" cy="4283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990723" y="2117865"/>
            <a:ext cx="533400" cy="4070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1168314" y="2550674"/>
            <a:ext cx="553" cy="4283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778237" y="2935873"/>
            <a:ext cx="1192048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smtClean="0"/>
              <a:t>en</a:t>
            </a:r>
            <a:r>
              <a:rPr lang="en-US" sz="2000"/>
              <a:t>d</a:t>
            </a:r>
            <a:r>
              <a:rPr lang="en-US" sz="2000" smtClean="0"/>
              <a:t>()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7334909" y="1511119"/>
            <a:ext cx="1192048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smtClean="0"/>
              <a:t>begin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7265161" y="675739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98561" y="675739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42</a:t>
            </a: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331961" y="675739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865361" y="675739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42</a:t>
            </a: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398761" y="675739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932161" y="675739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42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0465561" y="675739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</a:t>
            </a: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0990723" y="681703"/>
            <a:ext cx="533400" cy="4070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1219387" y="1090796"/>
            <a:ext cx="553" cy="4283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829310" y="1475995"/>
            <a:ext cx="1192048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smtClean="0"/>
              <a:t>en</a:t>
            </a:r>
            <a:r>
              <a:rPr lang="en-US" sz="2000"/>
              <a:t>d</a:t>
            </a:r>
            <a:r>
              <a:rPr lang="en-US" sz="2000" smtClean="0"/>
              <a:t>()</a:t>
            </a:r>
            <a:endParaRPr lang="en-US" sz="2000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9628828" y="2519144"/>
            <a:ext cx="553" cy="4283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391151" y="2947511"/>
            <a:ext cx="1192048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smtClean="0"/>
              <a:t>result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97923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не только </a:t>
            </a:r>
            <a:r>
              <a:rPr lang="en-US" smtClean="0"/>
              <a:t>remove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Среди алгоритмов не только </a:t>
            </a:r>
            <a:r>
              <a:rPr lang="en-US" smtClean="0"/>
              <a:t>remove </a:t>
            </a:r>
            <a:r>
              <a:rPr lang="ru-RU" smtClean="0"/>
              <a:t>"удаляет" элементы</a:t>
            </a:r>
          </a:p>
          <a:p>
            <a:r>
              <a:rPr lang="ru-RU" smtClean="0"/>
              <a:t>Например </a:t>
            </a:r>
            <a:r>
              <a:rPr lang="en-US" smtClean="0"/>
              <a:t>unique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vector v = {1, 42, 2, 42, 3, 42, 4</a:t>
            </a: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sort (v.begin(), v.end());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v.erase (unique (v.begin(), v.end()), v.end());</a:t>
            </a:r>
          </a:p>
          <a:p>
            <a:r>
              <a:rPr lang="ru-RU" smtClean="0"/>
              <a:t>Это тоже идиома </a:t>
            </a:r>
            <a:r>
              <a:rPr lang="en-US" smtClean="0"/>
              <a:t>erase-remove </a:t>
            </a:r>
            <a:r>
              <a:rPr lang="ru-RU" smtClean="0"/>
              <a:t>только без </a:t>
            </a:r>
            <a:r>
              <a:rPr lang="en-US" smtClean="0"/>
              <a:t>remove</a:t>
            </a:r>
          </a:p>
          <a:p>
            <a:r>
              <a:rPr lang="ru-RU" smtClean="0"/>
              <a:t>К счастью пока что в стандарте </a:t>
            </a:r>
            <a:r>
              <a:rPr lang="en-US" smtClean="0"/>
              <a:t>C++ </a:t>
            </a:r>
            <a:r>
              <a:rPr lang="ru-RU" smtClean="0"/>
              <a:t>только три таких алгоритма: </a:t>
            </a:r>
            <a:r>
              <a:rPr lang="en-US" smtClean="0"/>
              <a:t>remove, remove_if </a:t>
            </a:r>
            <a:r>
              <a:rPr lang="ru-RU" smtClean="0"/>
              <a:t>и </a:t>
            </a:r>
            <a:r>
              <a:rPr lang="en-US" smtClean="0"/>
              <a:t>unique. </a:t>
            </a:r>
            <a:r>
              <a:rPr lang="ru-RU" smtClean="0"/>
              <a:t>Но в пользовательском коде может попасться</a:t>
            </a:r>
            <a:r>
              <a:rPr lang="en-US" smtClean="0"/>
              <a:t> </a:t>
            </a:r>
            <a:r>
              <a:rPr lang="ru-RU" smtClean="0"/>
              <a:t>всякое.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9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 одной плохой идее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Неинтрузивный контейнер указателей веёт себя как интрузивный контейнер объектов</a:t>
            </a:r>
          </a:p>
          <a:p>
            <a:r>
              <a:rPr lang="ru-RU" smtClean="0"/>
              <a:t>Пока вы не сделаете </a:t>
            </a:r>
            <a:r>
              <a:rPr lang="en-US" smtClean="0"/>
              <a:t>remove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 &lt;int*&gt; v = {new int(1), new int(42), new int(2)};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v.erase(v.remove_if (v.begin(), v.end(),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         [](int *p) { return *p == 42; }));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утечка памяти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964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Попытка улучшить ситуацию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752438" cy="4038600"/>
          </a:xfrm>
        </p:spPr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struct intptr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int *data_;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intptr(int x = 0) : data_(new int(x)) {}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intptr </a:t>
            </a:r>
            <a:r>
              <a:rPr lang="en-US">
                <a:latin typeface="Consolas" panose="020B0609020204030204" pitchFamily="49" charset="0"/>
              </a:rPr>
              <a:t>(const intptr&amp; rhs) : data_(new int(rhs.data_)) </a:t>
            </a:r>
            <a:r>
              <a:rPr lang="en-US" smtClean="0">
                <a:latin typeface="Consolas" panose="020B0609020204030204" pitchFamily="49" charset="0"/>
              </a:rPr>
              <a:t>{}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~intptr() { delete data_;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 &lt;intptr&gt; v = {intptr(1), intptr(42), intptr(2), intptr(42)};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v.erase(v.remove_if (v.begin(), v.end(),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         [](intptr p) { return *(p.data_) == 42; }));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стало сильно лучше?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447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Большинство контейнеров </a:t>
            </a:r>
            <a:r>
              <a:rPr lang="en-US" smtClean="0"/>
              <a:t>STL </a:t>
            </a:r>
            <a:r>
              <a:rPr lang="ru-RU" smtClean="0"/>
              <a:t>заточено на неинтрузивное использование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7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Удалить из стандартного ввода смежные пробелы и вывести это на стандартный вывод</a:t>
            </a:r>
          </a:p>
          <a:p>
            <a:pPr marL="45720" indent="0">
              <a:buNone/>
            </a:pPr>
            <a:r>
              <a:rPr lang="ru-RU" smtClean="0"/>
              <a:t>Вход: </a:t>
            </a:r>
            <a:r>
              <a:rPr lang="en-US" smtClean="0">
                <a:latin typeface="Consolas" panose="020B0609020204030204" pitchFamily="49" charset="0"/>
              </a:rPr>
              <a:t>"Hello,   cruel  world!"</a:t>
            </a:r>
          </a:p>
          <a:p>
            <a:pPr marL="45720" indent="0">
              <a:buNone/>
            </a:pPr>
            <a:r>
              <a:rPr lang="ru-RU" smtClean="0"/>
              <a:t>В</a:t>
            </a:r>
            <a:r>
              <a:rPr lang="ru-RU"/>
              <a:t>ы</a:t>
            </a:r>
            <a:r>
              <a:rPr lang="ru-RU" smtClean="0"/>
              <a:t>ход</a:t>
            </a:r>
            <a:r>
              <a:rPr lang="ru-RU"/>
              <a:t>: </a:t>
            </a:r>
            <a:r>
              <a:rPr lang="en-US">
                <a:latin typeface="Consolas" panose="020B0609020204030204" pitchFamily="49" charset="0"/>
              </a:rPr>
              <a:t>"Hello, </a:t>
            </a:r>
            <a:r>
              <a:rPr lang="ru-RU" smtClean="0">
                <a:latin typeface="Consolas" panose="020B0609020204030204" pitchFamily="49" charset="0"/>
              </a:rPr>
              <a:t>с</a:t>
            </a:r>
            <a:r>
              <a:rPr lang="en-US" smtClean="0">
                <a:latin typeface="Consolas" panose="020B0609020204030204" pitchFamily="49" charset="0"/>
              </a:rPr>
              <a:t>ruel world</a:t>
            </a:r>
            <a:r>
              <a:rPr lang="en-US">
                <a:latin typeface="Consolas" panose="020B0609020204030204" pitchFamily="49" charset="0"/>
              </a:rPr>
              <a:t>!"</a:t>
            </a:r>
          </a:p>
          <a:p>
            <a:pPr marL="45720" indent="0">
              <a:buNone/>
            </a:pP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8414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Решение: </a:t>
            </a:r>
            <a:r>
              <a:rPr lang="en-US" smtClean="0"/>
              <a:t>unique_copy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Удалить из стандартного ввода смежные пробелы и вывести это на стандартный вывод</a:t>
            </a:r>
          </a:p>
          <a:p>
            <a:pPr marL="45720" indent="0">
              <a:buNone/>
            </a:pPr>
            <a:r>
              <a:rPr lang="ru-RU" smtClean="0"/>
              <a:t>Вход: </a:t>
            </a:r>
            <a:r>
              <a:rPr lang="en-US" smtClean="0">
                <a:latin typeface="Consolas" panose="020B0609020204030204" pitchFamily="49" charset="0"/>
              </a:rPr>
              <a:t>"Hello,   cruel  world!"</a:t>
            </a:r>
          </a:p>
          <a:p>
            <a:pPr marL="45720" indent="0">
              <a:buNone/>
            </a:pPr>
            <a:r>
              <a:rPr lang="ru-RU" smtClean="0"/>
              <a:t>В</a:t>
            </a:r>
            <a:r>
              <a:rPr lang="ru-RU"/>
              <a:t>ы</a:t>
            </a:r>
            <a:r>
              <a:rPr lang="ru-RU" smtClean="0"/>
              <a:t>ход</a:t>
            </a:r>
            <a:r>
              <a:rPr lang="ru-RU"/>
              <a:t>: </a:t>
            </a:r>
            <a:r>
              <a:rPr lang="en-US">
                <a:latin typeface="Consolas" panose="020B0609020204030204" pitchFamily="49" charset="0"/>
              </a:rPr>
              <a:t>"Hello, </a:t>
            </a:r>
            <a:r>
              <a:rPr lang="ru-RU" smtClean="0">
                <a:latin typeface="Consolas" panose="020B0609020204030204" pitchFamily="49" charset="0"/>
              </a:rPr>
              <a:t>с</a:t>
            </a:r>
            <a:r>
              <a:rPr lang="en-US" smtClean="0">
                <a:latin typeface="Consolas" panose="020B0609020204030204" pitchFamily="49" charset="0"/>
              </a:rPr>
              <a:t>ruel world!"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unique_copy (istream_iterator&lt;char&gt;(cin),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 </a:t>
            </a:r>
            <a:r>
              <a:rPr lang="en-US">
                <a:latin typeface="Consolas" panose="020B0609020204030204" pitchFamily="49" charset="0"/>
              </a:rPr>
              <a:t>istream_iterator&lt;char</a:t>
            </a:r>
            <a:r>
              <a:rPr lang="en-US" smtClean="0">
                <a:latin typeface="Consolas" panose="020B0609020204030204" pitchFamily="49" charset="0"/>
              </a:rPr>
              <a:t>&gt;(),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 ostream_iterator&lt;char&gt;(cout),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 [](char e1, char e2) {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      return ((e1 == ' ') &amp;&amp; (e2 == ' '));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 });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69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Важна ли для </a:t>
            </a:r>
            <a:r>
              <a:rPr lang="en-US" smtClean="0"/>
              <a:t>unique </a:t>
            </a:r>
            <a:r>
              <a:rPr lang="ru-RU" smtClean="0"/>
              <a:t>сортированность интервала?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4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Абстракция циклов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Задача: применить функцию </a:t>
            </a:r>
            <a:r>
              <a:rPr lang="en-US" smtClean="0"/>
              <a:t>func </a:t>
            </a:r>
            <a:r>
              <a:rPr lang="ru-RU" smtClean="0"/>
              <a:t>к каждому элементу контейнера </a:t>
            </a:r>
            <a:r>
              <a:rPr lang="en-US"/>
              <a:t>c</a:t>
            </a:r>
            <a:r>
              <a:rPr lang="en-US" smtClean="0"/>
              <a:t>ont?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&lt;typename C, typename F&gt; void apply (C cont, F func) {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  // </a:t>
            </a:r>
            <a:r>
              <a:rPr lang="ru-RU" sz="2000" smtClean="0">
                <a:latin typeface="Consolas" panose="020B0609020204030204" pitchFamily="49" charset="0"/>
              </a:rPr>
              <a:t>здесь что</a:t>
            </a:r>
            <a:r>
              <a:rPr lang="en-US" sz="2000" smtClean="0">
                <a:latin typeface="Consolas" panose="020B0609020204030204" pitchFamily="49" charset="0"/>
              </a:rPr>
              <a:t>?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84482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Знакомство с алгоритмами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</a:t>
            </a:r>
            <a:r>
              <a:rPr lang="en-US" sz="4800" smtClean="0"/>
              <a:t>Erase-remove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Бинарный поиск и его варианты</a:t>
            </a:r>
          </a:p>
        </p:txBody>
      </p:sp>
    </p:spTree>
    <p:extLst>
      <p:ext uri="{BB962C8B-B14F-4D97-AF65-F5344CB8AC3E}">
        <p14:creationId xmlns:p14="http://schemas.microsoft.com/office/powerpoint/2010/main" val="9337787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Бинарный поиск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Неявное ограничение всего семейства таких алгоритмов: они работают только на сортированных интервалах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vector&lt;int&gt; v = {</a:t>
            </a:r>
            <a:r>
              <a:rPr lang="ru-RU" smtClean="0">
                <a:latin typeface="Consolas" panose="020B0609020204030204" pitchFamily="49" charset="0"/>
              </a:rPr>
              <a:t>81</a:t>
            </a:r>
            <a:r>
              <a:rPr lang="en-US" smtClean="0">
                <a:latin typeface="Consolas" panose="020B0609020204030204" pitchFamily="49" charset="0"/>
              </a:rPr>
              <a:t>, </a:t>
            </a:r>
            <a:r>
              <a:rPr lang="ru-RU" smtClean="0">
                <a:latin typeface="Consolas" panose="020B0609020204030204" pitchFamily="49" charset="0"/>
              </a:rPr>
              <a:t>9</a:t>
            </a:r>
            <a:r>
              <a:rPr lang="en-US" smtClean="0">
                <a:latin typeface="Consolas" panose="020B0609020204030204" pitchFamily="49" charset="0"/>
              </a:rPr>
              <a:t>, 54, 36, 2</a:t>
            </a:r>
            <a:r>
              <a:rPr lang="ru-RU" smtClean="0">
                <a:latin typeface="Consolas" panose="020B0609020204030204" pitchFamily="49" charset="0"/>
              </a:rPr>
              <a:t>7</a:t>
            </a:r>
            <a:r>
              <a:rPr lang="en-US" smtClean="0">
                <a:latin typeface="Consolas" panose="020B0609020204030204" pitchFamily="49" charset="0"/>
              </a:rPr>
              <a:t>, 63</a:t>
            </a:r>
            <a:r>
              <a:rPr lang="ru-RU" smtClean="0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18, 72, </a:t>
            </a:r>
            <a:r>
              <a:rPr lang="ru-RU" smtClean="0">
                <a:latin typeface="Consolas" panose="020B0609020204030204" pitchFamily="49" charset="0"/>
              </a:rPr>
              <a:t>45</a:t>
            </a: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sort (v.begin(), v.end());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if (binary_search (v.begin(), v.end(), 37) {</a:t>
            </a: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 </a:t>
            </a:r>
            <a:r>
              <a:rPr lang="en-US" smtClean="0">
                <a:latin typeface="Consolas" panose="020B0609020204030204" pitchFamily="49" charset="0"/>
              </a:rPr>
              <a:t>//</a:t>
            </a:r>
            <a:r>
              <a:rPr lang="ru-RU" smtClean="0">
                <a:latin typeface="Consolas" panose="020B0609020204030204" pitchFamily="49" charset="0"/>
              </a:rPr>
              <a:t> впрочем, сюда мы не попадём ....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3223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Имена поисковых алгоритмов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2011680"/>
          </a:xfrm>
        </p:spPr>
        <p:txBody>
          <a:bodyPr/>
          <a:lstStyle/>
          <a:p>
            <a:r>
              <a:rPr lang="en-US" smtClean="0"/>
              <a:t>binary_search </a:t>
            </a:r>
            <a:r>
              <a:rPr lang="en-US" smtClean="0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есть элемент или его нет</a:t>
            </a:r>
          </a:p>
          <a:p>
            <a:r>
              <a:rPr lang="en-US" smtClean="0">
                <a:latin typeface="Corbel" panose="020B0503020204020204" pitchFamily="34" charset="0"/>
              </a:rPr>
              <a:t>lower_bound – </a:t>
            </a:r>
            <a:r>
              <a:rPr lang="ru-RU" smtClean="0">
                <a:latin typeface="Corbel" panose="020B0503020204020204" pitchFamily="34" charset="0"/>
              </a:rPr>
              <a:t>где мог бы быть элемент, если бы он был (слева)</a:t>
            </a:r>
          </a:p>
          <a:p>
            <a:r>
              <a:rPr lang="en-US" smtClean="0">
                <a:latin typeface="Corbel" panose="020B0503020204020204" pitchFamily="34" charset="0"/>
              </a:rPr>
              <a:t>upper_bound </a:t>
            </a:r>
            <a:r>
              <a:rPr lang="en-US">
                <a:latin typeface="Corbel" panose="020B0503020204020204" pitchFamily="34" charset="0"/>
              </a:rPr>
              <a:t>– </a:t>
            </a:r>
            <a:r>
              <a:rPr lang="ru-RU">
                <a:latin typeface="Corbel" panose="020B0503020204020204" pitchFamily="34" charset="0"/>
              </a:rPr>
              <a:t>где мог бы быть элемент, если бы он </a:t>
            </a:r>
            <a:r>
              <a:rPr lang="ru-RU" smtClean="0">
                <a:latin typeface="Corbel" panose="020B0503020204020204" pitchFamily="34" charset="0"/>
              </a:rPr>
              <a:t>был</a:t>
            </a:r>
            <a:r>
              <a:rPr lang="en-US" smtClean="0">
                <a:latin typeface="Corbel" panose="020B0503020204020204" pitchFamily="34" charset="0"/>
              </a:rPr>
              <a:t> (</a:t>
            </a:r>
            <a:r>
              <a:rPr lang="ru-RU" smtClean="0">
                <a:latin typeface="Corbel" panose="020B0503020204020204" pitchFamily="34" charset="0"/>
              </a:rPr>
              <a:t>справа)</a:t>
            </a:r>
          </a:p>
          <a:p>
            <a:r>
              <a:rPr lang="en-US" smtClean="0">
                <a:latin typeface="Corbel" panose="020B0503020204020204" pitchFamily="34" charset="0"/>
              </a:rPr>
              <a:t>equal_range </a:t>
            </a:r>
            <a:r>
              <a:rPr lang="en-US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есть ли элемент и если да, то где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182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Примеры поисковых алгоритмов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10430933" cy="2446167"/>
          </a:xfrm>
        </p:spPr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vector&lt;int</a:t>
            </a:r>
            <a:r>
              <a:rPr lang="en-US">
                <a:latin typeface="Consolas" panose="020B0609020204030204" pitchFamily="49" charset="0"/>
              </a:rPr>
              <a:t>&gt; v = {1, 2, 3, 4, 5, 6, 42, 42, 42, 91, 92, 93, 94</a:t>
            </a: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itl = lower_bound(v.begin(), v.end(), 42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itu = upper_bound(v.begin(), v.end(), 42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itp = equal_range(v.begin(), v.end(), 42);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</a:t>
            </a:r>
            <a:r>
              <a:rPr lang="en-US">
                <a:latin typeface="Consolas" panose="020B0609020204030204" pitchFamily="49" charset="0"/>
              </a:rPr>
              <a:t>&lt;&lt; </a:t>
            </a:r>
            <a:r>
              <a:rPr lang="en-US" smtClean="0">
                <a:latin typeface="Consolas" panose="020B0609020204030204" pitchFamily="49" charset="0"/>
              </a:rPr>
              <a:t>*itl </a:t>
            </a:r>
            <a:r>
              <a:rPr lang="en-US">
                <a:latin typeface="Consolas" panose="020B0609020204030204" pitchFamily="49" charset="0"/>
              </a:rPr>
              <a:t>&lt;&lt; " " &lt;&lt; *itu &lt;&lt; </a:t>
            </a:r>
            <a:r>
              <a:rPr lang="en-US" smtClean="0">
                <a:latin typeface="Consolas" panose="020B0609020204030204" pitchFamily="49" charset="0"/>
              </a:rPr>
              <a:t>endl;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cout </a:t>
            </a:r>
            <a:r>
              <a:rPr lang="en-US">
                <a:latin typeface="Consolas" panose="020B0609020204030204" pitchFamily="49" charset="0"/>
              </a:rPr>
              <a:t>&lt;&lt; *itp.first &lt;&lt; " " &lt;&lt; *itp.second &lt;&lt; endl;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551379" y="5304099"/>
            <a:ext cx="553" cy="4283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313702" y="5695890"/>
            <a:ext cx="1192048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smtClean="0"/>
              <a:t>begin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243954" y="4860510"/>
            <a:ext cx="533400" cy="4150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26200" y="4860509"/>
            <a:ext cx="533400" cy="4150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42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01610" y="4860510"/>
            <a:ext cx="533400" cy="4150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mtClean="0"/>
              <a:t>3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55683" y="4860509"/>
            <a:ext cx="533400" cy="4150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42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73235" y="4860510"/>
            <a:ext cx="533400" cy="4150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mtClean="0"/>
              <a:t>2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88177" y="4860510"/>
            <a:ext cx="533400" cy="4150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42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30891" y="4860510"/>
            <a:ext cx="533400" cy="4150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139600" y="4861173"/>
            <a:ext cx="455459" cy="4143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8348171" y="5275567"/>
            <a:ext cx="553" cy="4283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912374" y="5660766"/>
            <a:ext cx="1192048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smtClean="0"/>
              <a:t>en</a:t>
            </a:r>
            <a:r>
              <a:rPr lang="en-US" sz="2000"/>
              <a:t>d</a:t>
            </a:r>
            <a:r>
              <a:rPr lang="en-US" sz="2000" smtClean="0"/>
              <a:t>()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3359535" y="4860509"/>
            <a:ext cx="533400" cy="4150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mtClean="0"/>
              <a:t>5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890493" y="4863182"/>
            <a:ext cx="533400" cy="4098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mtClean="0"/>
              <a:t>6</a:t>
            </a:r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6287020" y="5312142"/>
            <a:ext cx="553" cy="4283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020873" y="4860509"/>
            <a:ext cx="533400" cy="4124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mtClean="0"/>
              <a:t>91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078529" y="4860325"/>
            <a:ext cx="533400" cy="4126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mtClean="0"/>
              <a:t>93</a:t>
            </a: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550154" y="4860509"/>
            <a:ext cx="533400" cy="4124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mtClean="0"/>
              <a:t>92</a:t>
            </a: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607810" y="4860509"/>
            <a:ext cx="533400" cy="4124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mtClean="0"/>
              <a:t>9</a:t>
            </a:r>
            <a:r>
              <a:rPr lang="en-US" smtClean="0"/>
              <a:t>4</a:t>
            </a:r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4686873" y="5312143"/>
            <a:ext cx="553" cy="4283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05344" y="5703934"/>
            <a:ext cx="1535900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smtClean="0"/>
              <a:t>lower bound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5754877" y="5732466"/>
            <a:ext cx="1535900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smtClean="0"/>
              <a:t>upper bound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34093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Алгоритм </a:t>
            </a:r>
            <a:r>
              <a:rPr lang="en-US" smtClean="0"/>
              <a:t>find </a:t>
            </a:r>
            <a:r>
              <a:rPr lang="ru-RU" smtClean="0"/>
              <a:t>затрачивает </a:t>
            </a:r>
            <a:r>
              <a:rPr lang="en-US" smtClean="0"/>
              <a:t>O(N)</a:t>
            </a:r>
          </a:p>
          <a:p>
            <a:r>
              <a:rPr lang="ru-RU" smtClean="0"/>
              <a:t>Алгоритм </a:t>
            </a:r>
            <a:r>
              <a:rPr lang="en-US" smtClean="0"/>
              <a:t>equal_range </a:t>
            </a:r>
            <a:r>
              <a:rPr lang="ru-RU" smtClean="0"/>
              <a:t>затрачивает </a:t>
            </a:r>
            <a:r>
              <a:rPr lang="en-US" smtClean="0"/>
              <a:t>O(log(N)) </a:t>
            </a:r>
            <a:r>
              <a:rPr lang="ru-RU" smtClean="0"/>
              <a:t>но требует сортированного интервала</a:t>
            </a:r>
          </a:p>
          <a:p>
            <a:r>
              <a:rPr lang="ru-RU" smtClean="0"/>
              <a:t>Проверка сортированности интервала выполняется через </a:t>
            </a:r>
            <a:r>
              <a:rPr lang="en-US" smtClean="0"/>
              <a:t>is_sorted, </a:t>
            </a:r>
            <a:r>
              <a:rPr lang="ru-RU" smtClean="0"/>
              <a:t>который работает за </a:t>
            </a:r>
            <a:r>
              <a:rPr lang="en-US" smtClean="0"/>
              <a:t>O(N)</a:t>
            </a:r>
          </a:p>
          <a:p>
            <a:r>
              <a:rPr lang="ru-RU" smtClean="0"/>
              <a:t>Есть ли способы как-то гарантировать сортированность?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841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Неочевидный бинарный поиск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Встречаем алгоритм </a:t>
            </a:r>
            <a:r>
              <a:rPr lang="en-US" smtClean="0"/>
              <a:t>includes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InputIterator1, class InputIterator2&gt;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bool </a:t>
            </a:r>
            <a:r>
              <a:rPr lang="en-US">
                <a:latin typeface="Consolas" panose="020B0609020204030204" pitchFamily="49" charset="0"/>
              </a:rPr>
              <a:t>includes </a:t>
            </a:r>
            <a:r>
              <a:rPr lang="en-US" smtClean="0">
                <a:latin typeface="Consolas" panose="020B0609020204030204" pitchFamily="49" charset="0"/>
              </a:rPr>
              <a:t>(InputIterator1 </a:t>
            </a:r>
            <a:r>
              <a:rPr lang="en-US">
                <a:latin typeface="Consolas" panose="020B0609020204030204" pitchFamily="49" charset="0"/>
              </a:rPr>
              <a:t>first1, InputIterator1 last1</a:t>
            </a:r>
            <a:r>
              <a:rPr lang="en-US" smtClean="0">
                <a:latin typeface="Consolas" panose="020B0609020204030204" pitchFamily="49" charset="0"/>
              </a:rPr>
              <a:t>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   </a:t>
            </a:r>
            <a:r>
              <a:rPr lang="en-US">
                <a:latin typeface="Consolas" panose="020B0609020204030204" pitchFamily="49" charset="0"/>
              </a:rPr>
              <a:t>InputIterator2 first2, InputIterator2 </a:t>
            </a:r>
            <a:r>
              <a:rPr lang="en-US" smtClean="0">
                <a:latin typeface="Consolas" panose="020B0609020204030204" pitchFamily="49" charset="0"/>
              </a:rPr>
              <a:t>last2);</a:t>
            </a:r>
          </a:p>
          <a:p>
            <a:r>
              <a:rPr lang="ru-RU" smtClean="0"/>
              <a:t>Он проверяет входит ли интервал </a:t>
            </a:r>
            <a:r>
              <a:rPr lang="en-US" smtClean="0"/>
              <a:t>first2-last2 </a:t>
            </a:r>
            <a:r>
              <a:rPr lang="ru-RU" smtClean="0"/>
              <a:t>в интервал </a:t>
            </a:r>
            <a:r>
              <a:rPr lang="en-US" smtClean="0"/>
              <a:t>first</a:t>
            </a:r>
            <a:r>
              <a:rPr lang="ru-RU" smtClean="0"/>
              <a:t>1</a:t>
            </a:r>
            <a:r>
              <a:rPr lang="en-US" smtClean="0"/>
              <a:t>-last</a:t>
            </a:r>
            <a:r>
              <a:rPr lang="ru-RU" smtClean="0"/>
              <a:t>1</a:t>
            </a:r>
          </a:p>
          <a:p>
            <a:r>
              <a:rPr lang="ru-RU" smtClean="0"/>
              <a:t>Проблема в том, что он требует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974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Указание способа сортировки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40546" cy="4038600"/>
          </a:xfrm>
        </p:spPr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vector&lt;int&gt; v = {1, 2, 3, 4, 5, 6, 42, 42, 42, 91, 92, 93, 94</a:t>
            </a: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v.sort(v.begin(), v.end(), greater&lt;int&gt;());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auto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itl = lower_bound(v.begin(), v.end(), 42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); // FAIL</a:t>
            </a:r>
          </a:p>
          <a:p>
            <a:r>
              <a:rPr lang="ru-RU" smtClean="0"/>
              <a:t>Большинство алгоритмов, требующих сортированного интервала, позволяют также указать способ его сортировки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28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Указание способа сортировки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40546" cy="4038600"/>
          </a:xfrm>
        </p:spPr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vector&lt;int&gt; v = {1, 2, 3, 4, 5, 6, 42, 42, 42, 91, 92, 93, 94</a:t>
            </a: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v.sort(v.begin(), v.end(), greater&lt;int&gt;());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solidFill>
                  <a:srgbClr val="055CE9"/>
                </a:solidFill>
                <a:latin typeface="Consolas" panose="020B0609020204030204" pitchFamily="49" charset="0"/>
              </a:rPr>
              <a:t>auto </a:t>
            </a:r>
            <a:r>
              <a:rPr lang="en-US">
                <a:solidFill>
                  <a:srgbClr val="055CE9"/>
                </a:solidFill>
                <a:latin typeface="Consolas" panose="020B0609020204030204" pitchFamily="49" charset="0"/>
              </a:rPr>
              <a:t>itl = lower_bound(v.begin(), v.end(), </a:t>
            </a:r>
            <a:r>
              <a:rPr lang="en-US" smtClean="0">
                <a:solidFill>
                  <a:srgbClr val="055CE9"/>
                </a:solidFill>
                <a:latin typeface="Consolas" panose="020B0609020204030204" pitchFamily="49" charset="0"/>
              </a:rPr>
              <a:t>42, greater&lt;int&gt;());</a:t>
            </a:r>
          </a:p>
          <a:p>
            <a:r>
              <a:rPr lang="ru-RU" smtClean="0"/>
              <a:t>Большинство алгоритмов, требующих сортированного интервала, позволяют также указать способ его сортировки</a:t>
            </a:r>
            <a:endParaRPr lang="en-US" smtClean="0"/>
          </a:p>
          <a:p>
            <a:r>
              <a:rPr lang="ru-RU" smtClean="0"/>
              <a:t>Способ сортировки обязан быть идентичен и это опять никак нельзя проконтролировать во время компиляции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634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ISO/IEC, "Information technology -- Programming languages – C++", ISO/IEC 14882:2014, 2014</a:t>
            </a:r>
          </a:p>
          <a:p>
            <a:pPr lvl="0"/>
            <a:r>
              <a:rPr lang="en-US" dirty="0"/>
              <a:t>The C++ Programming Language (4th Edition</a:t>
            </a:r>
            <a:r>
              <a:rPr lang="en-US" dirty="0" smtClean="0"/>
              <a:t>)</a:t>
            </a:r>
            <a:endParaRPr lang="ru-RU" dirty="0" smtClean="0"/>
          </a:p>
          <a:p>
            <a:pPr lvl="0"/>
            <a:r>
              <a:rPr lang="en-US" dirty="0"/>
              <a:t>Nicolai M. </a:t>
            </a:r>
            <a:r>
              <a:rPr lang="en-US" dirty="0" err="1" smtClean="0"/>
              <a:t>Josuttis</a:t>
            </a:r>
            <a:r>
              <a:rPr lang="en-US" dirty="0" smtClean="0"/>
              <a:t>,  </a:t>
            </a:r>
            <a:r>
              <a:rPr lang="en-US" dirty="0"/>
              <a:t>The C++ Standard Library - A Tutorial and Reference, 2nd Edition </a:t>
            </a:r>
            <a:r>
              <a:rPr lang="en-US" dirty="0" smtClean="0"/>
              <a:t>, </a:t>
            </a:r>
            <a:r>
              <a:rPr lang="en-US" dirty="0"/>
              <a:t>Addison-Wesley, </a:t>
            </a:r>
            <a:r>
              <a:rPr lang="en-US" dirty="0" smtClean="0"/>
              <a:t>2012</a:t>
            </a:r>
          </a:p>
          <a:p>
            <a:pPr lvl="0"/>
            <a:r>
              <a:rPr lang="en-US" dirty="0" smtClean="0"/>
              <a:t>Scott </a:t>
            </a:r>
            <a:r>
              <a:rPr lang="en-US" dirty="0"/>
              <a:t>Meyers, Effective STL, 50 specific ways to improve your use of the standard template </a:t>
            </a:r>
            <a:r>
              <a:rPr lang="en-US" dirty="0" smtClean="0"/>
              <a:t>library, Addison-Wesley, 2001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303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Абстракция циклов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Вариант решения: явный цикл</a:t>
            </a:r>
            <a:endParaRPr lang="en-US" smtClean="0"/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&lt;typename C, typename F&gt; void apply (C cont, F func) {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  for (auto it = cont.begin(); it != cont.end(); ++it)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func (*it);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8762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Абстракция циклов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Вариант решения: явный цикл с синтаксисом на диапазонах</a:t>
            </a:r>
            <a:endParaRPr lang="en-US" smtClean="0"/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&lt;typename C, typename F&gt; void apply (C cont, F func) {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  for (auto elt : cont)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func (elt);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0567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Абстракция циклов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Вариант решения: явный цикл с синтаксисом на диапазонах</a:t>
            </a:r>
            <a:endParaRPr lang="en-US" smtClean="0"/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&lt;typename C, typename F&gt; void apply (C cont, F func) {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  for (auto elt : cont)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func (elt);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}</a:t>
            </a:r>
          </a:p>
          <a:p>
            <a:r>
              <a:rPr lang="ru-RU"/>
              <a:t>Вариант решения: </a:t>
            </a:r>
            <a:r>
              <a:rPr lang="ru-RU" smtClean="0"/>
              <a:t>алгоритм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auto apply</a:t>
            </a:r>
            <a:r>
              <a:rPr lang="ru-RU" sz="2000" smtClean="0">
                <a:latin typeface="Consolas" panose="020B0609020204030204" pitchFamily="49" charset="0"/>
              </a:rPr>
              <a:t>_</a:t>
            </a:r>
            <a:r>
              <a:rPr lang="en-US" sz="2000" smtClean="0">
                <a:latin typeface="Consolas" panose="020B0609020204030204" pitchFamily="49" charset="0"/>
              </a:rPr>
              <a:t>alg = [] (auto cont</a:t>
            </a:r>
            <a:r>
              <a:rPr lang="en-US" sz="2000">
                <a:latin typeface="Consolas" panose="020B0609020204030204" pitchFamily="49" charset="0"/>
              </a:rPr>
              <a:t>, </a:t>
            </a:r>
            <a:r>
              <a:rPr lang="en-US" sz="2000" smtClean="0">
                <a:latin typeface="Consolas" panose="020B0609020204030204" pitchFamily="49" charset="0"/>
              </a:rPr>
              <a:t>auto </a:t>
            </a:r>
            <a:r>
              <a:rPr lang="en-US" sz="2000">
                <a:latin typeface="Consolas" panose="020B0609020204030204" pitchFamily="49" charset="0"/>
              </a:rPr>
              <a:t>func</a:t>
            </a:r>
            <a:r>
              <a:rPr lang="en-US" sz="2000" smtClean="0">
                <a:latin typeface="Consolas" panose="020B0609020204030204" pitchFamily="49" charset="0"/>
              </a:rPr>
              <a:t>) { 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  for</a:t>
            </a:r>
            <a:r>
              <a:rPr lang="ru-RU" sz="2000" smtClean="0">
                <a:latin typeface="Consolas" panose="020B0609020204030204" pitchFamily="49" charset="0"/>
              </a:rPr>
              <a:t>_</a:t>
            </a:r>
            <a:r>
              <a:rPr lang="en-US" sz="2000" smtClean="0">
                <a:latin typeface="Consolas" panose="020B0609020204030204" pitchFamily="49" charset="0"/>
              </a:rPr>
              <a:t>each (cont.begin(), cont.end(), func); }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554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3000" y="609600"/>
            <a:ext cx="10637108" cy="1356360"/>
          </a:xfrm>
        </p:spPr>
        <p:txBody>
          <a:bodyPr/>
          <a:lstStyle/>
          <a:p>
            <a:r>
              <a:rPr lang="ru-RU" smtClean="0"/>
              <a:t>Критический аргумент за алгоритм</a:t>
            </a:r>
            <a:r>
              <a:rPr lang="en-US" smtClean="0"/>
              <a:t> (C++17)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Вариант решения: явный цикл с синтаксисом на диапазонах</a:t>
            </a:r>
            <a:endParaRPr lang="en-US" smtClean="0"/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&lt;typename C, typename F&gt; void apply (C cont, F func) {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  for (auto elt : cont)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func (elt);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}</a:t>
            </a:r>
          </a:p>
          <a:p>
            <a:r>
              <a:rPr lang="ru-RU"/>
              <a:t>Вариант решения: </a:t>
            </a:r>
            <a:r>
              <a:rPr lang="ru-RU" smtClean="0"/>
              <a:t>алгоритм</a:t>
            </a:r>
            <a:r>
              <a:rPr lang="en-US" smtClean="0"/>
              <a:t> </a:t>
            </a:r>
            <a:r>
              <a:rPr lang="ru-RU" smtClean="0"/>
              <a:t>с возможным распараллеливанием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auto apply</a:t>
            </a:r>
            <a:r>
              <a:rPr lang="ru-RU" sz="2000" smtClean="0">
                <a:latin typeface="Consolas" panose="020B0609020204030204" pitchFamily="49" charset="0"/>
              </a:rPr>
              <a:t>_</a:t>
            </a:r>
            <a:r>
              <a:rPr lang="en-US" sz="2000" smtClean="0">
                <a:latin typeface="Consolas" panose="020B0609020204030204" pitchFamily="49" charset="0"/>
              </a:rPr>
              <a:t>alg = [] (auto cont</a:t>
            </a:r>
            <a:r>
              <a:rPr lang="en-US" sz="2000">
                <a:latin typeface="Consolas" panose="020B0609020204030204" pitchFamily="49" charset="0"/>
              </a:rPr>
              <a:t>, </a:t>
            </a:r>
            <a:r>
              <a:rPr lang="en-US" sz="2000" smtClean="0">
                <a:latin typeface="Consolas" panose="020B0609020204030204" pitchFamily="49" charset="0"/>
              </a:rPr>
              <a:t>auto </a:t>
            </a:r>
            <a:r>
              <a:rPr lang="en-US" sz="2000">
                <a:latin typeface="Consolas" panose="020B0609020204030204" pitchFamily="49" charset="0"/>
              </a:rPr>
              <a:t>func</a:t>
            </a:r>
            <a:r>
              <a:rPr lang="en-US" sz="2000" smtClean="0">
                <a:latin typeface="Consolas" panose="020B0609020204030204" pitchFamily="49" charset="0"/>
              </a:rPr>
              <a:t>) { 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  for</a:t>
            </a:r>
            <a:r>
              <a:rPr lang="ru-RU" sz="2000" smtClean="0">
                <a:latin typeface="Consolas" panose="020B0609020204030204" pitchFamily="49" charset="0"/>
              </a:rPr>
              <a:t>_</a:t>
            </a:r>
            <a:r>
              <a:rPr lang="en-US" sz="2000">
                <a:latin typeface="Consolas" panose="020B0609020204030204" pitchFamily="49" charset="0"/>
              </a:rPr>
              <a:t>each (</a:t>
            </a:r>
            <a:r>
              <a:rPr lang="en-US" sz="2000">
                <a:solidFill>
                  <a:srgbClr val="055CE9"/>
                </a:solidFill>
                <a:latin typeface="Consolas" panose="020B0609020204030204" pitchFamily="49" charset="0"/>
              </a:rPr>
              <a:t>std::execution::</a:t>
            </a:r>
            <a:r>
              <a:rPr lang="en-US" sz="2000" smtClean="0">
                <a:solidFill>
                  <a:srgbClr val="055CE9"/>
                </a:solidFill>
                <a:latin typeface="Consolas" panose="020B0609020204030204" pitchFamily="49" charset="0"/>
              </a:rPr>
              <a:t>par</a:t>
            </a:r>
            <a:r>
              <a:rPr lang="en-US" sz="2000" smtClean="0">
                <a:latin typeface="Consolas" panose="020B0609020204030204" pitchFamily="49" charset="0"/>
              </a:rPr>
              <a:t>, cont.begin</a:t>
            </a:r>
            <a:r>
              <a:rPr lang="en-US" sz="2000">
                <a:latin typeface="Consolas" panose="020B0609020204030204" pitchFamily="49" charset="0"/>
              </a:rPr>
              <a:t>(), cont.end(), func); }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464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Абстракция циклов повышает и читаемость и эффективность</a:t>
            </a:r>
          </a:p>
          <a:p>
            <a:r>
              <a:rPr lang="ru-RU" smtClean="0"/>
              <a:t>Такие абстракции называются абстракциями с отрицательной стоимостью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01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Алгоритмы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Алгоритм стандартной библиотеки это функция, выполняющая действие над интервалами, заданными с помощью итераторов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template&lt;class InputIterator, class OutputIterator&gt; OutputIterator 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copy </a:t>
            </a:r>
            <a:r>
              <a:rPr lang="en-US" sz="2000">
                <a:latin typeface="Consolas" panose="020B0609020204030204" pitchFamily="49" charset="0"/>
              </a:rPr>
              <a:t>(InputIterator first, InputIterator last, OutputIterator result</a:t>
            </a:r>
            <a:r>
              <a:rPr lang="en-US" sz="2000" smtClean="0">
                <a:latin typeface="Consolas" panose="020B0609020204030204" pitchFamily="49" charset="0"/>
              </a:rPr>
              <a:t>)</a:t>
            </a:r>
            <a:endParaRPr lang="ru-RU" sz="2000" smtClean="0">
              <a:latin typeface="Consolas" panose="020B0609020204030204" pitchFamily="49" charset="0"/>
            </a:endParaRPr>
          </a:p>
          <a:p>
            <a:r>
              <a:rPr lang="ru-RU" smtClean="0"/>
              <a:t>Имя алгоритма может</a:t>
            </a:r>
            <a:r>
              <a:rPr lang="en-US" smtClean="0"/>
              <a:t> </a:t>
            </a:r>
            <a:r>
              <a:rPr lang="ru-RU" smtClean="0"/>
              <a:t>иметь суффиксы</a:t>
            </a:r>
          </a:p>
          <a:p>
            <a:pPr lvl="1"/>
            <a:r>
              <a:rPr lang="en-US" smtClean="0"/>
              <a:t>if (</a:t>
            </a:r>
            <a:r>
              <a:rPr lang="ru-RU" smtClean="0"/>
              <a:t>например </a:t>
            </a:r>
            <a:r>
              <a:rPr lang="en-US" smtClean="0"/>
              <a:t>copy_if</a:t>
            </a:r>
            <a:r>
              <a:rPr lang="ru-RU" smtClean="0"/>
              <a:t>) </a:t>
            </a:r>
            <a:r>
              <a:rPr lang="ru-RU" smtClean="0">
                <a:latin typeface="Corbel" panose="020B0503020204020204" pitchFamily="34" charset="0"/>
              </a:rPr>
              <a:t>– </a:t>
            </a:r>
            <a:r>
              <a:rPr lang="ru-RU" smtClean="0"/>
              <a:t>выполнить действие при выполнении предиката</a:t>
            </a:r>
            <a:endParaRPr lang="en-US" smtClean="0"/>
          </a:p>
          <a:p>
            <a:pPr lvl="1"/>
            <a:r>
              <a:rPr lang="en-US" smtClean="0"/>
              <a:t>n (</a:t>
            </a:r>
            <a:r>
              <a:rPr lang="ru-RU" smtClean="0"/>
              <a:t>например </a:t>
            </a:r>
            <a:r>
              <a:rPr lang="en-US" smtClean="0"/>
              <a:t>copy_n)</a:t>
            </a:r>
            <a:r>
              <a:rPr lang="ru-RU"/>
              <a:t> </a:t>
            </a:r>
            <a:r>
              <a:rPr lang="ru-RU">
                <a:latin typeface="Corbel" panose="020B0503020204020204" pitchFamily="34" charset="0"/>
              </a:rPr>
              <a:t>– </a:t>
            </a:r>
            <a:r>
              <a:rPr lang="ru-RU" smtClean="0"/>
              <a:t>выполнить действие ограниченное количество раз</a:t>
            </a:r>
          </a:p>
          <a:p>
            <a:pPr lvl="1"/>
            <a:r>
              <a:rPr lang="en-US" smtClean="0"/>
              <a:t>copy (</a:t>
            </a:r>
            <a:r>
              <a:rPr lang="ru-RU" smtClean="0"/>
              <a:t>например </a:t>
            </a:r>
            <a:r>
              <a:rPr lang="en-US" smtClean="0"/>
              <a:t>reverse_copy) </a:t>
            </a:r>
            <a:r>
              <a:rPr lang="ru-RU">
                <a:latin typeface="Corbel" panose="020B0503020204020204" pitchFamily="34" charset="0"/>
              </a:rPr>
              <a:t>– </a:t>
            </a:r>
            <a:r>
              <a:rPr lang="ru-RU" smtClean="0"/>
              <a:t>разместить результат в новом контейнере</a:t>
            </a:r>
            <a:endParaRPr lang="ru-RU"/>
          </a:p>
          <a:p>
            <a:r>
              <a:rPr lang="ru-RU" smtClean="0"/>
              <a:t>Также возможны префиксы</a:t>
            </a:r>
          </a:p>
          <a:p>
            <a:pPr lvl="1"/>
            <a:r>
              <a:rPr lang="en-US" smtClean="0"/>
              <a:t>stable (</a:t>
            </a:r>
            <a:r>
              <a:rPr lang="ru-RU" smtClean="0"/>
              <a:t>например </a:t>
            </a:r>
            <a:r>
              <a:rPr lang="en-US" smtClean="0"/>
              <a:t>stable_partition) </a:t>
            </a:r>
            <a:r>
              <a:rPr lang="ru-RU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алгоритм работает стабильно</a:t>
            </a:r>
          </a:p>
          <a:p>
            <a:pPr lvl="1"/>
            <a:r>
              <a:rPr lang="ru-RU" smtClean="0">
                <a:latin typeface="Corbel" panose="020B0503020204020204" pitchFamily="34" charset="0"/>
              </a:rPr>
              <a:t>прочие (</a:t>
            </a:r>
            <a:r>
              <a:rPr lang="en-US" smtClean="0">
                <a:latin typeface="Corbel" panose="020B0503020204020204" pitchFamily="34" charset="0"/>
              </a:rPr>
              <a:t>set, is) </a:t>
            </a:r>
            <a:r>
              <a:rPr lang="ru-RU" smtClean="0">
                <a:latin typeface="Corbel" panose="020B0503020204020204" pitchFamily="34" charset="0"/>
              </a:rPr>
              <a:t>понятны из контекста</a:t>
            </a:r>
            <a:r>
              <a:rPr lang="en-US" smtClean="0">
                <a:latin typeface="Corbel" panose="020B0503020204020204" pitchFamily="34" charset="0"/>
              </a:rPr>
              <a:t> </a:t>
            </a:r>
            <a:endParaRPr lang="ru-RU" smtClean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493686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472</TotalTime>
  <Words>1520</Words>
  <Application>Microsoft Office PowerPoint</Application>
  <PresentationFormat>Widescreen</PresentationFormat>
  <Paragraphs>277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Consolas</vt:lpstr>
      <vt:lpstr>Corbel</vt:lpstr>
      <vt:lpstr>Wingdings</vt:lpstr>
      <vt:lpstr>Basis</vt:lpstr>
      <vt:lpstr>алгоритмы</vt:lpstr>
      <vt:lpstr>PowerPoint Presentation</vt:lpstr>
      <vt:lpstr>Абстракция циклов</vt:lpstr>
      <vt:lpstr>Абстракция циклов</vt:lpstr>
      <vt:lpstr>Абстракция циклов</vt:lpstr>
      <vt:lpstr>Абстракция циклов</vt:lpstr>
      <vt:lpstr>Критический аргумент за алгоритм (C++17)</vt:lpstr>
      <vt:lpstr>Обсуждение</vt:lpstr>
      <vt:lpstr>Алгоритмы</vt:lpstr>
      <vt:lpstr>Несколько примеров</vt:lpstr>
      <vt:lpstr>Общий обзор</vt:lpstr>
      <vt:lpstr>Задача</vt:lpstr>
      <vt:lpstr>Задача</vt:lpstr>
      <vt:lpstr>Выбор правильного алгоритма</vt:lpstr>
      <vt:lpstr>Выбор правильного алгоритма</vt:lpstr>
      <vt:lpstr>Выбор правильного алгоритма</vt:lpstr>
      <vt:lpstr>Выбор правильного алгоритма</vt:lpstr>
      <vt:lpstr>Обсуждение</vt:lpstr>
      <vt:lpstr>PowerPoint Presentation</vt:lpstr>
      <vt:lpstr>Remove</vt:lpstr>
      <vt:lpstr>Remove</vt:lpstr>
      <vt:lpstr>Remove</vt:lpstr>
      <vt:lpstr>Обсуждение: не только remove</vt:lpstr>
      <vt:lpstr>Об одной плохой идее</vt:lpstr>
      <vt:lpstr>Попытка улучшить ситуацию</vt:lpstr>
      <vt:lpstr>Обсуждение</vt:lpstr>
      <vt:lpstr>Задача</vt:lpstr>
      <vt:lpstr>Решение: unique_copy</vt:lpstr>
      <vt:lpstr>Обсуждение</vt:lpstr>
      <vt:lpstr>PowerPoint Presentation</vt:lpstr>
      <vt:lpstr>Бинарный поиск</vt:lpstr>
      <vt:lpstr>Имена поисковых алгоритмов</vt:lpstr>
      <vt:lpstr>Примеры поисковых алгоритмов</vt:lpstr>
      <vt:lpstr>Обсуждение</vt:lpstr>
      <vt:lpstr>Неочевидный бинарный поиск</vt:lpstr>
      <vt:lpstr>Указание способа сортировки</vt:lpstr>
      <vt:lpstr>Указание способа сортировки</vt:lpstr>
      <vt:lpstr>Литература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</dc:title>
  <dc:creator>Vladimirov, Konstantin</dc:creator>
  <cp:keywords>CTPClassification=CTP_PUBLIC:VisualMarkings=</cp:keywords>
  <cp:lastModifiedBy>Vladimirov, Konstantin</cp:lastModifiedBy>
  <cp:revision>103</cp:revision>
  <dcterms:created xsi:type="dcterms:W3CDTF">2017-05-04T13:31:34Z</dcterms:created>
  <dcterms:modified xsi:type="dcterms:W3CDTF">2017-05-16T20:18:38Z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ac2fa7ab-f7ed-4b80-85da-1f191875f7e5</vt:lpwstr>
  </property>
  <property fmtid="{D5CDD505-2E9C-101B-9397-08002B2CF9AE}" pid="3" name="CTP_TimeStamp">
    <vt:lpwstr>2017-05-16 20:18:36Z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