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81" r:id="rId19"/>
    <p:sldId id="283" r:id="rId20"/>
    <p:sldId id="284" r:id="rId21"/>
    <p:sldId id="285" r:id="rId22"/>
    <p:sldId id="290" r:id="rId23"/>
    <p:sldId id="286" r:id="rId24"/>
    <p:sldId id="291" r:id="rId25"/>
    <p:sldId id="280" r:id="rId26"/>
    <p:sldId id="278" r:id="rId27"/>
    <p:sldId id="275" r:id="rId28"/>
    <p:sldId id="276" r:id="rId29"/>
    <p:sldId id="287" r:id="rId30"/>
    <p:sldId id="279" r:id="rId31"/>
    <p:sldId id="289" r:id="rId32"/>
    <p:sldId id="288" r:id="rId33"/>
    <p:sldId id="25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Умные указатели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Разновидности стандартных и нестандартных умных указателей и особенности их применения в современном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Тизер: вариабельные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Было бы удобно делать не захват, а создание с пробросом аргументов: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SRAIIPtr&lt;MyRes</a:t>
            </a:r>
            <a:r>
              <a:rPr lang="en-US">
                <a:latin typeface="Consolas" panose="020B0609020204030204" pitchFamily="49" charset="0"/>
              </a:rPr>
              <a:t>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выделение и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SRAIIPtr&lt;MyRes&gt; </a:t>
            </a:r>
            <a:r>
              <a:rPr lang="en-US" smtClean="0">
                <a:latin typeface="Consolas" panose="020B0609020204030204" pitchFamily="49" charset="0"/>
              </a:rPr>
              <a:t>res(x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y);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создание с пробросом</a:t>
            </a:r>
          </a:p>
          <a:p>
            <a:r>
              <a:rPr lang="ru-RU" smtClean="0"/>
              <a:t>Для этого нужно переписать конструктор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SRAIIPtr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всё то же самое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template &lt;typename ... Args&gt; SRAIIPtr(Args &amp;&amp; ... args) 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ptr_(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new T(forward&lt;Args&gt;(args)...)</a:t>
            </a:r>
            <a:r>
              <a:rPr lang="en-US" sz="2000" smtClean="0">
                <a:latin typeface="Consolas" panose="020B0609020204030204" pitchFamily="49" charset="0"/>
              </a:rPr>
              <a:t>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Эта методика будет разобрана в следующих лекциях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жизнь за </a:t>
            </a:r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Эта функция не слишком хороша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scoped_ptr&lt;MyRes&gt;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bar(res.get());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вынужденно утёк сырой указатель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По сути она содержит ту же скрытую проблему двойного владения</a:t>
            </a:r>
            <a:r>
              <a:rPr lang="en-US" smtClean="0"/>
              <a:t>.</a:t>
            </a:r>
            <a:r>
              <a:rPr lang="ru-RU" smtClean="0"/>
              <a:t> </a:t>
            </a:r>
          </a:p>
          <a:p>
            <a:r>
              <a:rPr lang="ru-RU" smtClean="0"/>
              <a:t>Мы вынуждены писать </a:t>
            </a:r>
            <a:r>
              <a:rPr lang="en-US" smtClean="0"/>
              <a:t>bar </a:t>
            </a:r>
            <a:r>
              <a:rPr lang="ru-RU" smtClean="0"/>
              <a:t>принимающей </a:t>
            </a:r>
            <a:r>
              <a:rPr lang="en-US" smtClean="0">
                <a:latin typeface="Consolas" panose="020B0609020204030204" pitchFamily="49" charset="0"/>
              </a:rPr>
              <a:t>MyRes*</a:t>
            </a:r>
            <a:r>
              <a:rPr lang="en-US" smtClean="0"/>
              <a:t> </a:t>
            </a:r>
            <a:r>
              <a:rPr lang="ru-RU" smtClean="0"/>
              <a:t>т.к. не можем копировать</a:t>
            </a:r>
            <a:r>
              <a:rPr lang="en-US"/>
              <a:t>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704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Древний выход из положения: </a:t>
            </a:r>
            <a:r>
              <a:rPr lang="en-US" smtClean="0"/>
              <a:t>auto_ptr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45346" cy="4038600"/>
          </a:xfrm>
        </p:spPr>
        <p:txBody>
          <a:bodyPr/>
          <a:lstStyle/>
          <a:p>
            <a:r>
              <a:rPr lang="en-US" smtClean="0"/>
              <a:t>auto_ptr </a:t>
            </a:r>
            <a:r>
              <a:rPr lang="ru-RU" smtClean="0"/>
              <a:t>введённый в 98-м стандарте определял конструктор копирования с помощью передачи владения ресурсом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A</a:t>
            </a:r>
            <a:r>
              <a:rPr lang="en-US" sz="2000" smtClean="0">
                <a:latin typeface="Consolas" panose="020B0609020204030204" pitchFamily="49" charset="0"/>
              </a:rPr>
              <a:t>RAIIPtr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T *ptr_;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ARAIIPtr(T </a:t>
            </a:r>
            <a:r>
              <a:rPr lang="en-US" sz="2000">
                <a:latin typeface="Consolas" panose="020B0609020204030204" pitchFamily="49" charset="0"/>
              </a:rPr>
              <a:t>*ptr = nullptr) : ptr_(ptr) {}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~ARAIIPtr</a:t>
            </a:r>
            <a:r>
              <a:rPr lang="en-US" sz="2000">
                <a:latin typeface="Consolas" panose="020B0609020204030204" pitchFamily="49" charset="0"/>
              </a:rPr>
              <a:t>() { delete ptr_;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ARAIIPtr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ARAIIPtr&amp; rhs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 : ptr_(rhs.ptr_) {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rhs.ptr_ = nullptr;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}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ARAIIPtr</a:t>
            </a:r>
            <a:r>
              <a:rPr lang="en-US" sz="2000">
                <a:latin typeface="Consolas" panose="020B0609020204030204" pitchFamily="49" charset="0"/>
              </a:rPr>
              <a:t>&amp; operator= 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ARAIIPtr rhs) { swap(*this, rhs); return *this;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</a:t>
            </a:r>
            <a:r>
              <a:rPr lang="en-US" sz="2000">
                <a:latin typeface="Consolas" panose="020B0609020204030204" pitchFamily="49" charset="0"/>
              </a:rPr>
              <a:t>operator*() const { return *ptr_;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T* operator-&gt;() const { return ptr_;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Теперь передача за </a:t>
            </a:r>
            <a:r>
              <a:rPr lang="en-US" sz="2000" smtClean="0"/>
              <a:t>scope </a:t>
            </a:r>
            <a:r>
              <a:rPr lang="ru-RU" sz="2000" smtClean="0"/>
              <a:t>возможна. Видите ли вы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слишком тихое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 класс, который работает со значениями объектов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Brittle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working_, reserve_;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Brittle (T val) : working_(val), reserve_(working_)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работа с </a:t>
            </a:r>
            <a:r>
              <a:rPr lang="en-US" sz="2000" smtClean="0">
                <a:latin typeface="Consolas" panose="020B0609020204030204" pitchFamily="49" charset="0"/>
              </a:rPr>
              <a:t>working_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Что будет если сделать?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Brittle&lt;auto_ptr&lt;int&gt;&gt; b (</a:t>
            </a:r>
            <a:r>
              <a:rPr lang="en-US" sz="2000">
                <a:latin typeface="Consolas" panose="020B0609020204030204" pitchFamily="49" charset="0"/>
              </a:rPr>
              <a:t>auto_ptr&lt;int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new int(42)</a:t>
            </a:r>
            <a:r>
              <a:rPr lang="ru-RU" sz="2000" smtClean="0"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Ouch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Самое плохое: это скомпилируется без явных ошибок</a:t>
            </a:r>
          </a:p>
          <a:p>
            <a:r>
              <a:rPr lang="ru-RU" smtClean="0"/>
              <a:t>Самое-самое</a:t>
            </a:r>
            <a:r>
              <a:rPr lang="en-US" smtClean="0"/>
              <a:t> </a:t>
            </a:r>
            <a:r>
              <a:rPr lang="ru-RU" smtClean="0"/>
              <a:t>плохое: такой </a:t>
            </a:r>
            <a:r>
              <a:rPr lang="en-US" smtClean="0"/>
              <a:t>Brittle </a:t>
            </a:r>
            <a:r>
              <a:rPr lang="ru-RU" smtClean="0"/>
              <a:t>это </a:t>
            </a:r>
            <a:r>
              <a:rPr lang="ru-RU" b="1" smtClean="0"/>
              <a:t>любой </a:t>
            </a:r>
            <a:r>
              <a:rPr lang="en-US" b="1" smtClean="0"/>
              <a:t>STL container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6211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Известная идиома </a:t>
            </a:r>
            <a:r>
              <a:rPr lang="en-US" smtClean="0"/>
              <a:t>COAP (container of auto ptr)</a:t>
            </a:r>
            <a:r>
              <a:rPr lang="ru-RU" smtClean="0"/>
              <a:t> очень долгое время была синонимом таящегося и абсолютного зла</a:t>
            </a:r>
          </a:p>
          <a:p>
            <a:r>
              <a:rPr lang="ru-RU" smtClean="0"/>
              <a:t>При несомненной полезности </a:t>
            </a:r>
            <a:r>
              <a:rPr lang="en-US" smtClean="0"/>
              <a:t>auto_ptr, </a:t>
            </a:r>
            <a:r>
              <a:rPr lang="ru-RU" smtClean="0"/>
              <a:t>возможность с помощью него разрушать внешне вполне законные контексты поражает </a:t>
            </a:r>
            <a:r>
              <a:rPr lang="ru-RU" smtClean="0"/>
              <a:t>воображение</a:t>
            </a:r>
            <a:endParaRPr lang="ru-RU" smtClean="0"/>
          </a:p>
          <a:p>
            <a:r>
              <a:rPr lang="ru-RU" smtClean="0"/>
              <a:t>Что делать?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123884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 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Итак, основная проблема копирования с передачей владения в том, что семантически копирование не предполагает этой передачи</a:t>
            </a:r>
            <a:endParaRPr lang="en-US" smtClean="0"/>
          </a:p>
          <a:p>
            <a:r>
              <a:rPr lang="ru-RU" smtClean="0"/>
              <a:t>Основная идея: использовать для передачи управления перемещение</a:t>
            </a:r>
            <a:endParaRPr lang="en-US" smtClean="0"/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U</a:t>
            </a:r>
            <a:r>
              <a:rPr lang="en-US" sz="2400" smtClean="0">
                <a:latin typeface="Consolas" panose="020B0609020204030204" pitchFamily="49" charset="0"/>
              </a:rPr>
              <a:t>RAIIPtr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URAIIPtr</a:t>
            </a:r>
            <a:r>
              <a:rPr lang="en-US" sz="2400">
                <a:latin typeface="Consolas" panose="020B0609020204030204" pitchFamily="49" charset="0"/>
              </a:rPr>
              <a:t>&amp; rhs</a:t>
            </a:r>
            <a:r>
              <a:rPr lang="en-US" sz="2400" smtClean="0">
                <a:latin typeface="Consolas" panose="020B0609020204030204" pitchFamily="49" charset="0"/>
              </a:rPr>
              <a:t>) = delete;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URAIIPtr(URAIIPtr&amp;&amp; rhs) : ptr_(rhs.ptr_)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rhs.ptr_ = nullptr;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U</a:t>
            </a:r>
            <a:r>
              <a:rPr lang="en-US" sz="2400" smtClean="0">
                <a:latin typeface="Consolas" panose="020B0609020204030204" pitchFamily="49" charset="0"/>
              </a:rPr>
              <a:t>RAIIPtr</a:t>
            </a:r>
            <a:r>
              <a:rPr lang="en-US" sz="2400">
                <a:latin typeface="Consolas" panose="020B0609020204030204" pitchFamily="49" charset="0"/>
              </a:rPr>
              <a:t>&amp; operator= 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URAIIPtr </a:t>
            </a:r>
            <a:r>
              <a:rPr lang="en-US" sz="2400">
                <a:latin typeface="Consolas" panose="020B0609020204030204" pitchFamily="49" charset="0"/>
              </a:rPr>
              <a:t>rhs</a:t>
            </a:r>
            <a:r>
              <a:rPr lang="en-US" sz="2400" smtClean="0">
                <a:latin typeface="Consolas" panose="020B0609020204030204" pitchFamily="49" charset="0"/>
              </a:rPr>
              <a:t>) 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swap</a:t>
            </a:r>
            <a:r>
              <a:rPr lang="en-US" sz="2400">
                <a:latin typeface="Consolas" panose="020B0609020204030204" pitchFamily="49" charset="0"/>
              </a:rPr>
              <a:t>(*this, rhs); return *this;</a:t>
            </a:r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Эта идея легла в основу </a:t>
            </a:r>
            <a:r>
              <a:rPr lang="en-US" smtClean="0"/>
              <a:t>unique_ptr (C++11)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Опять про жизнь за </a:t>
            </a:r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Идея уникального владения позволяет решить проблему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unique_ptr&lt;MyRes</a:t>
            </a:r>
            <a:r>
              <a:rPr lang="en-US">
                <a:latin typeface="Consolas" panose="020B0609020204030204" pitchFamily="49" charset="0"/>
              </a:rPr>
              <a:t>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bar(move(res));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корректная передача владения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Теперь</a:t>
            </a:r>
            <a:r>
              <a:rPr lang="ru-RU"/>
              <a:t> </a:t>
            </a:r>
            <a:r>
              <a:rPr lang="en-US" smtClean="0"/>
              <a:t>bar </a:t>
            </a:r>
            <a:r>
              <a:rPr lang="ru-RU" smtClean="0"/>
              <a:t>принимает </a:t>
            </a:r>
            <a:r>
              <a:rPr lang="en-US" smtClean="0"/>
              <a:t>unique_ptr, </a:t>
            </a:r>
            <a:r>
              <a:rPr lang="ru-RU" smtClean="0"/>
              <a:t>который не может быть скопирован, но легко может быть перемещён</a:t>
            </a:r>
          </a:p>
        </p:txBody>
      </p:sp>
    </p:spTree>
    <p:extLst>
      <p:ext uri="{BB962C8B-B14F-4D97-AF65-F5344CB8AC3E}">
        <p14:creationId xmlns:p14="http://schemas.microsoft.com/office/powerpoint/2010/main" val="12984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Удобный способ создания (С++14)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Удобнее создавать через </a:t>
            </a:r>
            <a:r>
              <a:rPr lang="en-US" smtClean="0"/>
              <a:t>make_unique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res = make_unique&lt;MyRes&gt;(x</a:t>
            </a:r>
            <a:r>
              <a:rPr lang="en-US">
                <a:latin typeface="Consolas" panose="020B0609020204030204" pitchFamily="49" charset="0"/>
              </a:rPr>
              <a:t>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создание и проброс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bar(move(res));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корректная передача владения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Это не значительное</a:t>
            </a:r>
            <a:r>
              <a:rPr lang="en-US" smtClean="0"/>
              <a:t> </a:t>
            </a:r>
            <a:r>
              <a:rPr lang="ru-RU" smtClean="0"/>
              <a:t>дополнение, но оно делает жизнь лучше</a:t>
            </a:r>
          </a:p>
          <a:p>
            <a:r>
              <a:rPr lang="ru-RU" smtClean="0"/>
              <a:t>Кроме всего прочего, она помогает </a:t>
            </a:r>
            <a:r>
              <a:rPr lang="en-US" smtClean="0"/>
              <a:t>exception safety (</a:t>
            </a:r>
            <a:r>
              <a:rPr lang="ru-RU" smtClean="0"/>
              <a:t>тема другой лекции</a:t>
            </a:r>
            <a:r>
              <a:rPr lang="en-US" smtClean="0"/>
              <a:t>)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4917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не слишком тихое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 класс, который работает со значениями объектов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Brittle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working_, reserve_;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Brittle (T val) : working_(val), reserve_(working_)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работа с </a:t>
            </a:r>
            <a:r>
              <a:rPr lang="en-US" sz="2000" smtClean="0">
                <a:latin typeface="Consolas" panose="020B0609020204030204" pitchFamily="49" charset="0"/>
              </a:rPr>
              <a:t>working_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Что будет если сделать?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Brittle&lt;unique_ptr&lt;int&gt;&gt; b (make_unique&lt;int&gt;(42)</a:t>
            </a:r>
            <a:r>
              <a:rPr lang="ru-RU" sz="2000" smtClean="0"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CE</a:t>
            </a:r>
            <a:endParaRPr lang="ru-RU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Отличные новости: это даже не будет скомпилировано</a:t>
            </a:r>
          </a:p>
          <a:p>
            <a:r>
              <a:rPr lang="ru-RU" smtClean="0"/>
              <a:t>Использовать </a:t>
            </a:r>
            <a:r>
              <a:rPr lang="en-US" smtClean="0"/>
              <a:t>unique_ptr </a:t>
            </a:r>
            <a:r>
              <a:rPr lang="ru-RU" smtClean="0"/>
              <a:t>можно лишь там</a:t>
            </a:r>
            <a:r>
              <a:rPr lang="en-US" smtClean="0"/>
              <a:t>,</a:t>
            </a:r>
            <a:r>
              <a:rPr lang="ru-RU" smtClean="0"/>
              <a:t> где есть явный </a:t>
            </a:r>
            <a:r>
              <a:rPr lang="en-US" smtClean="0"/>
              <a:t>move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аллоцируем массив?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у </a:t>
            </a:r>
            <a:r>
              <a:rPr lang="en-US" smtClean="0"/>
              <a:t>make_unique </a:t>
            </a:r>
            <a:r>
              <a:rPr lang="ru-RU" smtClean="0"/>
              <a:t>есть одна проблема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unique_ptr&lt;int&gt; ui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int[1000]()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ui = make_unique&lt;int&gt;(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никак не выделить массив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 smtClean="0"/>
              <a:t> </a:t>
            </a:r>
            <a:endParaRPr lang="ru-RU" smtClean="0"/>
          </a:p>
          <a:p>
            <a:r>
              <a:rPr lang="ru-RU" smtClean="0"/>
              <a:t>Является ли это действительно проблемой?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аллоцируем массив?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не просто не проблема. Это аргумент</a:t>
            </a:r>
            <a:r>
              <a:rPr lang="ru-RU" b="1" smtClean="0"/>
              <a:t> </a:t>
            </a:r>
            <a:r>
              <a:rPr lang="ru-RU" smtClean="0"/>
              <a:t>за</a:t>
            </a:r>
            <a:r>
              <a:rPr lang="ru-RU" b="1" smtClean="0"/>
              <a:t> </a:t>
            </a:r>
            <a:r>
              <a:rPr lang="en-US" smtClean="0"/>
              <a:t>make_unique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unique_ptr&lt;int&gt; ui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new int[1000]()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грубая ошибка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ui = make_unique&lt;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int[]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1000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корректный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int[]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ui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 int[1000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тоже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ru-RU" smtClean="0"/>
          </a:p>
          <a:p>
            <a:r>
              <a:rPr lang="ru-RU" smtClean="0"/>
              <a:t>В</a:t>
            </a:r>
            <a:r>
              <a:rPr lang="ru-RU" smtClean="0"/>
              <a:t> </a:t>
            </a:r>
            <a:r>
              <a:rPr lang="ru-RU" smtClean="0"/>
              <a:t>чём по вашему состоит грубая ошибка в первой строке?</a:t>
            </a:r>
          </a:p>
          <a:p>
            <a:r>
              <a:rPr lang="ru-RU" smtClean="0"/>
              <a:t>Заодно видно как использование </a:t>
            </a:r>
            <a:r>
              <a:rPr lang="en-US" smtClean="0"/>
              <a:t>make_unique </a:t>
            </a:r>
            <a:r>
              <a:rPr lang="ru-RU" smtClean="0"/>
              <a:t>предохраняет от таких проблем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9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Немного об удалении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07040" cy="4038600"/>
          </a:xfrm>
        </p:spPr>
        <p:txBody>
          <a:bodyPr/>
          <a:lstStyle/>
          <a:p>
            <a:r>
              <a:rPr lang="ru-RU" smtClean="0"/>
              <a:t>Как мог бы выглядеть класс </a:t>
            </a:r>
            <a:r>
              <a:rPr lang="en-US" smtClean="0"/>
              <a:t>URAIIPtr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URAIIPtr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URAIIPtr(T *ptr = nullptr) : ptr_(ptr)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~URAIIPtr() 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ptr_;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URAIIPtr&amp; rhs) = delete;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URAIIPtr(URAIIPtr</a:t>
            </a:r>
            <a:r>
              <a:rPr lang="en-US">
                <a:latin typeface="Consolas" panose="020B0609020204030204" pitchFamily="49" charset="0"/>
              </a:rPr>
              <a:t>&amp;&amp; rhs) : ptr_(rhs.ptr</a:t>
            </a:r>
            <a:r>
              <a:rPr lang="en-US">
                <a:latin typeface="Consolas" panose="020B0609020204030204" pitchFamily="49" charset="0"/>
              </a:rPr>
              <a:t>_)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rhs.ptr</a:t>
            </a:r>
            <a:r>
              <a:rPr lang="en-US">
                <a:latin typeface="Consolas" panose="020B0609020204030204" pitchFamily="49" charset="0"/>
              </a:rPr>
              <a:t>_ = </a:t>
            </a:r>
            <a:r>
              <a:rPr lang="en-US">
                <a:latin typeface="Consolas" panose="020B0609020204030204" pitchFamily="49" charset="0"/>
              </a:rPr>
              <a:t>nullptr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 smtClean="0"/>
          </a:p>
          <a:p>
            <a:r>
              <a:rPr lang="ru-RU" smtClean="0"/>
              <a:t>Теперь ясно, что</a:t>
            </a:r>
            <a:r>
              <a:rPr lang="en-US" smtClean="0"/>
              <a:t> </a:t>
            </a:r>
            <a:r>
              <a:rPr lang="ru-RU" smtClean="0"/>
              <a:t>следующее использование </a:t>
            </a:r>
            <a:r>
              <a:rPr lang="ru-RU" smtClean="0">
                <a:solidFill>
                  <a:srgbClr val="0000FF"/>
                </a:solidFill>
              </a:rPr>
              <a:t>нарушает парность</a:t>
            </a:r>
            <a:r>
              <a:rPr lang="ru-RU" smtClean="0"/>
              <a:t> </a:t>
            </a:r>
            <a:r>
              <a:rPr lang="en-US" smtClean="0"/>
              <a:t>new/delete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URAIIPtr&lt;int</a:t>
            </a:r>
            <a:r>
              <a:rPr lang="en-US">
                <a:latin typeface="Consolas" panose="020B0609020204030204" pitchFamily="49" charset="0"/>
              </a:rPr>
              <a:t>&gt; ui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int[1000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new[]</a:t>
            </a:r>
            <a:r>
              <a:rPr lang="ru-RU" smtClean="0">
                <a:latin typeface="Consolas" panose="020B0609020204030204" pitchFamily="49" charset="0"/>
              </a:rPr>
              <a:t> против </a:t>
            </a:r>
            <a:r>
              <a:rPr lang="en-US" smtClean="0">
                <a:latin typeface="Consolas" panose="020B0609020204030204" pitchFamily="49" charset="0"/>
              </a:rPr>
              <a:t>delete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9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Копаем глубже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Но что если отделить удаление в отдельный параметр шаблона?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Deleter = default_delete&lt;T&gt;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URAIIPtr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</a:t>
            </a:r>
            <a:r>
              <a:rPr lang="en-US">
                <a:latin typeface="Consolas" panose="020B0609020204030204" pitchFamily="49" charset="0"/>
              </a:rPr>
              <a:t>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Deleter del_;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URAIIPtr(T *ptr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nullptr, Deleter del = Deleter()) 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ptr</a:t>
            </a:r>
            <a:r>
              <a:rPr lang="en-US">
                <a:latin typeface="Consolas" panose="020B0609020204030204" pitchFamily="49" charset="0"/>
              </a:rPr>
              <a:t>_(</a:t>
            </a:r>
            <a:r>
              <a:rPr lang="en-US">
                <a:latin typeface="Consolas" panose="020B0609020204030204" pitchFamily="49" charset="0"/>
              </a:rPr>
              <a:t>ptr</a:t>
            </a:r>
            <a:r>
              <a:rPr lang="en-US" smtClean="0">
                <a:latin typeface="Consolas" panose="020B0609020204030204" pitchFamily="49" charset="0"/>
              </a:rPr>
              <a:t>), del_(del) {}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~</a:t>
            </a:r>
            <a:r>
              <a:rPr lang="en-US">
                <a:latin typeface="Consolas" panose="020B0609020204030204" pitchFamily="49" charset="0"/>
              </a:rPr>
              <a:t>URAIIPtr()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del_(ptr_);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ru-RU"/>
          </a:p>
          <a:p>
            <a:r>
              <a:rPr lang="ru-RU" smtClean="0"/>
              <a:t>Как мог бы выглядеть </a:t>
            </a:r>
            <a:r>
              <a:rPr lang="en-US" smtClean="0"/>
              <a:t>default_delete?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r>
              <a:rPr lang="ru-RU" smtClean="0"/>
              <a:t>Техника, позволяющая писать такой код называется </a:t>
            </a:r>
            <a:r>
              <a:rPr lang="ru-RU" smtClean="0">
                <a:solidFill>
                  <a:srgbClr val="0000FF"/>
                </a:solidFill>
              </a:rPr>
              <a:t>частичная специализация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default_delete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operator() (T *ptr) { delete ptr;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default_delete&lt;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T[]</a:t>
            </a:r>
            <a:r>
              <a:rPr lang="en-US" smtClean="0">
                <a:latin typeface="Consolas" panose="020B0609020204030204" pitchFamily="49" charset="0"/>
              </a:rPr>
              <a:t>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void operator() (T *ptr)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ptr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Следующая лекция как раз будет посвящена специализации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8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делетеры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038600"/>
          </a:xfrm>
        </p:spPr>
        <p:txBody>
          <a:bodyPr/>
          <a:lstStyle/>
          <a:p>
            <a:r>
              <a:rPr lang="ru-RU" smtClean="0"/>
              <a:t>Массив против скаляра это пример того, что разные ресурсы может быть нужно по разному </a:t>
            </a:r>
            <a:r>
              <a:rPr lang="ru-RU" smtClean="0"/>
              <a:t>удалять</a:t>
            </a:r>
            <a:r>
              <a:rPr lang="en-US" smtClean="0"/>
              <a:t>. </a:t>
            </a:r>
            <a:r>
              <a:rPr lang="ru-RU" smtClean="0"/>
              <a:t>Самый общий случай выглядит так: есть некий </a:t>
            </a:r>
            <a:r>
              <a:rPr lang="en-US" smtClean="0"/>
              <a:t>Resource </a:t>
            </a:r>
            <a:r>
              <a:rPr lang="ru-RU" smtClean="0"/>
              <a:t>и две функции (представьте тут </a:t>
            </a:r>
            <a:r>
              <a:rPr lang="en-US" smtClean="0"/>
              <a:t>fopen </a:t>
            </a:r>
            <a:r>
              <a:rPr lang="ru-RU" smtClean="0"/>
              <a:t>и </a:t>
            </a:r>
            <a:r>
              <a:rPr lang="en-US" smtClean="0"/>
              <a:t>fclose, etc)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Resource *create();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destroy(Resource *);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Приходит на помощь пользовательский делетер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unique_ptr&lt;Resource, decltype(&amp;destroy)&gt; ures (create(), destroy);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тут ресурс будет корректно освобождён</a:t>
            </a:r>
          </a:p>
          <a:p>
            <a:r>
              <a:rPr lang="ru-RU" smtClean="0"/>
              <a:t>Все ли понимают как это работает?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Несколько странная, но, похоже, законная конструкция (или нет?)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unique_ptr&lt;void&gt; u;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Будет ли это вообще компилироваться? Если нет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можно ли модифицировать это определение так, чтобы оно скомпилировалось?</a:t>
            </a:r>
          </a:p>
          <a:p>
            <a:r>
              <a:rPr lang="ru-RU" smtClean="0"/>
              <a:t>Будет ли это работать как умный </a:t>
            </a:r>
            <a:r>
              <a:rPr lang="en-US" smtClean="0"/>
              <a:t>void pointer?</a:t>
            </a:r>
            <a:endParaRPr lang="ru-RU" smtClean="0"/>
          </a:p>
          <a:p>
            <a:r>
              <a:rPr lang="ru-RU" smtClean="0"/>
              <a:t>Правильный ответ вряд ли можно угадать. Нужно внимательно посмотреть в стандарт или попробовать что-нибудь откомпилировать.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9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проблема неполного типа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Хорошо известна проблема </a:t>
            </a:r>
            <a:r>
              <a:rPr lang="ru-RU" smtClean="0"/>
              <a:t>следующего вида: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MyClass; // </a:t>
            </a:r>
            <a:r>
              <a:rPr lang="ru-RU" smtClean="0">
                <a:latin typeface="Consolas" panose="020B0609020204030204" pitchFamily="49" charset="0"/>
              </a:rPr>
              <a:t>предварительное объявление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MyWrapper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MyClass *c; // </a:t>
            </a:r>
            <a:r>
              <a:rPr lang="ru-RU" smtClean="0">
                <a:latin typeface="Consolas" panose="020B0609020204030204" pitchFamily="49" charset="0"/>
              </a:rPr>
              <a:t>это ок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MySafeWrapper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unique_ptr&lt;MyClass&gt; c;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увы,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не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компилируется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 многом эта проблема схожа с проблемой </a:t>
            </a:r>
            <a:r>
              <a:rPr lang="en-US" smtClean="0"/>
              <a:t>unique_ptr&lt;void&gt;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459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идиома </a:t>
            </a:r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PImpl </a:t>
            </a:r>
            <a:r>
              <a:rPr lang="ru-RU" smtClean="0"/>
              <a:t>предполагает единичное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Ifacade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CImpl *const 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Ifacad</a:t>
            </a:r>
            <a:r>
              <a:rPr lang="en-US" smtClean="0">
                <a:latin typeface="Consolas" panose="020B0609020204030204" pitchFamily="49" charset="0"/>
              </a:rPr>
              <a:t>e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: impl_(new CImpl)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методы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Эта</a:t>
            </a:r>
            <a:r>
              <a:rPr lang="en-US" smtClean="0"/>
              <a:t> </a:t>
            </a:r>
            <a:r>
              <a:rPr lang="ru-RU" smtClean="0"/>
              <a:t>идиома очень полезна: в частности она позволяет всегда иметь объект класса одного и того же размера, что может быть очень важно в </a:t>
            </a:r>
            <a:r>
              <a:rPr lang="en-US" smtClean="0"/>
              <a:t>ABI.</a:t>
            </a:r>
          </a:p>
          <a:p>
            <a:r>
              <a:rPr lang="ru-RU" smtClean="0"/>
              <a:t>Хорошей ли идеей является здесь заменить </a:t>
            </a:r>
            <a:r>
              <a:rPr lang="en-US" smtClean="0"/>
              <a:t>Impl * const </a:t>
            </a:r>
            <a:r>
              <a:rPr lang="ru-RU" smtClean="0"/>
              <a:t>на </a:t>
            </a:r>
            <a:r>
              <a:rPr lang="en-US" smtClean="0"/>
              <a:t>unique_ptr?</a:t>
            </a:r>
          </a:p>
        </p:txBody>
      </p:sp>
    </p:spTree>
    <p:extLst>
      <p:ext uri="{BB962C8B-B14F-4D97-AF65-F5344CB8AC3E}">
        <p14:creationId xmlns:p14="http://schemas.microsoft.com/office/powerpoint/2010/main" val="3133431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идиома </a:t>
            </a:r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PImpl </a:t>
            </a:r>
            <a:r>
              <a:rPr lang="ru-RU" smtClean="0"/>
              <a:t>предполагает единичное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Ifacade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unique_ptr&lt;CImpl&gt; 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Ifacade() </a:t>
            </a:r>
            <a:r>
              <a:rPr lang="en-US" smtClean="0">
                <a:latin typeface="Consolas" panose="020B0609020204030204" pitchFamily="49" charset="0"/>
              </a:rPr>
              <a:t>: impl_(new CImpl)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методы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При ответе на этот вопрос важно спросили ли вы сначала зачем там вообще был константный указатель</a:t>
            </a:r>
            <a:endParaRPr lang="en-US" smtClean="0"/>
          </a:p>
          <a:p>
            <a:r>
              <a:rPr lang="ru-RU" smtClean="0"/>
              <a:t>Хорошая идея тут это </a:t>
            </a:r>
            <a:r>
              <a:rPr lang="en-US" smtClean="0"/>
              <a:t>const unique_ptr </a:t>
            </a:r>
            <a:r>
              <a:rPr lang="ru-RU" smtClean="0"/>
              <a:t>чтобы продолжать блокировать </a:t>
            </a:r>
            <a:r>
              <a:rPr lang="en-US" smtClean="0"/>
              <a:t>default move ctor </a:t>
            </a:r>
            <a:r>
              <a:rPr lang="ru-RU" smtClean="0"/>
              <a:t>и не забыть инициализировать в конструкторе </a:t>
            </a:r>
            <a:endParaRPr lang="en-US" smtClean="0"/>
          </a:p>
          <a:p>
            <a:r>
              <a:rPr lang="ru-RU" smtClean="0"/>
              <a:t>Вообще </a:t>
            </a:r>
            <a:r>
              <a:rPr lang="en-US" smtClean="0"/>
              <a:t>const unique_ptr </a:t>
            </a:r>
            <a:r>
              <a:rPr lang="ru-RU" smtClean="0"/>
              <a:t>это лучший </a:t>
            </a:r>
            <a:r>
              <a:rPr lang="en-US" smtClean="0"/>
              <a:t>scoped_ptr, </a:t>
            </a:r>
            <a:r>
              <a:rPr lang="ru-RU" smtClean="0"/>
              <a:t>чем сам </a:t>
            </a:r>
            <a:r>
              <a:rPr lang="en-US" smtClean="0"/>
              <a:t>boost::scoped_ptr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903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ручного управления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MyRes *ptr = new MyRes(x, 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ptr; </a:t>
            </a:r>
            <a:r>
              <a:rPr lang="en-US" smtClean="0">
                <a:latin typeface="Consolas" panose="020B0609020204030204" pitchFamily="49" charset="0"/>
              </a:rPr>
              <a:t>return -1;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ptr;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Очевидно, что эта система довольно хрупкая</a:t>
            </a:r>
            <a:r>
              <a:rPr lang="en-US" smtClean="0"/>
              <a:t>. </a:t>
            </a:r>
            <a:r>
              <a:rPr lang="ru-RU" smtClean="0"/>
              <a:t>Что если три ресурса? Пять точек выхода? А что делать с исключениями?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Практическое упражнение: дерево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про </a:t>
            </a:r>
            <a:r>
              <a:rPr lang="en-US" smtClean="0"/>
              <a:t>Tree </a:t>
            </a:r>
            <a:r>
              <a:rPr lang="ru-RU" smtClean="0"/>
              <a:t>состоящее из </a:t>
            </a:r>
            <a:r>
              <a:rPr lang="en-US" smtClean="0"/>
              <a:t>unique_ptrs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87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(если да то как и если нет, то почему) сделать на </a:t>
            </a:r>
            <a:r>
              <a:rPr lang="en-US" smtClean="0"/>
              <a:t>unique_ptrs </a:t>
            </a:r>
            <a:r>
              <a:rPr lang="ru-RU" smtClean="0"/>
              <a:t>направленный ациклический граф?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7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587482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решения: обёртка над ресурсом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RAIIPtr&lt;MyRes&gt; res(new MyRes(x, y));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выделение и 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-1;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система куда симпатичней и требует от программиста куда меньше держать в голове (важность чего отмечал ещё Дейкстра)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7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RAII </a:t>
            </a:r>
            <a:r>
              <a:rPr lang="ru-RU" smtClean="0"/>
              <a:t>для управления памятью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b="1" smtClean="0"/>
              <a:t>RAII</a:t>
            </a:r>
            <a:r>
              <a:rPr lang="en-US" smtClean="0"/>
              <a:t> </a:t>
            </a:r>
            <a:r>
              <a:rPr lang="ru-RU" smtClean="0"/>
              <a:t>(</a:t>
            </a:r>
            <a:r>
              <a:rPr lang="en-US"/>
              <a:t>Resource Acquisition Is </a:t>
            </a:r>
            <a:r>
              <a:rPr lang="en-US" smtClean="0"/>
              <a:t>Initialization)</a:t>
            </a:r>
            <a:r>
              <a:rPr lang="ru-RU" smtClean="0"/>
              <a:t>: обёртка над указателем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RAIIPtr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RAIIPtr(T *ptr = nullptr) : ptr_(ptr)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~RAIIPtr() { delete ptr_;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operator*() const { return </a:t>
            </a:r>
            <a:r>
              <a:rPr lang="en-US" smtClean="0">
                <a:latin typeface="Consolas" panose="020B0609020204030204" pitchFamily="49" charset="0"/>
              </a:rPr>
              <a:t>*ptr_;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</a:t>
            </a:r>
            <a:r>
              <a:rPr lang="en-US">
                <a:latin typeface="Consolas" panose="020B0609020204030204" pitchFamily="49" charset="0"/>
              </a:rPr>
              <a:t>* operator-&gt;() const { return </a:t>
            </a:r>
            <a:r>
              <a:rPr lang="en-US" smtClean="0">
                <a:latin typeface="Consolas" panose="020B0609020204030204" pitchFamily="49" charset="0"/>
              </a:rPr>
              <a:t>ptr_;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Увы, в этом коде есть неочевидная проблема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RAII: </a:t>
            </a:r>
            <a:r>
              <a:rPr lang="ru-RU" smtClean="0"/>
              <a:t>проблема двойного владения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714" y="1965960"/>
            <a:ext cx="4151869" cy="171635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RAIIPtr&lt;int&gt; ptr1(42);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RAIIPtr&lt;int&gt; ptr2 = ptr1;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// BOOM!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3211" y="2057400"/>
            <a:ext cx="707630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Основная проблема: копирование по умолчанию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RAIIPtr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*ptr_;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RAIIPtr(T </a:t>
            </a:r>
            <a:r>
              <a:rPr lang="en-US" sz="2000">
                <a:latin typeface="Consolas" panose="020B0609020204030204" pitchFamily="49" charset="0"/>
              </a:rPr>
              <a:t>*ptr = nullptr) : ptr_(ptr) {}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~RAIIPtr() { delete ptr_; 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RAIIPtr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RAIIPtr&amp;) = default;</a:t>
            </a:r>
            <a:b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RAIIPtr&amp; operator=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RAIIPtr&amp;) = default;</a:t>
            </a:r>
            <a:b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operator*() const { return *ptr_;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T* operator-&gt;() const { return ptr_;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1407" y="4118923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ptr1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37807" y="4118922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ptr2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1407" y="5082749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42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814488" y="4761474"/>
            <a:ext cx="0" cy="321275"/>
          </a:xfrm>
          <a:prstGeom prst="straightConnector1">
            <a:avLst/>
          </a:prstGeom>
          <a:ln w="285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3"/>
          </p:cNvCxnSpPr>
          <p:nvPr/>
        </p:nvCxnSpPr>
        <p:spPr>
          <a:xfrm rot="5400000">
            <a:off x="9557953" y="4471090"/>
            <a:ext cx="642552" cy="1223319"/>
          </a:xfrm>
          <a:prstGeom prst="bentConnector2">
            <a:avLst/>
          </a:prstGeom>
          <a:ln w="285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2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тип </a:t>
            </a:r>
            <a:r>
              <a:rPr lang="en-US" smtClean="0"/>
              <a:t>T </a:t>
            </a:r>
            <a:r>
              <a:rPr lang="ru-RU" smtClean="0"/>
              <a:t>поддерживает копирование, можно скопировать </a:t>
            </a:r>
            <a:r>
              <a:rPr lang="en-US" smtClean="0"/>
              <a:t>T </a:t>
            </a:r>
            <a:r>
              <a:rPr lang="ru-RU" smtClean="0"/>
              <a:t>и сделать в копии обёртки копию ресурса (как делают </a:t>
            </a:r>
            <a:r>
              <a:rPr lang="en-US" smtClean="0"/>
              <a:t>string, vector, etc)</a:t>
            </a:r>
          </a:p>
          <a:p>
            <a:r>
              <a:rPr lang="ru-RU" smtClean="0"/>
              <a:t>Но в общем случае </a:t>
            </a:r>
            <a:r>
              <a:rPr lang="en-US" smtClean="0"/>
              <a:t>T </a:t>
            </a:r>
            <a:r>
              <a:rPr lang="ru-RU" smtClean="0"/>
              <a:t>нельзя скопировать. Что делать в этом случае?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Самый простой вариант: </a:t>
            </a:r>
            <a:r>
              <a:rPr lang="en-US" smtClean="0"/>
              <a:t>scoped pointer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Первый вариант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запретить копирование вообще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</a:t>
            </a:r>
            <a:r>
              <a:rPr lang="en-US" sz="2400" smtClean="0">
                <a:latin typeface="Consolas" panose="020B0609020204030204" pitchFamily="49" charset="0"/>
              </a:rPr>
              <a:t>SRAIIPtr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тут всё то же самое</a:t>
            </a:r>
            <a:r>
              <a:rPr lang="en-US" sz="2400" smtClean="0">
                <a:latin typeface="Consolas" panose="020B0609020204030204" pitchFamily="49" charset="0"/>
              </a:rPr>
              <a:t>,</a:t>
            </a:r>
            <a:r>
              <a:rPr lang="ru-RU" sz="2400" smtClean="0">
                <a:latin typeface="Consolas" panose="020B0609020204030204" pitchFamily="49" charset="0"/>
              </a:rPr>
              <a:t> что и в </a:t>
            </a:r>
            <a:r>
              <a:rPr lang="en-US" sz="2400" smtClean="0">
                <a:latin typeface="Consolas" panose="020B0609020204030204" pitchFamily="49" charset="0"/>
              </a:rPr>
              <a:t>RAIIPtr, </a:t>
            </a:r>
            <a:r>
              <a:rPr lang="ru-RU" sz="2400" smtClean="0">
                <a:latin typeface="Consolas" panose="020B0609020204030204" pitchFamily="49" charset="0"/>
              </a:rPr>
              <a:t>но:</a:t>
            </a:r>
          </a:p>
          <a:p>
            <a:pPr marL="45720" indent="0">
              <a:buNone/>
            </a:pP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&amp;) =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delete;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 operator= 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&amp;) =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delete;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r>
              <a:rPr lang="ru-RU" smtClean="0"/>
              <a:t>Это решает исходную проблему, но не позволяет</a:t>
            </a:r>
            <a:r>
              <a:rPr lang="en-US" smtClean="0"/>
              <a:t> </a:t>
            </a:r>
            <a:r>
              <a:rPr lang="ru-RU" smtClean="0"/>
              <a:t>выносить ресурс за пределы его области видимости</a:t>
            </a:r>
          </a:p>
          <a:p>
            <a:r>
              <a:rPr lang="ru-RU" smtClean="0"/>
              <a:t>Это решение известно как </a:t>
            </a:r>
            <a:r>
              <a:rPr lang="en-US" smtClean="0">
                <a:latin typeface="Consolas" panose="020B0609020204030204" pitchFamily="49" charset="0"/>
              </a:rPr>
              <a:t>boost::scoped_ptr</a:t>
            </a:r>
            <a:r>
              <a:rPr lang="en-US" smtClean="0"/>
              <a:t>, </a:t>
            </a:r>
            <a:r>
              <a:rPr lang="ru-RU" smtClean="0"/>
              <a:t>тут не надо делать велосипеда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Обёртка над ресурсом: </a:t>
            </a:r>
            <a:r>
              <a:rPr lang="en-US" smtClean="0"/>
              <a:t>scoped pointer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scoped_ptr&lt;MyRes&gt; res(new MyRes(x, y));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-1;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boost::scoped_ptr</a:t>
            </a:r>
            <a:r>
              <a:rPr lang="en-US" smtClean="0"/>
              <a:t> </a:t>
            </a:r>
            <a:r>
              <a:rPr lang="ru-RU" smtClean="0"/>
              <a:t>вполне безопасен и профессионален, но ограничен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5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453</TotalTime>
  <Words>850</Words>
  <Application>Microsoft Office PowerPoint</Application>
  <PresentationFormat>Widescreen</PresentationFormat>
  <Paragraphs>158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Consolas</vt:lpstr>
      <vt:lpstr>Corbel</vt:lpstr>
      <vt:lpstr>Wingdings</vt:lpstr>
      <vt:lpstr>Basis</vt:lpstr>
      <vt:lpstr>Умные указатели</vt:lpstr>
      <vt:lpstr>PowerPoint Presentation</vt:lpstr>
      <vt:lpstr>Проблема ручного управления</vt:lpstr>
      <vt:lpstr>Идея решения: обёртка над ресурсом</vt:lpstr>
      <vt:lpstr>RAII для управления памятью</vt:lpstr>
      <vt:lpstr>RAII: проблема двойного владения</vt:lpstr>
      <vt:lpstr>Обсуждение</vt:lpstr>
      <vt:lpstr>Самый простой вариант: scoped pointer</vt:lpstr>
      <vt:lpstr>Обёртка над ресурсом: scoped pointer</vt:lpstr>
      <vt:lpstr>Тизер: вариабельные шаблоны</vt:lpstr>
      <vt:lpstr>Проблема: жизнь за scope</vt:lpstr>
      <vt:lpstr>Древний выход из положения: auto_ptr</vt:lpstr>
      <vt:lpstr>Проблема: слишком тихое копирование</vt:lpstr>
      <vt:lpstr>Обсуждение</vt:lpstr>
      <vt:lpstr>PowerPoint Presentation</vt:lpstr>
      <vt:lpstr>Используем перемещение</vt:lpstr>
      <vt:lpstr>Опять про жизнь за scope</vt:lpstr>
      <vt:lpstr>Удобный способ создания (С++14)</vt:lpstr>
      <vt:lpstr>Больше не слишком тихое копирование</vt:lpstr>
      <vt:lpstr>Обсуждение: аллоцируем массив?</vt:lpstr>
      <vt:lpstr>Обсуждение: аллоцируем массив?</vt:lpstr>
      <vt:lpstr>Немного об удалении</vt:lpstr>
      <vt:lpstr>Копаем глубже</vt:lpstr>
      <vt:lpstr>Тизер</vt:lpstr>
      <vt:lpstr>Пользовательские делетеры</vt:lpstr>
      <vt:lpstr>Задача</vt:lpstr>
      <vt:lpstr>Обсуждение: проблема неполного типа</vt:lpstr>
      <vt:lpstr>Обсуждение: идиома PImpl</vt:lpstr>
      <vt:lpstr>Обсуждение: идиома PImpl</vt:lpstr>
      <vt:lpstr>Практическое упражнение: дерево</vt:lpstr>
      <vt:lpstr>Обсуждение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82</cp:revision>
  <dcterms:created xsi:type="dcterms:W3CDTF">2017-06-26T09:21:48Z</dcterms:created>
  <dcterms:modified xsi:type="dcterms:W3CDTF">2017-08-29T21:14:58Z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2017-08-29 21:14:56Z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