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71" r:id="rId8"/>
    <p:sldId id="262" r:id="rId9"/>
    <p:sldId id="263" r:id="rId10"/>
    <p:sldId id="267" r:id="rId11"/>
    <p:sldId id="261" r:id="rId12"/>
    <p:sldId id="264" r:id="rId13"/>
    <p:sldId id="265" r:id="rId14"/>
    <p:sldId id="309" r:id="rId15"/>
    <p:sldId id="270" r:id="rId16"/>
    <p:sldId id="268" r:id="rId17"/>
    <p:sldId id="269" r:id="rId18"/>
    <p:sldId id="273" r:id="rId19"/>
    <p:sldId id="272" r:id="rId20"/>
    <p:sldId id="274" r:id="rId21"/>
    <p:sldId id="275" r:id="rId22"/>
    <p:sldId id="276" r:id="rId23"/>
    <p:sldId id="297" r:id="rId24"/>
    <p:sldId id="298" r:id="rId25"/>
    <p:sldId id="277" r:id="rId26"/>
    <p:sldId id="278" r:id="rId27"/>
    <p:sldId id="279" r:id="rId28"/>
    <p:sldId id="280" r:id="rId29"/>
    <p:sldId id="281" r:id="rId30"/>
    <p:sldId id="285" r:id="rId31"/>
    <p:sldId id="282" r:id="rId32"/>
    <p:sldId id="283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4" r:id="rId44"/>
    <p:sldId id="296" r:id="rId45"/>
    <p:sldId id="299" r:id="rId46"/>
    <p:sldId id="308" r:id="rId47"/>
    <p:sldId id="300" r:id="rId48"/>
    <p:sldId id="303" r:id="rId49"/>
    <p:sldId id="301" r:id="rId50"/>
    <p:sldId id="302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2760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классов в </a:t>
            </a:r>
            <a:r>
              <a:rPr lang="en-US" sz="5400" dirty="0" smtClean="0"/>
              <a:t>C++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взаимодействие обобщенного и объектно ориентированного программирования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34096" y="6245352"/>
            <a:ext cx="412508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r>
              <a:rPr lang="en-US" dirty="0" smtClean="0"/>
              <a:t>: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10590340" cy="43768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U&gt; class </a:t>
            </a:r>
            <a:r>
              <a:rPr lang="en-US" dirty="0" smtClean="0">
                <a:latin typeface="Consolas" panose="020B0609020204030204" pitchFamily="49" charset="0"/>
              </a:rPr>
              <a:t>Foo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Foo&lt;T, 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Foo&lt;T,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U&gt;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Foo&lt;T*, U*&gt;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mif</a:t>
            </a:r>
            <a:r>
              <a:rPr lang="en-US" dirty="0" smtClean="0">
                <a:latin typeface="Consolas" panose="020B0609020204030204" pitchFamily="49" charset="0"/>
              </a:rPr>
              <a:t>;   // [1]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mff</a:t>
            </a:r>
            <a:r>
              <a:rPr lang="en-US" dirty="0" smtClean="0">
                <a:latin typeface="Consolas" panose="020B0609020204030204" pitchFamily="49" charset="0"/>
              </a:rPr>
              <a:t>; // [2]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mfi</a:t>
            </a:r>
            <a:r>
              <a:rPr lang="en-US" dirty="0" smtClean="0">
                <a:latin typeface="Consolas" panose="020B0609020204030204" pitchFamily="49" charset="0"/>
              </a:rPr>
              <a:t>;   // [3]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*,float*&gt; </a:t>
            </a:r>
            <a:r>
              <a:rPr lang="en-US" dirty="0" err="1">
                <a:latin typeface="Consolas" panose="020B0609020204030204" pitchFamily="49" charset="0"/>
              </a:rPr>
              <a:t>mp</a:t>
            </a:r>
            <a:r>
              <a:rPr lang="en-US" dirty="0" smtClean="0">
                <a:latin typeface="Consolas" panose="020B0609020204030204" pitchFamily="49" charset="0"/>
              </a:rPr>
              <a:t>;  // [4]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ограничения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Специализация всегда должна в коде следовать за объявлением шаблона общего вида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Специализированный шаблон должен быть действительно менее общим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Полная специализация возможна и для классов и для функций, наряду с перегрузкой 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Частичная специализация для функций невозможна</a:t>
            </a:r>
          </a:p>
        </p:txBody>
      </p:sp>
    </p:spTree>
    <p:extLst>
      <p:ext uri="{BB962C8B-B14F-4D97-AF65-F5344CB8AC3E}">
        <p14:creationId xmlns:p14="http://schemas.microsoft.com/office/powerpoint/2010/main" val="139089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foo(T)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3. 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это выглядит разумно, но...</a:t>
            </a:r>
          </a:p>
        </p:txBody>
      </p:sp>
    </p:spTree>
    <p:extLst>
      <p:ext uri="{BB962C8B-B14F-4D97-AF65-F5344CB8AC3E}">
        <p14:creationId xmlns:p14="http://schemas.microsoft.com/office/powerpoint/2010/main" val="2948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димова-абрамса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только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foo(T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хотя </a:t>
            </a:r>
            <a:r>
              <a:rPr lang="en-US" dirty="0" smtClean="0">
                <a:latin typeface="Consolas" panose="020B0609020204030204" pitchFamily="49" charset="0"/>
              </a:rPr>
              <a:t>[2] </a:t>
            </a:r>
            <a:r>
              <a:rPr lang="ru-RU" dirty="0" smtClean="0">
                <a:latin typeface="Consolas" panose="020B0609020204030204" pitchFamily="49" charset="0"/>
              </a:rPr>
              <a:t>подходит лучше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Важно помнить: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специализации не участвуют в перегрузке</a:t>
            </a:r>
          </a:p>
        </p:txBody>
      </p:sp>
    </p:spTree>
    <p:extLst>
      <p:ext uri="{BB962C8B-B14F-4D97-AF65-F5344CB8AC3E}">
        <p14:creationId xmlns:p14="http://schemas.microsoft.com/office/powerpoint/2010/main" val="98052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специализаций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всех указателей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T&gt; void </a:t>
            </a:r>
            <a:r>
              <a:rPr lang="en-US" dirty="0" smtClean="0">
                <a:latin typeface="Consolas" panose="020B0609020204030204" pitchFamily="49" charset="0"/>
              </a:rPr>
              <a:t>foo(T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но не для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char*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и не для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void*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foo&lt;char&gt;(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 = delete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&lt;&gt; void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foo&lt;void&gt;(void*)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delete; 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foo(char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) = delete;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foo(void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) = delete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4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Идея трюка: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частичная специализация функций </a:t>
            </a:r>
            <a:r>
              <a:rPr lang="ru-RU" dirty="0" smtClean="0">
                <a:latin typeface="Consolas" panose="020B0609020204030204" pitchFamily="49" charset="0"/>
              </a:rPr>
              <a:t>может быть сымитирована.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&lt;T&gt;::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(t); 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вполне может быть частично специализирован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2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Вы хотите особую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::swap </a:t>
            </a:r>
            <a:r>
              <a:rPr lang="ru-RU" dirty="0" smtClean="0">
                <a:latin typeface="Consolas" panose="020B0609020204030204" pitchFamily="49" charset="0"/>
              </a:rPr>
              <a:t>для вашего класса. Вы будете специализировать или перегружать?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Вы сидите в комитете и вам предлагают ввести в стандарт частичную специализацию для функций. Аргументируйте, что это надо (или этого не надо) делать.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1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346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имена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Зависимое имя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 smtClean="0"/>
              <a:t> </a:t>
            </a:r>
            <a:r>
              <a:rPr lang="ru-RU" dirty="0"/>
              <a:t>это имя, которое семантически зависит от шаблонного параметра. Шаблонный параметр может быть его типом, он может участвовать в формировании типа и так далее</a:t>
            </a:r>
            <a:r>
              <a:rPr lang="ru-RU" dirty="0" smtClean="0"/>
              <a:t>.</a:t>
            </a:r>
          </a:p>
          <a:p>
            <a:r>
              <a:rPr lang="ru-RU" dirty="0"/>
              <a:t>Золотое правило: </a:t>
            </a:r>
            <a:r>
              <a:rPr lang="ru-RU" dirty="0" smtClean="0">
                <a:solidFill>
                  <a:srgbClr val="FFFF00"/>
                </a:solidFill>
              </a:rPr>
              <a:t>разрешение </a:t>
            </a:r>
            <a:r>
              <a:rPr lang="ru-RU" dirty="0">
                <a:solidFill>
                  <a:srgbClr val="FFFF00"/>
                </a:solidFill>
              </a:rPr>
              <a:t>зависимых имен откладывается до подстановки шаблонного </a:t>
            </a:r>
            <a:r>
              <a:rPr lang="ru-RU" dirty="0" smtClean="0">
                <a:solidFill>
                  <a:srgbClr val="FFFF00"/>
                </a:solidFill>
              </a:rPr>
              <a:t>параметра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(x);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что на экране?</a:t>
            </a:r>
          </a:p>
        </p:txBody>
      </p:sp>
    </p:spTree>
    <p:extLst>
      <p:ext uri="{BB962C8B-B14F-4D97-AF65-F5344CB8AC3E}">
        <p14:creationId xmlns:p14="http://schemas.microsoft.com/office/powerpoint/2010/main" val="254102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093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x </a:t>
            </a:r>
            <a:r>
              <a:rPr lang="ru-RU" dirty="0" smtClean="0">
                <a:latin typeface="Consolas" panose="020B0609020204030204" pitchFamily="49" charset="0"/>
              </a:rPr>
              <a:t>не зависимо, разрешается в </a:t>
            </a:r>
            <a:r>
              <a:rPr lang="en-US" dirty="0" smtClean="0">
                <a:latin typeface="Consolas" panose="020B0609020204030204" pitchFamily="49" charset="0"/>
              </a:rPr>
              <a:t>foo&lt;S&gt;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r>
              <a:rPr lang="en-US" dirty="0" smtClean="0">
                <a:latin typeface="Consolas" panose="020B0609020204030204" pitchFamily="49" charset="0"/>
              </a:rPr>
              <a:t>// t </a:t>
            </a:r>
            <a:r>
              <a:rPr lang="ru-RU" dirty="0" smtClean="0">
                <a:latin typeface="Consolas" panose="020B0609020204030204" pitchFamily="49" charset="0"/>
              </a:rPr>
              <a:t>зависимо,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откладывается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(x);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на экране </a:t>
            </a:r>
            <a:r>
              <a:rPr lang="en-US" dirty="0" smtClean="0">
                <a:latin typeface="Consolas" panose="020B0609020204030204" pitchFamily="49" charset="0"/>
              </a:rPr>
              <a:t>TS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6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вандерворда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Base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exit(); </a:t>
            </a:r>
            <a:r>
              <a:rPr lang="fr-FR" dirty="0" smtClean="0">
                <a:latin typeface="Consolas" panose="020B0609020204030204" pitchFamily="49" charset="0"/>
              </a:rPr>
              <a:t/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Derived</a:t>
            </a:r>
            <a:r>
              <a:rPr lang="fr-FR" dirty="0">
                <a:latin typeface="Consolas" panose="020B0609020204030204" pitchFamily="49" charset="0"/>
              </a:rPr>
              <a:t> : Base&lt;T&gt;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()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  exit(); // </a:t>
            </a:r>
            <a:r>
              <a:rPr lang="ru-RU" dirty="0" smtClean="0">
                <a:latin typeface="Consolas" panose="020B0609020204030204" pitchFamily="49" charset="0"/>
              </a:rPr>
              <a:t>можно подумать, что это </a:t>
            </a:r>
            <a:r>
              <a:rPr lang="en-US" dirty="0" smtClean="0">
                <a:latin typeface="Consolas" panose="020B0609020204030204" pitchFamily="49" charset="0"/>
              </a:rPr>
              <a:t>Base::exit()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</a:t>
            </a:r>
            <a:r>
              <a:rPr lang="ru-RU" dirty="0" smtClean="0">
                <a:latin typeface="Consolas" panose="020B0609020204030204" pitchFamily="49" charset="0"/>
              </a:rPr>
              <a:t>но </a:t>
            </a:r>
            <a:r>
              <a:rPr lang="en-US" dirty="0" smtClean="0">
                <a:latin typeface="Consolas" panose="020B0609020204030204" pitchFamily="49" charset="0"/>
              </a:rPr>
              <a:t>exit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/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</a:t>
            </a:r>
            <a:r>
              <a:rPr lang="ru-RU" dirty="0" smtClean="0">
                <a:latin typeface="Consolas" panose="020B0609020204030204" pitchFamily="49" charset="0"/>
              </a:rPr>
              <a:t> зависимое имя, так что нет.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}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5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упрощение имен в шаблонах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T&gt; class 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a1;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&lt;class T&gt; class A&lt;T*&gt; { 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a2;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*&gt;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Таким образом, имена в контексте шаблонов можно сокращать.</a:t>
            </a:r>
          </a:p>
        </p:txBody>
      </p:sp>
    </p:spTree>
    <p:extLst>
      <p:ext uri="{BB962C8B-B14F-4D97-AF65-F5344CB8AC3E}">
        <p14:creationId xmlns:p14="http://schemas.microsoft.com/office/powerpoint/2010/main" val="85957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казалось бы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139628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r>
              <a:rPr lang="en-US" dirty="0" smtClean="0"/>
              <a:t>: </a:t>
            </a:r>
            <a:r>
              <a:rPr lang="ru-RU" dirty="0" smtClean="0"/>
              <a:t>неоднозначность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вот теперь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49767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681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членов</a:t>
            </a:r>
            <a:r>
              <a:rPr lang="en-US" dirty="0" smtClean="0"/>
              <a:t>: </a:t>
            </a:r>
            <a:r>
              <a:rPr lang="ru-RU" dirty="0" smtClean="0"/>
              <a:t>простая 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s) : source_ (s)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вызывает </a:t>
            </a:r>
            <a:r>
              <a:rPr lang="en-US" dirty="0" err="1" smtClean="0">
                <a:latin typeface="Consolas" panose="020B0609020204030204" pitchFamily="49" charset="0"/>
              </a:rPr>
              <a:t>source_.read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определение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::read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18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вариант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</a:t>
            </a:r>
            <a:r>
              <a:rPr lang="en-US" dirty="0">
                <a:latin typeface="Consolas" panose="020B0609020204030204" pitchFamily="49" charset="0"/>
              </a:rPr>
              <a:t>foo = </a:t>
            </a:r>
            <a:r>
              <a:rPr lang="en-US" dirty="0" err="1">
                <a:latin typeface="Consolas" panose="020B0609020204030204" pitchFamily="49" charset="0"/>
              </a:rPr>
              <a:t>source_.read</a:t>
            </a:r>
            <a:r>
              <a:rPr lang="en-US" dirty="0">
                <a:latin typeface="Consolas" panose="020B0609020204030204" pitchFamily="49" charset="0"/>
              </a:rPr>
              <a:t>&lt;R</a:t>
            </a:r>
            <a:r>
              <a:rPr lang="en-US" dirty="0" smtClean="0">
                <a:latin typeface="Consolas" panose="020B0609020204030204" pitchFamily="49" charset="0"/>
              </a:rPr>
              <a:t>&gt;();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06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неоднозначности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</a:t>
            </a:r>
            <a:r>
              <a:rPr lang="en-US" dirty="0">
                <a:latin typeface="Consolas" panose="020B0609020204030204" pitchFamily="49" charset="0"/>
              </a:rPr>
              <a:t>foo = </a:t>
            </a:r>
            <a:r>
              <a:rPr lang="en-US" dirty="0" err="1">
                <a:latin typeface="Consolas" panose="020B0609020204030204" pitchFamily="49" charset="0"/>
              </a:rPr>
              <a:t>source</a:t>
            </a:r>
            <a:r>
              <a:rPr lang="en-US" dirty="0" err="1" smtClean="0">
                <a:latin typeface="Consolas" panose="020B0609020204030204" pitchFamily="49" charset="0"/>
              </a:rPr>
              <a:t>_.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read&lt;R&gt;();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05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&lt;T&gt;::read&lt;string&gt;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 внутри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(T x)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вложенная нешаблонная структура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 data_;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</a:t>
            </a:r>
            <a:r>
              <a:rPr lang="ru-RU" dirty="0" smtClean="0">
                <a:latin typeface="Consolas" panose="020B0609020204030204" pitchFamily="49" charset="0"/>
              </a:rPr>
              <a:t>_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top {x, 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>
                <a:latin typeface="Consolas" panose="020B0609020204030204" pitchFamily="49" charset="0"/>
              </a:rPr>
              <a:t>сделать что-то со </a:t>
            </a:r>
            <a:r>
              <a:rPr lang="ru-RU" dirty="0" smtClean="0">
                <a:latin typeface="Consolas" panose="020B0609020204030204" pitchFamily="49" charset="0"/>
              </a:rPr>
              <a:t>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97513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T&gt; template &lt;&gt;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DataReader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&lt;T&gt;::read()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"";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foo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2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правильный 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&lt;T&gt;::read&lt;string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невозможна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была бы частичная специализация метода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49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r>
              <a:rPr lang="en-US" dirty="0" smtClean="0"/>
              <a:t> (</a:t>
            </a:r>
            <a:r>
              <a:rPr lang="ru-RU" dirty="0" smtClean="0"/>
              <a:t>вариант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ru-RU" dirty="0" smtClean="0">
                <a:latin typeface="Consolas" panose="020B0609020204030204" pitchFamily="49" charset="0"/>
              </a:rPr>
              <a:t>с</a:t>
            </a:r>
            <a:r>
              <a:rPr lang="en-US" dirty="0" smtClean="0">
                <a:latin typeface="Consolas" panose="020B0609020204030204" pitchFamily="49" charset="0"/>
              </a:rPr>
              <a:t>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специализация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&lt;Data&gt;::read&lt;string&gt;?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теперь очевидно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</a:t>
            </a:r>
            <a:r>
              <a:rPr lang="en-US" dirty="0">
                <a:latin typeface="Consolas" panose="020B0609020204030204" pitchFamily="49" charset="0"/>
              </a:rPr>
              <a:t>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string foo = "";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return foo;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Двойной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</a:t>
            </a:r>
            <a:r>
              <a:rPr lang="ru-RU" dirty="0" smtClean="0">
                <a:latin typeface="Consolas" panose="020B0609020204030204" pitchFamily="49" charset="0"/>
              </a:rPr>
              <a:t> здесь это не опечатка!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0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2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T1 dummy;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(dummy);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01115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Type2Type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</a:rPr>
              <a:t> T </a:t>
            </a:r>
            <a:r>
              <a:rPr lang="en-US" sz="2000" dirty="0" err="1">
                <a:latin typeface="Consolas" panose="020B0609020204030204" pitchFamily="49" charset="0"/>
              </a:rPr>
              <a:t>OriginalType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Минимальный размер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Прозрачность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Номинативная типизация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79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переходники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Type2Type&lt;T1&gt;()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607690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13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и 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Надежно ли здесь скрыто состояние класса?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шаблон класса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 data_;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(T x)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top {x,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сделать что-то со 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09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namespace 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X::</a:t>
            </a:r>
            <a:r>
              <a:rPr lang="en-US" sz="2000" dirty="0" smtClean="0">
                <a:latin typeface="Consolas" panose="020B0609020204030204" pitchFamily="49" charset="0"/>
              </a:rPr>
              <a:t>f(const </a:t>
            </a:r>
            <a:r>
              <a:rPr lang="en-US" sz="2000" dirty="0">
                <a:latin typeface="Consolas" panose="020B0609020204030204" pitchFamily="49" charset="0"/>
              </a:rPr>
              <a:t>Y&amp;)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_ = 2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3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или 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вариант 1. Типы </a:t>
            </a:r>
            <a:r>
              <a:rPr lang="en-US" sz="2000" dirty="0" smtClean="0">
                <a:latin typeface="Consolas" panose="020B0609020204030204" pitchFamily="49" charset="0"/>
              </a:rPr>
              <a:t>T1 </a:t>
            </a:r>
            <a:r>
              <a:rPr lang="ru-RU" sz="2000" dirty="0" smtClean="0"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могут быть совершенно любыми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err="1" smtClean="0">
                <a:latin typeface="Consolas" panose="020B0609020204030204" pitchFamily="49" charset="0"/>
              </a:rPr>
              <a:t>template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T1, 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T2&gt; class </a:t>
            </a:r>
            <a:r>
              <a:rPr lang="fr-FR" sz="2000" dirty="0" err="1">
                <a:latin typeface="Consolas" panose="020B0609020204030204" pitchFamily="49" charset="0"/>
              </a:rPr>
              <a:t>MyClass</a:t>
            </a:r>
            <a:r>
              <a:rPr lang="fr-FR" sz="2000" dirty="0">
                <a:latin typeface="Consolas" panose="020B0609020204030204" pitchFamily="49" charset="0"/>
              </a:rPr>
              <a:t>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smtClean="0">
                <a:latin typeface="Consolas" panose="020B0609020204030204" pitchFamily="49" charset="0"/>
              </a:rPr>
              <a:t>T1 </a:t>
            </a:r>
            <a:r>
              <a:rPr lang="fr-FR" sz="2000" dirty="0">
                <a:latin typeface="Consolas" panose="020B0609020204030204" pitchFamily="49" charset="0"/>
              </a:rPr>
              <a:t>a; </a:t>
            </a:r>
            <a:r>
              <a:rPr lang="fr-FR" sz="2000" dirty="0" smtClean="0">
                <a:latin typeface="Consolas" panose="020B0609020204030204" pitchFamily="49" charset="0"/>
              </a:rPr>
              <a:t>T2 </a:t>
            </a:r>
            <a:r>
              <a:rPr lang="fr-FR" sz="2000" dirty="0">
                <a:latin typeface="Consolas" panose="020B0609020204030204" pitchFamily="49" charset="0"/>
              </a:rPr>
              <a:t>b;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};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вариант </a:t>
            </a:r>
            <a:r>
              <a:rPr lang="ru-RU" sz="2000" dirty="0" smtClean="0">
                <a:latin typeface="Consolas" panose="020B0609020204030204" pitchFamily="49" charset="0"/>
              </a:rPr>
              <a:t>2. </a:t>
            </a:r>
            <a:r>
              <a:rPr lang="ru-RU" sz="2000" dirty="0">
                <a:latin typeface="Consolas" panose="020B0609020204030204" pitchFamily="49" charset="0"/>
              </a:rPr>
              <a:t>Типы </a:t>
            </a:r>
            <a:r>
              <a:rPr lang="en-US" sz="2000" dirty="0">
                <a:latin typeface="Consolas" panose="020B0609020204030204" pitchFamily="49" charset="0"/>
              </a:rPr>
              <a:t>T1 </a:t>
            </a:r>
            <a:r>
              <a:rPr lang="ru-RU" sz="2000" dirty="0">
                <a:latin typeface="Consolas" panose="020B0609020204030204" pitchFamily="49" charset="0"/>
              </a:rPr>
              <a:t>и </a:t>
            </a:r>
            <a:r>
              <a:rPr lang="en-US" sz="2000" dirty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ограничены классами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: private T1, private T2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</a:rPr>
              <a:t>всё остальное</a:t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 случае шаблонов появляется разница!</a:t>
            </a:r>
          </a:p>
        </p:txBody>
      </p:sp>
    </p:spTree>
    <p:extLst>
      <p:ext uri="{BB962C8B-B14F-4D97-AF65-F5344CB8AC3E}">
        <p14:creationId xmlns:p14="http://schemas.microsoft.com/office/powerpoint/2010/main" val="1738424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шаблонные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Виртуальные шаблонные методы невозможны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Dynamic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copy (T2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&amp;);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// fail!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Обсуждение: вы в комитете по стандартизации и вам предлагают добавить в язык виртуальные шаблонные методы как показано выше. Ваши возражения?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1006562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виртуальности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 { };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VirtualFoo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foo() {} </a:t>
            </a: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 : private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V&gt;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public Base&lt;V&gt; {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Base&lt;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&gt;* p1 = new Derived&lt;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&gt;;    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p1-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Base::foo()   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Base&lt;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&gt;* </a:t>
            </a:r>
            <a:r>
              <a:rPr lang="en-US" sz="2000" dirty="0">
                <a:latin typeface="Consolas" panose="020B0609020204030204" pitchFamily="49" charset="0"/>
              </a:rPr>
              <a:t>p2 = new </a:t>
            </a:r>
            <a:r>
              <a:rPr lang="en-US" sz="2000" dirty="0" smtClean="0">
                <a:latin typeface="Consolas" panose="020B0609020204030204" pitchFamily="49" charset="0"/>
              </a:rPr>
              <a:t>Derived&lt;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p2-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Derived::foo()</a:t>
            </a:r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3178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CRTP (</a:t>
            </a:r>
            <a:r>
              <a:rPr lang="en-US" dirty="0"/>
              <a:t>curiously recurring template </a:t>
            </a:r>
            <a:r>
              <a:rPr lang="en-US" dirty="0" smtClean="0"/>
              <a:t>pattern) </a:t>
            </a:r>
            <a:r>
              <a:rPr lang="ru-RU" dirty="0" smtClean="0"/>
              <a:t>означает параметризацию </a:t>
            </a:r>
            <a:r>
              <a:rPr lang="ru-RU" dirty="0"/>
              <a:t>шаблона, являющегося базовым классом в строчке объявления производного класса, шаблонным параметром, являющимся самим производным </a:t>
            </a:r>
            <a:r>
              <a:rPr lang="ru-RU" dirty="0" smtClean="0"/>
              <a:t>классом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template &lt;class T&gt; class Base ....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class Derived : public Base &lt;Derived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....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17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Применимость </a:t>
            </a:r>
            <a:r>
              <a:rPr lang="en-US" b="1" dirty="0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Ограничение статического полиморфизма (замена виртуальных функций)</a:t>
            </a:r>
            <a:endParaRPr lang="ru-RU" sz="2800" dirty="0"/>
          </a:p>
          <a:p>
            <a:r>
              <a:rPr lang="ru-RU" sz="2800" dirty="0" smtClean="0"/>
              <a:t>Красивое решение многих проблем (например параметризации методов)</a:t>
            </a:r>
          </a:p>
          <a:p>
            <a:r>
              <a:rPr lang="ru-RU" sz="2800" dirty="0" smtClean="0"/>
              <a:t>Примешиваемые классы для уменьшения количества однотипного (</a:t>
            </a:r>
            <a:r>
              <a:rPr lang="en-US" sz="2800" dirty="0" smtClean="0"/>
              <a:t>boilerplate</a:t>
            </a:r>
            <a:r>
              <a:rPr lang="ru-RU" sz="2800" dirty="0" smtClean="0"/>
              <a:t>) кода</a:t>
            </a:r>
          </a:p>
        </p:txBody>
      </p:sp>
    </p:spTree>
    <p:extLst>
      <p:ext uri="{BB962C8B-B14F-4D97-AF65-F5344CB8AC3E}">
        <p14:creationId xmlns:p14="http://schemas.microsoft.com/office/powerpoint/2010/main" val="3315881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виртуальных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Child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interface () </a:t>
            </a:r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 err="1" smtClean="0">
                <a:latin typeface="Consolas" panose="020B0609020204030204" pitchFamily="49" charset="0"/>
              </a:rPr>
              <a:t>static_cast</a:t>
            </a:r>
            <a:r>
              <a:rPr lang="en-US" sz="2000" dirty="0" smtClean="0">
                <a:latin typeface="Consolas" panose="020B0609020204030204" pitchFamily="49" charset="0"/>
              </a:rPr>
              <a:t>&lt;Child</a:t>
            </a:r>
            <a:r>
              <a:rPr lang="en-US" sz="2000" dirty="0">
                <a:latin typeface="Consolas" panose="020B0609020204030204" pitchFamily="49" charset="0"/>
              </a:rPr>
              <a:t>*&gt;(this)-&gt;implementation 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Base&lt;Derived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 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implementation 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/*</a:t>
            </a:r>
            <a:r>
              <a:rPr lang="ru-RU" sz="2000" dirty="0" smtClean="0">
                <a:latin typeface="Consolas" panose="020B0609020204030204" pitchFamily="49" charset="0"/>
              </a:rPr>
              <a:t> тут какая-то реализация </a:t>
            </a:r>
            <a:r>
              <a:rPr lang="en-US" sz="2000" dirty="0" smtClean="0">
                <a:latin typeface="Consolas" panose="020B0609020204030204" pitchFamily="49" charset="0"/>
              </a:rPr>
              <a:t>*/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(Base&lt;T&gt; *b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{ b-</a:t>
            </a:r>
            <a:r>
              <a:rPr lang="en-US" sz="2000" dirty="0">
                <a:latin typeface="Consolas" panose="020B0609020204030204" pitchFamily="49" charset="0"/>
              </a:rPr>
              <a:t>&gt;interface </a:t>
            </a:r>
            <a:r>
              <a:rPr lang="en-US" sz="2000" dirty="0" smtClean="0">
                <a:latin typeface="Consolas" panose="020B0609020204030204" pitchFamily="49" charset="0"/>
              </a:rPr>
              <a:t>();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d; 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(&amp;d);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вызывает </a:t>
            </a:r>
            <a:r>
              <a:rPr lang="en-US" sz="2000" dirty="0" smtClean="0">
                <a:latin typeface="Consolas" panose="020B0609020204030204" pitchFamily="49" charset="0"/>
              </a:rPr>
              <a:t>Derived::implementation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6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снова 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60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методов: </a:t>
            </a:r>
            <a:r>
              <a:rPr lang="en-US" dirty="0" err="1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class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Шаблоны классов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 выводят типы</a:t>
            </a:r>
            <a:r>
              <a:rPr lang="ru-RU" dirty="0" smtClean="0">
                <a:latin typeface="Consolas" panose="020B0609020204030204" pitchFamily="49" charset="0"/>
              </a:rPr>
              <a:t>. Поэтому мы должны в явном виде упоминать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Нет разумного смысла в котором шаблон класса можно «перегрузить», так как для обычных классов нет разрешения перегрузки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Зато шаблон класса можно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специализировать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Специализация бывает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полная</a:t>
            </a:r>
            <a:r>
              <a:rPr lang="ru-RU" dirty="0" smtClean="0">
                <a:latin typeface="Consolas" panose="020B0609020204030204" pitchFamily="49" charset="0"/>
              </a:rPr>
              <a:t> и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частичная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444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Vehicle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= 0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Car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Car(*this);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Plane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Plane(*this);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85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</a:t>
            </a:r>
            <a:r>
              <a:rPr lang="en-US" sz="2000" dirty="0">
                <a:latin typeface="Consolas" panose="020B0609020204030204" pitchFamily="49" charset="0"/>
              </a:rPr>
              <a:t>Vehicle 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err="1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52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Vehicle, </a:t>
            </a:r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en-US" sz="2000" dirty="0" smtClean="0">
                <a:latin typeface="Consolas" panose="020B0609020204030204" pitchFamily="49" charset="0"/>
              </a:rPr>
              <a:t>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public Vehicle, public </a:t>
            </a:r>
            <a:r>
              <a:rPr lang="en-US" sz="2000" dirty="0" err="1">
                <a:latin typeface="Consolas" panose="020B0609020204030204" pitchFamily="49" charset="0"/>
              </a:rPr>
              <a:t>MixClonable</a:t>
            </a:r>
            <a:r>
              <a:rPr lang="en-US" sz="2000" dirty="0">
                <a:latin typeface="Consolas" panose="020B0609020204030204" pitchFamily="49" charset="0"/>
              </a:rPr>
              <a:t>&lt;Vehicle,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44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: public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 Base::Base; //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делегирование конструкторов</a:t>
            </a:r>
            <a:b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87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  <a:endParaRPr lang="ru-RU" dirty="0" smtClean="0"/>
          </a:p>
          <a:p>
            <a:r>
              <a:rPr lang="en-US" dirty="0" smtClean="0"/>
              <a:t>C</a:t>
            </a:r>
            <a:r>
              <a:rPr lang="en-US" dirty="0"/>
              <a:t>++: Polymorphic cloning and the </a:t>
            </a:r>
            <a:r>
              <a:rPr lang="en-US" dirty="0" smtClean="0"/>
              <a:t>CRTP, katyscode.wordpress.com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4891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не выводят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32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emplace_back</a:t>
            </a:r>
            <a:r>
              <a:rPr lang="en-US" dirty="0" smtClean="0">
                <a:latin typeface="Consolas" panose="020B0609020204030204" pitchFamily="49" charset="0"/>
              </a:rPr>
              <a:t>(T&amp;&amp; t);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s;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s.emplace_back</a:t>
            </a:r>
            <a:r>
              <a:rPr lang="en-US" dirty="0" smtClean="0">
                <a:latin typeface="Consolas" panose="020B0609020204030204" pitchFamily="49" charset="0"/>
              </a:rPr>
              <a:t>(x); // </a:t>
            </a:r>
            <a:r>
              <a:rPr lang="ru-RU" dirty="0" smtClean="0">
                <a:latin typeface="Consolas" panose="020B0609020204030204" pitchFamily="49" charset="0"/>
              </a:rPr>
              <a:t>ошибка!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Поскольку шаблоны не выводят типы, ссылка не универсальна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8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целых чисел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9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T*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 **contents_;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любых указателей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3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Stack </a:t>
            </a:r>
            <a:r>
              <a:rPr lang="en-US" dirty="0" smtClean="0">
                <a:latin typeface="Consolas" panose="020B0609020204030204" pitchFamily="49" charset="0"/>
              </a:rPr>
              <a:t>{/* .... */ 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Stack&lt;T*&gt;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[1], </a:t>
            </a:r>
            <a:r>
              <a:rPr lang="ru-RU" dirty="0" smtClean="0">
                <a:latin typeface="Consolas" panose="020B0609020204030204" pitchFamily="49" charset="0"/>
              </a:rPr>
              <a:t>общий случай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&lt;double*&gt; </a:t>
            </a:r>
            <a:r>
              <a:rPr lang="en-US" dirty="0" err="1" smtClean="0">
                <a:latin typeface="Consolas" panose="020B0609020204030204" pitchFamily="49" charset="0"/>
              </a:rPr>
              <a:t>sdp</a:t>
            </a:r>
            <a:r>
              <a:rPr lang="en-US" dirty="0" smtClean="0">
                <a:latin typeface="Consolas" panose="020B0609020204030204" pitchFamily="49" charset="0"/>
              </a:rPr>
              <a:t>; // [2], </a:t>
            </a:r>
            <a:r>
              <a:rPr lang="ru-RU" dirty="0" smtClean="0">
                <a:latin typeface="Consolas" panose="020B0609020204030204" pitchFamily="49" charset="0"/>
              </a:rPr>
              <a:t>указатели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&gt;&gt; </a:t>
            </a:r>
            <a:r>
              <a:rPr lang="en-US" dirty="0" err="1" smtClean="0">
                <a:latin typeface="Consolas" panose="020B0609020204030204" pitchFamily="49" charset="0"/>
              </a:rPr>
              <a:t>ssi</a:t>
            </a:r>
            <a:r>
              <a:rPr lang="en-US" dirty="0" smtClean="0">
                <a:latin typeface="Consolas" panose="020B0609020204030204" pitchFamily="49" charset="0"/>
              </a:rPr>
              <a:t>; // [1] </a:t>
            </a:r>
            <a:r>
              <a:rPr lang="ru-RU" dirty="0" smtClean="0">
                <a:latin typeface="Consolas" panose="020B0609020204030204" pitchFamily="49" charset="0"/>
              </a:rPr>
              <a:t>стек из</a:t>
            </a:r>
            <a:r>
              <a:rPr lang="en-US" dirty="0" smtClean="0">
                <a:latin typeface="Consolas" panose="020B0609020204030204" pitchFamily="49" charset="0"/>
              </a:rPr>
              <a:t> [3]</a:t>
            </a:r>
          </a:p>
        </p:txBody>
      </p:sp>
    </p:spTree>
    <p:extLst>
      <p:ext uri="{BB962C8B-B14F-4D97-AF65-F5344CB8AC3E}">
        <p14:creationId xmlns:p14="http://schemas.microsoft.com/office/powerpoint/2010/main" val="4105084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801</TotalTime>
  <Words>1054</Words>
  <Application>Microsoft Office PowerPoint</Application>
  <PresentationFormat>Widescreen</PresentationFormat>
  <Paragraphs>237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классов в C++</vt:lpstr>
      <vt:lpstr>PowerPoint Presentation</vt:lpstr>
      <vt:lpstr>зависимые типы внутри функций</vt:lpstr>
      <vt:lpstr>Простые шаблоны классов</vt:lpstr>
      <vt:lpstr>Простые шаблоны классов</vt:lpstr>
      <vt:lpstr>шаблоны не выводят типы</vt:lpstr>
      <vt:lpstr>полная специализация</vt:lpstr>
      <vt:lpstr>частичная специализация</vt:lpstr>
      <vt:lpstr>использование</vt:lpstr>
      <vt:lpstr>частичная специализация: примеры</vt:lpstr>
      <vt:lpstr>специализация: ограничения</vt:lpstr>
      <vt:lpstr>полная специализация функций</vt:lpstr>
      <vt:lpstr>контрпример димова-абрамса</vt:lpstr>
      <vt:lpstr>Удаление специализаций</vt:lpstr>
      <vt:lpstr>трюк саттера</vt:lpstr>
      <vt:lpstr>обсуждение</vt:lpstr>
      <vt:lpstr>PowerPoint Presentation</vt:lpstr>
      <vt:lpstr>ЗАВИСИМЫЕ имена</vt:lpstr>
      <vt:lpstr>Разрешение имен: задача</vt:lpstr>
      <vt:lpstr>Разрешение имен: решение</vt:lpstr>
      <vt:lpstr>пример вандерворда</vt:lpstr>
      <vt:lpstr>упрощение имен в шаблонах</vt:lpstr>
      <vt:lpstr>Зависимые типы</vt:lpstr>
      <vt:lpstr>Зависимые типы: неоднозначность</vt:lpstr>
      <vt:lpstr>PowerPoint Presentation</vt:lpstr>
      <vt:lpstr>шаблоны членов: простая задача</vt:lpstr>
      <vt:lpstr>первый вариант решения</vt:lpstr>
      <vt:lpstr>устранение неоднозначности</vt:lpstr>
      <vt:lpstr>задача усложняется</vt:lpstr>
      <vt:lpstr>попытка решения</vt:lpstr>
      <vt:lpstr>правильный ответ</vt:lpstr>
      <vt:lpstr>задача усложняется (вариант 2)</vt:lpstr>
      <vt:lpstr>Решение теперь очевидно</vt:lpstr>
      <vt:lpstr>параметризация методов</vt:lpstr>
      <vt:lpstr>параметризация: первая попытка</vt:lpstr>
      <vt:lpstr>пЕРЕХОДНИКИ типов</vt:lpstr>
      <vt:lpstr>параметризация: переходники</vt:lpstr>
      <vt:lpstr>PowerPoint Presentation</vt:lpstr>
      <vt:lpstr>шаблонные методы и инкапсуляция</vt:lpstr>
      <vt:lpstr>контрпример саттера</vt:lpstr>
      <vt:lpstr>Композиция или наследование</vt:lpstr>
      <vt:lpstr>Виртуальные шаблонные методы</vt:lpstr>
      <vt:lpstr>Параметризация виртуальности</vt:lpstr>
      <vt:lpstr>PowerPoint Presentation</vt:lpstr>
      <vt:lpstr>CRTP</vt:lpstr>
      <vt:lpstr>Применимость CRTP</vt:lpstr>
      <vt:lpstr>замена виртуальных функций</vt:lpstr>
      <vt:lpstr>снова параметризация методов</vt:lpstr>
      <vt:lpstr>Параметризация методов: crtp</vt:lpstr>
      <vt:lpstr>виртуальное копирование</vt:lpstr>
      <vt:lpstr>виртуальное копирование : CRTP</vt:lpstr>
      <vt:lpstr>виртуальное копирование : MIXINs</vt:lpstr>
      <vt:lpstr>виртуальное копирование : MIXINs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 в C++</dc:title>
  <dc:creator>Vladimirov, Konstantin</dc:creator>
  <cp:lastModifiedBy>Vladimirov, Konstantin</cp:lastModifiedBy>
  <cp:revision>185</cp:revision>
  <dcterms:created xsi:type="dcterms:W3CDTF">2017-01-28T18:39:40Z</dcterms:created>
  <dcterms:modified xsi:type="dcterms:W3CDTF">2017-02-07T10:35:42Z</dcterms:modified>
</cp:coreProperties>
</file>