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0" r:id="rId11"/>
    <p:sldId id="270" r:id="rId12"/>
    <p:sldId id="271" r:id="rId13"/>
    <p:sldId id="261" r:id="rId14"/>
    <p:sldId id="268" r:id="rId15"/>
    <p:sldId id="269" r:id="rId16"/>
    <p:sldId id="272" r:id="rId17"/>
    <p:sldId id="273" r:id="rId18"/>
    <p:sldId id="274" r:id="rId19"/>
    <p:sldId id="298" r:id="rId20"/>
    <p:sldId id="300" r:id="rId21"/>
    <p:sldId id="301" r:id="rId22"/>
    <p:sldId id="302" r:id="rId23"/>
    <p:sldId id="307" r:id="rId24"/>
    <p:sldId id="308" r:id="rId25"/>
    <p:sldId id="309" r:id="rId26"/>
    <p:sldId id="310" r:id="rId27"/>
    <p:sldId id="305" r:id="rId28"/>
    <p:sldId id="306" r:id="rId29"/>
    <p:sldId id="313" r:id="rId30"/>
    <p:sldId id="311" r:id="rId31"/>
    <p:sldId id="312" r:id="rId32"/>
    <p:sldId id="303" r:id="rId33"/>
    <p:sldId id="314" r:id="rId34"/>
    <p:sldId id="304" r:id="rId35"/>
    <p:sldId id="275" r:id="rId36"/>
    <p:sldId id="276" r:id="rId37"/>
    <p:sldId id="277" r:id="rId38"/>
    <p:sldId id="297" r:id="rId39"/>
    <p:sldId id="278" r:id="rId40"/>
    <p:sldId id="279" r:id="rId41"/>
    <p:sldId id="280" r:id="rId42"/>
    <p:sldId id="281" r:id="rId43"/>
    <p:sldId id="283" r:id="rId44"/>
    <p:sldId id="288" r:id="rId45"/>
    <p:sldId id="289" r:id="rId46"/>
    <p:sldId id="290" r:id="rId47"/>
    <p:sldId id="284" r:id="rId48"/>
    <p:sldId id="285" r:id="rId49"/>
    <p:sldId id="286" r:id="rId50"/>
    <p:sldId id="287" r:id="rId51"/>
    <p:sldId id="291" r:id="rId52"/>
    <p:sldId id="292" r:id="rId53"/>
    <p:sldId id="293" r:id="rId54"/>
    <p:sldId id="294" r:id="rId55"/>
    <p:sldId id="299" r:id="rId56"/>
    <p:sldId id="259" r:id="rId57"/>
    <p:sldId id="315" r:id="rId58"/>
    <p:sldId id="295" r:id="rId59"/>
    <p:sldId id="296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Абстракции отрицательной стоимости для распространённых цикловых конструкций и идиомы их применения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8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Несколько примеров </a:t>
            </a:r>
            <a:r>
              <a:rPr lang="en-US" smtClean="0"/>
              <a:t>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myints</a:t>
            </a:r>
            <a:r>
              <a:rPr lang="en-US" sz="2000" smtClean="0">
                <a:latin typeface="Consolas" panose="020B0609020204030204" pitchFamily="49" charset="0"/>
              </a:rPr>
              <a:t>[] = {2, 3, 5, 7, 11, 13, 17};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myvector (7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copy_n </a:t>
            </a:r>
            <a:r>
              <a:rPr lang="en-US" sz="2000">
                <a:latin typeface="Consolas" panose="020B0609020204030204" pitchFamily="49" charset="0"/>
              </a:rPr>
              <a:t>(myints, 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fill </a:t>
            </a:r>
            <a:r>
              <a:rPr lang="en-US" sz="2000">
                <a:latin typeface="Consolas" panose="020B0609020204030204" pitchFamily="49" charset="0"/>
              </a:rPr>
              <a:t>(myvector.begin(), myvector.end(), 0);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copy_if </a:t>
            </a:r>
            <a:r>
              <a:rPr lang="en-US" sz="2000">
                <a:latin typeface="Consolas" panose="020B0609020204030204" pitchFamily="49" charset="0"/>
              </a:rPr>
              <a:t>(myints, myints+7, myvector.begin(),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[](</a:t>
            </a:r>
            <a:r>
              <a:rPr lang="en-US" sz="2000">
                <a:latin typeface="Consolas" panose="020B0609020204030204" pitchFamily="49" charset="0"/>
              </a:rPr>
              <a:t>int i){ return (i % 3) == 1; });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Существующий код что-то делает в явном цикле. Нужно увидеть паттерн и заменить на вызов алгоритма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 = cont.begin();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idx = 0, idx != N; ++idx, ++it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cout &lt;&lt; *it &lt;&lt; endl;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тут явное </a:t>
            </a:r>
            <a:r>
              <a:rPr lang="en-US" smtClean="0"/>
              <a:t>copy_n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 выводит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5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 smtClean="0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28816" y="2129475"/>
            <a:ext cx="2447874" cy="2498949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for_each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count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equal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search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min, min_element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max, max_element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/>
              <a:t>lexicographical_compare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83052" y="2129474"/>
            <a:ext cx="3987114" cy="193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Распределение, 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partition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lower_bound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upper_bound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3376690" y="2129475"/>
            <a:ext cx="2646405" cy="3727628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copy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replace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fill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generate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unique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rotate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next_permutation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prev_permutation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023095" y="4067429"/>
            <a:ext cx="4995425" cy="1865876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includes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set_union, set_intersection, set_difference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make_heap, push_heap, pop_heap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sort_heap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928816" y="4628425"/>
            <a:ext cx="2283941" cy="1886471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400" b="1" smtClean="0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accumulate</a:t>
            </a:r>
            <a:endParaRPr lang="ru-RU" sz="1400" smtClean="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iota</a:t>
            </a:r>
            <a:endParaRPr lang="en-US" sz="140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smtClean="0"/>
              <a:t>partial_sum</a:t>
            </a:r>
          </a:p>
        </p:txBody>
      </p:sp>
    </p:spTree>
    <p:extLst>
      <p:ext uri="{BB962C8B-B14F-4D97-AF65-F5344CB8AC3E}">
        <p14:creationId xmlns:p14="http://schemas.microsoft.com/office/powerpoint/2010/main" val="285263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</a:t>
            </a:r>
            <a:r>
              <a:rPr lang="ru-RU" smtClean="0">
                <a:solidFill>
                  <a:srgbClr val="055CE9"/>
                </a:solidFill>
              </a:rPr>
              <a:t>первые </a:t>
            </a:r>
            <a:r>
              <a:rPr lang="en-US" smtClean="0">
                <a:solidFill>
                  <a:srgbClr val="055CE9"/>
                </a:solidFill>
              </a:rPr>
              <a:t>N </a:t>
            </a:r>
            <a:r>
              <a:rPr lang="ru-RU" smtClean="0">
                <a:solidFill>
                  <a:srgbClr val="055CE9"/>
                </a:solidFill>
              </a:rPr>
              <a:t>по величине</a:t>
            </a:r>
            <a:r>
              <a:rPr lang="ru-RU" smtClean="0"/>
              <a:t>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 smtClean="0"/>
              <a:t>После этого вывести их на экран.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/>
              <a:t>После этого вывести их на экран.</a:t>
            </a:r>
            <a:endParaRPr lang="ru-RU" smtClean="0"/>
          </a:p>
          <a:p>
            <a:r>
              <a:rPr lang="ru-RU" smtClean="0"/>
              <a:t>Вариант 1. Сортировка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работает, но кажется, сортировка делает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</a:t>
            </a:r>
            <a:r>
              <a:rPr lang="ru-RU" smtClean="0">
                <a:solidFill>
                  <a:srgbClr val="055CE9"/>
                </a:solidFill>
              </a:rPr>
              <a:t>всё равно в каком порядке.</a:t>
            </a:r>
          </a:p>
          <a:p>
            <a:r>
              <a:rPr lang="ru-RU" smtClean="0"/>
              <a:t>Вариант </a:t>
            </a:r>
            <a:r>
              <a:rPr lang="en-US" smtClean="0"/>
              <a:t>2</a:t>
            </a:r>
            <a:r>
              <a:rPr lang="ru-RU" smtClean="0"/>
              <a:t>. Частичная сортировка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partial_sort (cont.begin(), cont.begin() + N, 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также работает, но, кажется, даже частичная сортировка делает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первые </a:t>
            </a:r>
            <a:r>
              <a:rPr lang="en-US" smtClean="0"/>
              <a:t>N </a:t>
            </a:r>
            <a:r>
              <a:rPr lang="ru-RU" smtClean="0"/>
              <a:t>по величине элементов контейнера </a:t>
            </a:r>
            <a:r>
              <a:rPr lang="en-US" smtClean="0"/>
              <a:t>cont</a:t>
            </a:r>
            <a:r>
              <a:rPr lang="ru-RU" smtClean="0"/>
              <a:t> </a:t>
            </a:r>
            <a:r>
              <a:rPr lang="ru-RU" smtClean="0">
                <a:solidFill>
                  <a:srgbClr val="055CE9"/>
                </a:solidFill>
              </a:rPr>
              <a:t>всё равно в каком порядке</a:t>
            </a:r>
          </a:p>
          <a:p>
            <a:r>
              <a:rPr lang="ru-RU" smtClean="0"/>
              <a:t>Вариант </a:t>
            </a:r>
            <a:r>
              <a:rPr lang="en-US" smtClean="0"/>
              <a:t>3</a:t>
            </a:r>
            <a:r>
              <a:rPr lang="ru-RU" smtClean="0"/>
              <a:t>. </a:t>
            </a:r>
            <a:r>
              <a:rPr lang="en-US" smtClean="0"/>
              <a:t>nth_element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nth_element (cont.begin(), cont.begin() + N, cont.end());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N, ostream_iterator&lt;int</a:t>
            </a:r>
            <a:r>
              <a:rPr lang="en-US">
                <a:latin typeface="Consolas" panose="020B0609020204030204" pitchFamily="49" charset="0"/>
              </a:rPr>
              <a:t>&gt;(cout,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8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 </a:t>
            </a:r>
            <a:r>
              <a:rPr lang="en-US" sz="4800" smtClean="0"/>
              <a:t>STL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Трансформации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225374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Знакомство с алгоритмами </a:t>
            </a:r>
            <a:r>
              <a:rPr lang="en-US" sz="4800" smtClean="0"/>
              <a:t>STL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Трансформации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144874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Ложные паттерны для </a:t>
            </a:r>
            <a:r>
              <a:rPr lang="en-US" smtClean="0"/>
              <a:t>for_each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 smtClean="0"/>
              <a:t>Необходимо сделать из неё </a:t>
            </a:r>
            <a:r>
              <a:rPr lang="en-US" smtClean="0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 smtClean="0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</a:t>
            </a:r>
            <a:r>
              <a:rPr lang="en-US" smtClean="0">
                <a:latin typeface="Consolas" panose="020B0609020204030204" pitchFamily="49" charset="0"/>
              </a:rPr>
              <a:t>[] (auto i) { return -i; } );</a:t>
            </a:r>
          </a:p>
          <a:p>
            <a:r>
              <a:rPr lang="ru-RU" smtClean="0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2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 vs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Паттерн для </a:t>
            </a:r>
            <a:r>
              <a:rPr lang="en-US" smtClean="0"/>
              <a:t>for_each: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it = v.begin(); it != v.end(); ++it)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 smtClean="0"/>
              <a:t>transform: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*outit++ = func</a:t>
            </a:r>
            <a:r>
              <a:rPr lang="en-US">
                <a:latin typeface="Consolas" panose="020B0609020204030204" pitchFamily="49" charset="0"/>
              </a:rPr>
              <a:t>(*it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При этом в отличии от </a:t>
            </a:r>
            <a:r>
              <a:rPr lang="en-US" smtClean="0"/>
              <a:t>for_each, transform </a:t>
            </a:r>
            <a:r>
              <a:rPr lang="ru-RU" smtClean="0"/>
              <a:t>не гарантирует порядка выполнения!</a:t>
            </a:r>
            <a:endParaRPr lang="en-US"/>
          </a:p>
          <a:p>
            <a:r>
              <a:rPr lang="ru-RU" smtClean="0"/>
              <a:t>Правильное решение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transform (v.begin</a:t>
            </a:r>
            <a:r>
              <a:rPr lang="en-US" sz="1800">
                <a:latin typeface="Consolas" panose="020B0609020204030204" pitchFamily="49" charset="0"/>
              </a:rPr>
              <a:t>(), v.end</a:t>
            </a:r>
            <a:r>
              <a:rPr lang="en-US" sz="1800" smtClean="0">
                <a:latin typeface="Consolas" panose="020B0609020204030204" pitchFamily="49" charset="0"/>
              </a:rPr>
              <a:t>(), v.begin(), </a:t>
            </a:r>
            <a:r>
              <a:rPr lang="en-US" sz="1800">
                <a:latin typeface="Consolas" panose="020B0609020204030204" pitchFamily="49" charset="0"/>
              </a:rPr>
              <a:t>[] (auto i) { return -i; } 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69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7681" cy="4038600"/>
          </a:xfrm>
        </p:spPr>
        <p:txBody>
          <a:bodyPr/>
          <a:lstStyle/>
          <a:p>
            <a:r>
              <a:rPr lang="ru-RU" smtClean="0"/>
              <a:t>Как в 1998 году люди писали такие функции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transform(v.begin(), v.end</a:t>
            </a:r>
            <a:r>
              <a:rPr lang="en-US" smtClean="0">
                <a:latin typeface="Consolas" panose="020B0609020204030204" pitchFamily="49" charset="0"/>
              </a:rPr>
              <a:t>(), v.begin(), </a:t>
            </a:r>
            <a:r>
              <a:rPr lang="en-US">
                <a:latin typeface="Consolas" panose="020B0609020204030204" pitchFamily="49" charset="0"/>
              </a:rPr>
              <a:t>[](int i) { return -i; });</a:t>
            </a:r>
          </a:p>
          <a:p>
            <a:r>
              <a:rPr lang="ru-RU" smtClean="0"/>
              <a:t>Конечно, можно написать отдельную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negate1 (int i) { return -i;}</a:t>
            </a:r>
          </a:p>
          <a:p>
            <a:pPr marL="45720" indent="0">
              <a:buNone/>
            </a:pPr>
            <a:r>
              <a:rPr lang="en-US" smtClean="0"/>
              <a:t>..... </a:t>
            </a:r>
            <a:r>
              <a:rPr lang="ru-RU" smtClean="0"/>
              <a:t>и где-то дальше </a:t>
            </a:r>
            <a:r>
              <a:rPr lang="en-US" smtClean="0"/>
              <a:t>.....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transform(v.begin(), v.end(), v.begin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negate1);</a:t>
            </a:r>
          </a:p>
          <a:p>
            <a:pPr marL="45720" indent="0">
              <a:buNone/>
            </a:pPr>
            <a:r>
              <a:rPr lang="ru-RU" smtClean="0"/>
              <a:t>Но это как-то очень накладно.</a:t>
            </a:r>
          </a:p>
        </p:txBody>
      </p:sp>
    </p:spTree>
    <p:extLst>
      <p:ext uri="{BB962C8B-B14F-4D97-AF65-F5344CB8AC3E}">
        <p14:creationId xmlns:p14="http://schemas.microsoft.com/office/powerpoint/2010/main" val="269672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Как в 1998 году люди писали такие функции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transform(v.begin(), v.end</a:t>
            </a:r>
            <a:r>
              <a:rPr lang="en-US" smtClean="0">
                <a:latin typeface="Consolas" panose="020B0609020204030204" pitchFamily="49" charset="0"/>
              </a:rPr>
              <a:t>(), v.begin(), </a:t>
            </a:r>
            <a:r>
              <a:rPr lang="en-US">
                <a:latin typeface="Consolas" panose="020B0609020204030204" pitchFamily="49" charset="0"/>
              </a:rPr>
              <a:t>[](int i) { return -i; });</a:t>
            </a:r>
          </a:p>
          <a:p>
            <a:r>
              <a:rPr lang="ru-RU" smtClean="0"/>
              <a:t>На самом деле не сильно сложнее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transform(v.begin</a:t>
            </a:r>
            <a:r>
              <a:rPr lang="en-US">
                <a:latin typeface="Consolas" panose="020B0609020204030204" pitchFamily="49" charset="0"/>
              </a:rPr>
              <a:t>(), v.end(), v.begin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std::negate&lt;int&gt;());</a:t>
            </a:r>
          </a:p>
          <a:p>
            <a:r>
              <a:rPr lang="ru-RU" smtClean="0"/>
              <a:t>Как мог бы быть устроен этот механизм в </a:t>
            </a:r>
            <a:r>
              <a:rPr lang="en-US" smtClean="0"/>
              <a:t>C++98?</a:t>
            </a:r>
          </a:p>
        </p:txBody>
      </p:sp>
    </p:spTree>
    <p:extLst>
      <p:ext uri="{BB962C8B-B14F-4D97-AF65-F5344CB8AC3E}">
        <p14:creationId xmlns:p14="http://schemas.microsoft.com/office/powerpoint/2010/main" val="374323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можно унаследовать </a:t>
            </a:r>
            <a:r>
              <a:rPr lang="en-US" smtClean="0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0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351638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А можно и </a:t>
            </a:r>
            <a:r>
              <a:rPr lang="en-US" smtClean="0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&lt;class </a:t>
            </a:r>
            <a:r>
              <a:rPr lang="en-US" sz="2000" smtClean="0">
                <a:latin typeface="Consolas" panose="020B0609020204030204" pitchFamily="49" charset="0"/>
              </a:rPr>
              <a:t>Predicate&gt; struct unary_negate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public </a:t>
            </a:r>
            <a:r>
              <a:rPr lang="en-US" sz="2000">
                <a:latin typeface="Consolas" panose="020B0609020204030204" pitchFamily="49" charset="0"/>
              </a:rPr>
              <a:t>unary_function&lt;typename Predicate::argument_type</a:t>
            </a:r>
            <a:r>
              <a:rPr lang="en-US" sz="2000" smtClean="0">
                <a:latin typeface="Consolas" panose="020B0609020204030204" pitchFamily="49" charset="0"/>
              </a:rPr>
              <a:t>, bool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explicit </a:t>
            </a:r>
            <a:r>
              <a:rPr lang="en-US" sz="2000">
                <a:latin typeface="Consolas" panose="020B0609020204030204" pitchFamily="49" charset="0"/>
              </a:rPr>
              <a:t>unary_negate(const Predicate&amp; pred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bool </a:t>
            </a:r>
            <a:r>
              <a:rPr lang="en-US" sz="2000">
                <a:latin typeface="Consolas" panose="020B0609020204030204" pitchFamily="49" charset="0"/>
              </a:rPr>
              <a:t>operator()(const typename Predicate::argument_type&amp; x) </a:t>
            </a:r>
            <a:r>
              <a:rPr lang="en-US" sz="2000" smtClean="0">
                <a:latin typeface="Consolas" panose="020B0609020204030204" pitchFamily="49" charset="0"/>
              </a:rPr>
              <a:t>const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!pred(x);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3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4643" cy="4351638"/>
          </a:xfrm>
        </p:spPr>
        <p:txBody>
          <a:bodyPr/>
          <a:lstStyle/>
          <a:p>
            <a:r>
              <a:rPr lang="ru-RU" smtClean="0"/>
              <a:t> К сожалению, это оставили и в новом стандарте. В итоге почти всегда есть по два варианта для формирования предикатов</a:t>
            </a:r>
          </a:p>
          <a:p>
            <a:r>
              <a:rPr lang="ru-RU" smtClean="0"/>
              <a:t>Вариант 1. </a:t>
            </a:r>
            <a:r>
              <a:rPr lang="en-US" smtClean="0"/>
              <a:t>Bind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betweenB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bind (std::logical_and&lt;&gt;(),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bind (std::less_equal&lt;&gt;(), lowVal, _1),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bind (std::less_equal&lt;&gt;(), _1, highVal));</a:t>
            </a:r>
          </a:p>
          <a:p>
            <a:r>
              <a:rPr lang="ru-RU" smtClean="0">
                <a:solidFill>
                  <a:srgbClr val="055CE9"/>
                </a:solidFill>
              </a:rPr>
              <a:t>Вариант 2. </a:t>
            </a:r>
            <a:r>
              <a:rPr lang="en-US" smtClean="0">
                <a:solidFill>
                  <a:srgbClr val="055CE9"/>
                </a:solidFill>
              </a:rPr>
              <a:t>Lambda</a:t>
            </a:r>
            <a:r>
              <a:rPr lang="ru-RU" smtClean="0">
                <a:solidFill>
                  <a:srgbClr val="055CE9"/>
                </a:solidFill>
              </a:rPr>
              <a:t> (предпочтителен)</a:t>
            </a:r>
            <a:endParaRPr lang="en-US" smtClean="0">
              <a:solidFill>
                <a:srgbClr val="055CE9"/>
              </a:solidFill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betweenL = [lowVal, highVal](const auto&amp; val)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lowVal &lt;= val &amp;&amp; val &lt;= highVal;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5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роблема: </a:t>
            </a:r>
            <a:r>
              <a:rPr lang="en-US" smtClean="0"/>
              <a:t>toupper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s.begin(), std::toupper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Это не работает, так как у </a:t>
            </a:r>
            <a:r>
              <a:rPr lang="en-US" smtClean="0"/>
              <a:t>toupper </a:t>
            </a:r>
            <a:r>
              <a:rPr lang="ru-RU" smtClean="0"/>
              <a:t>две перегрузки</a:t>
            </a:r>
            <a:r>
              <a:rPr lang="en-US" smtClean="0"/>
              <a:t>: </a:t>
            </a:r>
            <a:r>
              <a:rPr lang="ru-RU" smtClean="0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charT* toupper(charT* low, const charT* high) const; 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Очевидно, что в записи </a:t>
            </a:r>
            <a:r>
              <a:rPr lang="en-US" smtClean="0"/>
              <a:t>transform </a:t>
            </a:r>
            <a:r>
              <a:rPr lang="ru-RU" smtClean="0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</a:t>
            </a:r>
            <a:r>
              <a:rPr lang="en-US" smtClean="0"/>
              <a:t> </a:t>
            </a:r>
            <a:r>
              <a:rPr lang="ru-RU" smtClean="0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Сомнительное решение: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static_cast&lt;int</a:t>
            </a:r>
            <a:r>
              <a:rPr lang="en-US">
                <a:latin typeface="Consolas" panose="020B0609020204030204" pitchFamily="49" charset="0"/>
              </a:rPr>
              <a:t>(*)(int</a:t>
            </a:r>
            <a:r>
              <a:rPr lang="en-US" smtClean="0">
                <a:latin typeface="Consolas" panose="020B0609020204030204" pitchFamily="49" charset="0"/>
              </a:rPr>
              <a:t>)&gt;(std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toupper));</a:t>
            </a:r>
          </a:p>
          <a:p>
            <a:r>
              <a:rPr lang="ru-RU" smtClean="0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[](auto x){ return 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</a:t>
            </a:r>
            <a:r>
              <a:rPr lang="ru-RU" smtClean="0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</a:t>
            </a:r>
            <a:r>
              <a:rPr lang="en-US" smtClean="0">
                <a:latin typeface="Consolas" panose="020B0609020204030204" pitchFamily="49" charset="0"/>
              </a:rPr>
              <a:t>result(buffer.size</a:t>
            </a:r>
            <a:r>
              <a:rPr lang="en-US">
                <a:latin typeface="Consolas" panose="020B0609020204030204" pitchFamily="49" charset="0"/>
              </a:rPr>
              <a:t>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</a:t>
            </a:r>
            <a:r>
              <a:rPr lang="ru-RU" smtClean="0"/>
              <a:t>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После этого очистить </a:t>
            </a:r>
            <a:r>
              <a:rPr lang="en-US" smtClean="0"/>
              <a:t>buffer.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/>
              <a:t>c</a:t>
            </a:r>
            <a:r>
              <a:rPr lang="en-US" smtClean="0"/>
              <a:t>ont?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здесь что</a:t>
            </a:r>
            <a:r>
              <a:rPr lang="en-US" sz="2000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44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</a:t>
            </a:r>
            <a:r>
              <a:rPr lang="en-US" smtClean="0"/>
              <a:t>:</a:t>
            </a:r>
            <a:r>
              <a:rPr lang="ru-RU" smtClean="0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(buffer.begin(),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buffer.end(),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de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>
                <a:latin typeface="Consolas" panose="020B0609020204030204" pitchFamily="49" charset="0"/>
              </a:rPr>
              <a:t>temp=de.path().string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5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move </a:t>
            </a:r>
            <a:r>
              <a:rPr lang="ru-RU" smtClean="0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r>
              <a:rPr lang="ru-RU" smtClean="0"/>
              <a:t>Очевидная проблема: лишние копирования </a:t>
            </a:r>
            <a:r>
              <a:rPr lang="en-US" smtClean="0"/>
              <a:t>directory_entry</a:t>
            </a:r>
            <a:r>
              <a:rPr lang="ru-RU" smtClean="0"/>
              <a:t>.</a:t>
            </a:r>
          </a:p>
          <a:p>
            <a:r>
              <a:rPr lang="ru-RU" smtClean="0"/>
              <a:t>Решение: </a:t>
            </a:r>
            <a:r>
              <a:rPr lang="en-US" smtClean="0"/>
              <a:t>move </a:t>
            </a:r>
            <a:r>
              <a:rPr lang="ru-RU" smtClean="0"/>
              <a:t>семантика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(make_move_iterator(buffer.begin</a:t>
            </a:r>
            <a:r>
              <a:rPr lang="en-US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make_move_iterator(buffer.end()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</a:t>
            </a:r>
            <a:r>
              <a:rPr lang="en-US" smtClean="0">
                <a:latin typeface="Consolas" panose="020B0609020204030204" pitchFamily="49" charset="0"/>
              </a:rPr>
              <a:t>&amp;&amp;de)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>
                <a:latin typeface="Consolas" panose="020B0609020204030204" pitchFamily="49" charset="0"/>
              </a:rPr>
              <a:t>temp=de.path().string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26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</a:t>
            </a:r>
            <a:r>
              <a:rPr lang="en-US" smtClean="0">
                <a:latin typeface="Consolas" panose="020B0609020204030204" pitchFamily="49" charset="0"/>
              </a:rPr>
              <a:t>it, *it2++);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 этом случае он берёт также итератор </a:t>
            </a:r>
            <a:r>
              <a:rPr lang="en-US" smtClean="0"/>
              <a:t>it2 </a:t>
            </a:r>
            <a:r>
              <a:rPr lang="ru-RU" smtClean="0"/>
              <a:t>на вторую последовательность.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 smtClean="0"/>
              <a:t>// .... </a:t>
            </a:r>
            <a:r>
              <a:rPr lang="ru-RU" smtClean="0"/>
              <a:t>тут он</a:t>
            </a:r>
            <a:r>
              <a:rPr lang="ru-RU"/>
              <a:t>и</a:t>
            </a:r>
            <a:r>
              <a:rPr lang="ru-RU" smtClean="0"/>
              <a:t> синхронно заполняются ....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Задача</a:t>
            </a:r>
            <a:r>
              <a:rPr lang="ru-RU"/>
              <a:t>: написать 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</a:t>
            </a:r>
            <a:r>
              <a:rPr lang="ru-RU" smtClean="0"/>
              <a:t>из суммы двух частей: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result[i] = first_part[i] + second_part[i]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3834450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 smtClean="0"/>
              <a:t>Не забываем про </a:t>
            </a:r>
            <a:r>
              <a:rPr lang="en-US" smtClean="0"/>
              <a:t>move-</a:t>
            </a:r>
            <a:r>
              <a:rPr lang="ru-RU" smtClean="0"/>
              <a:t>семантику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(make_move_iterator(first_part.begin()),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make_move_iterator(first_part.end()),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result.begin(),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[] </a:t>
            </a:r>
            <a:r>
              <a:rPr lang="en-US" smtClean="0">
                <a:latin typeface="Consolas" panose="020B0609020204030204" pitchFamily="49" charset="0"/>
              </a:rPr>
              <a:t>(string &amp;&amp;a, string &amp;&amp;b)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 smtClean="0">
                <a:latin typeface="Consolas" panose="020B0609020204030204" pitchFamily="49" charset="0"/>
              </a:rPr>
              <a:t>a + b</a:t>
            </a:r>
            <a:r>
              <a:rPr lang="en-US" smtClean="0">
                <a:latin typeface="Consolas" panose="020B0609020204030204" pitchFamily="49" charset="0"/>
              </a:rPr>
              <a:t>; });</a:t>
            </a:r>
            <a:endParaRPr lang="ru-RU" smtClean="0"/>
          </a:p>
          <a:p>
            <a:r>
              <a:rPr lang="ru-RU" smtClean="0"/>
              <a:t>Обсуждение: возможно вы</a:t>
            </a:r>
            <a:r>
              <a:rPr lang="ru-RU" smtClean="0"/>
              <a:t> </a:t>
            </a:r>
            <a:r>
              <a:rPr lang="ru-RU" smtClean="0"/>
              <a:t>предпочли бы явный </a:t>
            </a:r>
            <a:r>
              <a:rPr lang="ru-RU" smtClean="0"/>
              <a:t>цикл</a:t>
            </a:r>
            <a:r>
              <a:rPr lang="en-US" smtClean="0"/>
              <a:t>?</a:t>
            </a:r>
            <a:r>
              <a:rPr lang="ru-RU" smtClean="0"/>
              <a:t> Как его записать?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377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 </a:t>
            </a:r>
            <a:r>
              <a:rPr lang="ru-RU" smtClean="0"/>
              <a:t>и </a:t>
            </a:r>
            <a:r>
              <a:rPr lang="en-US" smtClean="0"/>
              <a:t>zipwith </a:t>
            </a:r>
            <a:r>
              <a:rPr lang="ru-RU" smtClean="0"/>
              <a:t>в функциональном 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7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Трансформации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85073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9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Правильный ответ: </a:t>
            </a:r>
            <a:r>
              <a:rPr lang="ru-RU" smtClean="0">
                <a:solidFill>
                  <a:srgbClr val="FF0000"/>
                </a:solidFill>
              </a:rPr>
              <a:t>никак</a:t>
            </a:r>
            <a:r>
              <a:rPr lang="ru-RU" smtClean="0"/>
              <a:t>. По итератору нечто можно удалить из контейнера только используя </a:t>
            </a:r>
            <a:r>
              <a:rPr lang="en-US" smtClean="0"/>
              <a:t>Cont.erase(it)</a:t>
            </a:r>
            <a:r>
              <a:rPr lang="ru-RU" smtClean="0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9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 </a:t>
            </a:r>
            <a:r>
              <a:rPr lang="en-US" smtClean="0"/>
              <a:t>insert-</a:t>
            </a:r>
            <a:r>
              <a:rPr lang="ru-RU" smtClean="0"/>
              <a:t>итераторы. Возможны ли также </a:t>
            </a:r>
            <a:r>
              <a:rPr lang="en-US" smtClean="0"/>
              <a:t>erase-</a:t>
            </a:r>
            <a:r>
              <a:rPr lang="ru-RU" smtClean="0"/>
              <a:t>итераторы, которые сделали бы, в свою очередь, возможным </a:t>
            </a:r>
            <a:r>
              <a:rPr lang="en-US" smtClean="0"/>
              <a:t>remove </a:t>
            </a:r>
            <a:r>
              <a:rPr lang="ru-RU" smtClean="0"/>
              <a:t>такого вида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же по настоящему работает </a:t>
            </a:r>
            <a:r>
              <a:rPr lang="en-US" smtClean="0"/>
              <a:t>remove?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 smtClean="0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</a:t>
            </a:r>
            <a:r>
              <a:rPr lang="en-US">
                <a:latin typeface="Consolas" panose="020B0609020204030204" pitchFamily="49" charset="0"/>
              </a:rPr>
              <a:t>remove (v.begin(), v.end(), 42)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v.end());</a:t>
            </a:r>
          </a:p>
          <a:p>
            <a:r>
              <a:rPr lang="ru-RU" smtClean="0"/>
              <a:t>Эта техника называется </a:t>
            </a:r>
            <a:r>
              <a:rPr lang="ru-RU" smtClean="0">
                <a:solidFill>
                  <a:srgbClr val="055CE9"/>
                </a:solidFill>
              </a:rPr>
              <a:t>"идиома </a:t>
            </a:r>
            <a:r>
              <a:rPr lang="en-US" smtClean="0">
                <a:solidFill>
                  <a:srgbClr val="055CE9"/>
                </a:solidFill>
              </a:rPr>
              <a:t>erase-remove</a:t>
            </a:r>
            <a:r>
              <a:rPr lang="ru-RU" smtClean="0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51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985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319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653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87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?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321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5561" y="2111901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72586" y="10827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90723" y="2117865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168314" y="2550674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78237" y="29358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34909" y="15111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2651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985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319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653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987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321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65561" y="67573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990723" y="681703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219387" y="1090796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9310" y="147599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628828" y="2519144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91151" y="2947511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92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it = cont.begin(); it != cont.end(); ++it)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(*it);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8762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 только </a:t>
            </a:r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Среди алгоритмов не только </a:t>
            </a:r>
            <a:r>
              <a:rPr lang="en-US" smtClean="0"/>
              <a:t>remove </a:t>
            </a:r>
            <a:r>
              <a:rPr lang="ru-RU" smtClean="0"/>
              <a:t>"удаляет" элементы</a:t>
            </a:r>
          </a:p>
          <a:p>
            <a:r>
              <a:rPr lang="ru-RU" smtClean="0"/>
              <a:t>Например </a:t>
            </a:r>
            <a:r>
              <a:rPr lang="en-US" smtClean="0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42, 2, 42, 3, 42, 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 smtClean="0"/>
              <a:t>Это тоже идиома </a:t>
            </a:r>
            <a:r>
              <a:rPr lang="en-US" smtClean="0"/>
              <a:t>erase-remove </a:t>
            </a:r>
            <a:r>
              <a:rPr lang="ru-RU" smtClean="0"/>
              <a:t>только без </a:t>
            </a:r>
            <a:r>
              <a:rPr lang="en-US" smtClean="0"/>
              <a:t>remove</a:t>
            </a:r>
          </a:p>
          <a:p>
            <a:r>
              <a:rPr lang="ru-RU" smtClean="0"/>
              <a:t>К счастью пока что в стандарте </a:t>
            </a:r>
            <a:r>
              <a:rPr lang="en-US" smtClean="0"/>
              <a:t>C++ </a:t>
            </a:r>
            <a:r>
              <a:rPr lang="ru-RU" smtClean="0"/>
              <a:t>только три таких алгоритма: </a:t>
            </a:r>
            <a:r>
              <a:rPr lang="en-US" smtClean="0"/>
              <a:t>remove, remove_if </a:t>
            </a:r>
            <a:r>
              <a:rPr lang="ru-RU" smtClean="0"/>
              <a:t>и </a:t>
            </a:r>
            <a:r>
              <a:rPr lang="en-US" smtClean="0"/>
              <a:t>unique. </a:t>
            </a:r>
            <a:r>
              <a:rPr lang="ru-RU" smtClean="0"/>
              <a:t>Но в пользовательском коде может попасться</a:t>
            </a:r>
            <a:r>
              <a:rPr lang="en-US" smtClean="0"/>
              <a:t> </a:t>
            </a:r>
            <a:r>
              <a:rPr lang="ru-RU" smtClean="0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 одной плохой идее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Неинтрузивный контейнер указателей </a:t>
            </a:r>
            <a:r>
              <a:rPr lang="ru-RU" smtClean="0"/>
              <a:t>ведёт </a:t>
            </a:r>
            <a:r>
              <a:rPr lang="ru-RU" smtClean="0"/>
              <a:t>себя как интрузивный контейнер </a:t>
            </a:r>
            <a:r>
              <a:rPr lang="ru-RU" smtClean="0"/>
              <a:t>объектов ....</a:t>
            </a:r>
            <a:endParaRPr lang="ru-RU" smtClean="0"/>
          </a:p>
          <a:p>
            <a:r>
              <a:rPr lang="ru-RU" smtClean="0"/>
              <a:t>.... п</a:t>
            </a:r>
            <a:r>
              <a:rPr lang="ru-RU" smtClean="0"/>
              <a:t>ока </a:t>
            </a:r>
            <a:r>
              <a:rPr lang="ru-RU" smtClean="0"/>
              <a:t>вы не сделаете </a:t>
            </a:r>
            <a:r>
              <a:rPr lang="en-US" smtClean="0"/>
              <a:t>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&lt;int*&gt; v = {new int(1), new int(42), new int(2)};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v.erase(v.remove_if (v.begin(), v.end(),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[](int *p) { return *p == 42; }));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утечка памяти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64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улучшить ситуацию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75243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intptr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intptr(int x = 0) : data_(new int(x))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intptr </a:t>
            </a:r>
            <a:r>
              <a:rPr lang="en-US">
                <a:latin typeface="Consolas" panose="020B0609020204030204" pitchFamily="49" charset="0"/>
              </a:rPr>
              <a:t>(const intptr&amp; rhs) : data_(new int(rhs.data_))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~intptr() { delete 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&lt;intptr&gt; v = {intptr(1), intptr(42), intptr(2), intptr(42)};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v.erase(v.remove_if (v.begin(), v.end(),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[](intptr p) { return *(p.data_) == 42; }));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стало сильно лучше?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47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Большинство контейнеров </a:t>
            </a:r>
            <a:r>
              <a:rPr lang="en-US" smtClean="0"/>
              <a:t>STL </a:t>
            </a:r>
            <a:r>
              <a:rPr lang="ru-RU" smtClean="0"/>
              <a:t>заточено на неинтрузивное использование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Удалить из стандартного ввода смежные пробелы и вывести это на стандартный вывод</a:t>
            </a:r>
          </a:p>
          <a:p>
            <a:pPr marL="45720" indent="0">
              <a:buNone/>
            </a:pPr>
            <a:r>
              <a:rPr lang="ru-RU" smtClean="0"/>
              <a:t>Вход: </a:t>
            </a:r>
            <a:r>
              <a:rPr lang="en-US" smtClean="0">
                <a:latin typeface="Consolas" panose="020B0609020204030204" pitchFamily="49" charset="0"/>
              </a:rPr>
              <a:t>"Hello,   cruel  world!"</a:t>
            </a:r>
          </a:p>
          <a:p>
            <a:pPr marL="45720" indent="0">
              <a:buNone/>
            </a:pPr>
            <a:r>
              <a:rPr lang="ru-RU" smtClean="0"/>
              <a:t>В</a:t>
            </a:r>
            <a:r>
              <a:rPr lang="ru-RU"/>
              <a:t>ы</a:t>
            </a:r>
            <a:r>
              <a:rPr lang="ru-RU" smtClean="0"/>
              <a:t>ход</a:t>
            </a:r>
            <a:r>
              <a:rPr lang="ru-RU"/>
              <a:t>: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ruel world</a:t>
            </a:r>
            <a:r>
              <a:rPr lang="en-US">
                <a:latin typeface="Consolas" panose="020B0609020204030204" pitchFamily="49" charset="0"/>
              </a:rPr>
              <a:t>!"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41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unique_copy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Удалить из стандартного ввода смежные пробелы и вывести это на стандартный вывод</a:t>
            </a:r>
          </a:p>
          <a:p>
            <a:pPr marL="45720" indent="0">
              <a:buNone/>
            </a:pPr>
            <a:r>
              <a:rPr lang="ru-RU" smtClean="0"/>
              <a:t>Вход: </a:t>
            </a:r>
            <a:r>
              <a:rPr lang="en-US" smtClean="0">
                <a:latin typeface="Consolas" panose="020B0609020204030204" pitchFamily="49" charset="0"/>
              </a:rPr>
              <a:t>"Hello,   cruel  world!"</a:t>
            </a:r>
          </a:p>
          <a:p>
            <a:pPr marL="45720" indent="0">
              <a:buNone/>
            </a:pPr>
            <a:r>
              <a:rPr lang="ru-RU" smtClean="0"/>
              <a:t>В</a:t>
            </a:r>
            <a:r>
              <a:rPr lang="ru-RU"/>
              <a:t>ы</a:t>
            </a:r>
            <a:r>
              <a:rPr lang="ru-RU" smtClean="0"/>
              <a:t>ход</a:t>
            </a:r>
            <a:r>
              <a:rPr lang="ru-RU"/>
              <a:t>: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ruel world!"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unique_copy (istream_iterator&lt;char&gt;(cin),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</a:t>
            </a:r>
            <a:r>
              <a:rPr lang="en-US">
                <a:latin typeface="Consolas" panose="020B0609020204030204" pitchFamily="49" charset="0"/>
              </a:rPr>
              <a:t>istream_iterator&lt;char</a:t>
            </a:r>
            <a:r>
              <a:rPr lang="en-US" smtClean="0">
                <a:latin typeface="Consolas" panose="020B0609020204030204" pitchFamily="49" charset="0"/>
              </a:rPr>
              <a:t>&gt;(),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ostream_iterator&lt;char&gt;(cout),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[](char e1, char e2)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return ((e1 == ' ') &amp;&amp; (e2 == ' '));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Важна ли для </a:t>
            </a:r>
            <a:r>
              <a:rPr lang="en-US" smtClean="0"/>
              <a:t>unique </a:t>
            </a:r>
            <a:r>
              <a:rPr lang="ru-RU" smtClean="0"/>
              <a:t>сортированность интервала?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Знакомство с алгоритмами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Трансформации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Erase-remove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Бинарный поиск и его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933778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81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, 54, 36, 2</a:t>
            </a:r>
            <a:r>
              <a:rPr lang="ru-RU" smtClean="0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, 63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18, 72, </a:t>
            </a:r>
            <a:r>
              <a:rPr lang="ru-RU" smtClean="0">
                <a:latin typeface="Consolas" panose="020B0609020204030204" pitchFamily="49" charset="0"/>
              </a:rPr>
              <a:t>45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(binary_search (v.begin(), v.end(), 37)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впрочем, сюда мы не попадём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22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 smtClean="0"/>
              <a:t>binary_search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 smtClean="0">
                <a:latin typeface="Corbel" panose="020B0503020204020204" pitchFamily="34" charset="0"/>
              </a:rPr>
              <a:t>lower_bound – </a:t>
            </a:r>
            <a:r>
              <a:rPr lang="ru-RU" smtClean="0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 smtClean="0">
                <a:latin typeface="Corbel" panose="020B0503020204020204" pitchFamily="34" charset="0"/>
              </a:rPr>
              <a:t>upper_bound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</a:t>
            </a:r>
            <a:r>
              <a:rPr lang="ru-RU" smtClean="0">
                <a:latin typeface="Corbel" panose="020B0503020204020204" pitchFamily="34" charset="0"/>
              </a:rPr>
              <a:t>был</a:t>
            </a:r>
            <a:r>
              <a:rPr lang="en-US" smtClean="0">
                <a:latin typeface="Corbel" panose="020B0503020204020204" pitchFamily="34" charset="0"/>
              </a:rPr>
              <a:t> (</a:t>
            </a:r>
            <a:r>
              <a:rPr lang="ru-RU" smtClean="0">
                <a:latin typeface="Corbel" panose="020B0503020204020204" pitchFamily="34" charset="0"/>
              </a:rPr>
              <a:t>справа)</a:t>
            </a:r>
          </a:p>
          <a:p>
            <a:r>
              <a:rPr lang="en-US" smtClean="0">
                <a:latin typeface="Corbel" panose="020B0503020204020204" pitchFamily="34" charset="0"/>
              </a:rPr>
              <a:t>equal_range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567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itu = upper_bound(v.begin(),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itp = equal_range(v.begin(),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*itl </a:t>
            </a:r>
            <a:r>
              <a:rPr lang="en-US">
                <a:latin typeface="Consolas" panose="020B0609020204030204" pitchFamily="49" charset="0"/>
              </a:rPr>
              <a:t>&lt;&lt; " " &lt;&lt; *itu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43954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6200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1610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3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5683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73235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2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8177" y="4860510"/>
            <a:ext cx="533400" cy="41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0891" y="4860510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39600" y="4861173"/>
            <a:ext cx="455459" cy="414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60509"/>
            <a:ext cx="533400" cy="41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5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90493" y="4863182"/>
            <a:ext cx="533400" cy="409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6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20873" y="4860509"/>
            <a:ext cx="533400" cy="41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91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78529" y="4860325"/>
            <a:ext cx="533400" cy="412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93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0154" y="4860509"/>
            <a:ext cx="533400" cy="41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07810" y="4860509"/>
            <a:ext cx="533400" cy="412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9</a:t>
            </a:r>
            <a:r>
              <a:rPr lang="en-US" smtClean="0"/>
              <a:t>4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409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en-US" smtClean="0"/>
              <a:t>find </a:t>
            </a:r>
            <a:r>
              <a:rPr lang="ru-RU" smtClean="0"/>
              <a:t>затрачивает </a:t>
            </a:r>
            <a:r>
              <a:rPr lang="en-US" smtClean="0"/>
              <a:t>O(N)</a:t>
            </a:r>
          </a:p>
          <a:p>
            <a:r>
              <a:rPr lang="ru-RU" smtClean="0"/>
              <a:t>Алгоритм </a:t>
            </a:r>
            <a:r>
              <a:rPr lang="en-US" smtClean="0"/>
              <a:t>equal_range </a:t>
            </a:r>
            <a:r>
              <a:rPr lang="ru-RU" smtClean="0"/>
              <a:t>затрачивает </a:t>
            </a:r>
            <a:r>
              <a:rPr lang="en-US" smtClean="0"/>
              <a:t>O(log(N)) </a:t>
            </a:r>
            <a:r>
              <a:rPr lang="ru-RU" smtClean="0"/>
              <a:t>но требует сортированного интервала</a:t>
            </a:r>
          </a:p>
          <a:p>
            <a:r>
              <a:rPr lang="ru-RU" smtClean="0"/>
              <a:t>Проверка сортированности интервала выполняется через </a:t>
            </a:r>
            <a:r>
              <a:rPr lang="en-US" smtClean="0"/>
              <a:t>is_sorted, </a:t>
            </a:r>
            <a:r>
              <a:rPr lang="ru-RU" smtClean="0"/>
              <a:t>который работает за </a:t>
            </a:r>
            <a:r>
              <a:rPr lang="en-US" smtClean="0"/>
              <a:t>O(N)</a:t>
            </a:r>
          </a:p>
          <a:p>
            <a:r>
              <a:rPr lang="ru-RU" smtClean="0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4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Неочевидный 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Встречаем алгоритм </a:t>
            </a:r>
            <a:r>
              <a:rPr lang="en-US" smtClean="0"/>
              <a:t>includes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InputIterator1, class InputIterator2&gt;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includes </a:t>
            </a:r>
            <a:r>
              <a:rPr lang="en-US" smtClean="0">
                <a:latin typeface="Consolas" panose="020B0609020204030204" pitchFamily="49" charset="0"/>
              </a:rPr>
              <a:t>(InputIterator1 </a:t>
            </a:r>
            <a:r>
              <a:rPr lang="en-US">
                <a:latin typeface="Consolas" panose="020B0609020204030204" pitchFamily="49" charset="0"/>
              </a:rPr>
              <a:t>first1, InputIterator1 last1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</a:t>
            </a:r>
            <a:r>
              <a:rPr lang="en-US">
                <a:latin typeface="Consolas" panose="020B0609020204030204" pitchFamily="49" charset="0"/>
              </a:rPr>
              <a:t>InputIterator2 first2, InputIterator2 </a:t>
            </a:r>
            <a:r>
              <a:rPr lang="en-US" smtClean="0">
                <a:latin typeface="Consolas" panose="020B0609020204030204" pitchFamily="49" charset="0"/>
              </a:rPr>
              <a:t>last2);</a:t>
            </a:r>
          </a:p>
          <a:p>
            <a:r>
              <a:rPr lang="ru-RU" smtClean="0"/>
              <a:t>Он проверяет входит ли интервал </a:t>
            </a:r>
            <a:r>
              <a:rPr lang="en-US" smtClean="0"/>
              <a:t>first2-last2 </a:t>
            </a:r>
            <a:r>
              <a:rPr lang="ru-RU" smtClean="0"/>
              <a:t>в интервал </a:t>
            </a:r>
            <a:r>
              <a:rPr lang="en-US" smtClean="0"/>
              <a:t>first</a:t>
            </a:r>
            <a:r>
              <a:rPr lang="ru-RU" smtClean="0"/>
              <a:t>1</a:t>
            </a:r>
            <a:r>
              <a:rPr lang="en-US" smtClean="0"/>
              <a:t>-last</a:t>
            </a:r>
            <a:r>
              <a:rPr lang="ru-RU" smtClean="0"/>
              <a:t>1</a:t>
            </a:r>
          </a:p>
          <a:p>
            <a:r>
              <a:rPr lang="ru-RU" smtClean="0"/>
              <a:t>Проблема в том, что он требует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7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FAIL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itl = lower_bound(v.begin(), v.end(), </a:t>
            </a: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42, greater&lt;int&gt;());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 smtClean="0"/>
          </a:p>
          <a:p>
            <a:r>
              <a:rPr lang="ru-RU" smtClean="0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3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 Тут надо подумать о том, что сортированность это инвариант и мы </a:t>
            </a:r>
            <a:r>
              <a:rPr lang="ru-RU" b="1" smtClean="0"/>
              <a:t>умеем</a:t>
            </a:r>
            <a:r>
              <a:rPr lang="ru-RU" smtClean="0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6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3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Больше интересных алгоритмов: вращения и перестановки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3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609600"/>
            <a:ext cx="9875520" cy="1356360"/>
          </a:xfrm>
        </p:spPr>
        <p:txBody>
          <a:bodyPr/>
          <a:lstStyle/>
          <a:p>
            <a:r>
              <a:rPr lang="ru-RU" smtClean="0"/>
              <a:t>Вращения последовательностей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rotate (begin, newbegin, end);</a:t>
            </a:r>
          </a:p>
          <a:p>
            <a:r>
              <a:rPr lang="ru-RU" smtClean="0"/>
              <a:t>Тут же про </a:t>
            </a:r>
            <a:r>
              <a:rPr lang="en-US" smtClean="0"/>
              <a:t>reverse </a:t>
            </a:r>
            <a:r>
              <a:rPr lang="ru-RU" smtClean="0"/>
              <a:t>как про частный случай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3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циклов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Вариант решения: </a:t>
            </a:r>
            <a:r>
              <a:rPr lang="ru-RU" smtClean="0"/>
              <a:t>алгоритм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apply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alg = [] (auto cont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func</a:t>
            </a:r>
            <a:r>
              <a:rPr lang="en-US" sz="2000" smtClean="0">
                <a:latin typeface="Consolas" panose="020B0609020204030204" pitchFamily="49" charset="0"/>
              </a:rPr>
              <a:t>) {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each (cont.begin(), cont.end(), func); 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637108" cy="1356360"/>
          </a:xfrm>
        </p:spPr>
        <p:txBody>
          <a:bodyPr/>
          <a:lstStyle/>
          <a:p>
            <a:r>
              <a:rPr lang="ru-RU" smtClean="0"/>
              <a:t>Критический аргумент за алгоритм</a:t>
            </a:r>
            <a:r>
              <a:rPr lang="en-US" smtClean="0"/>
              <a:t> (C++17)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решения: явный цикл с синтаксисом на диапазонах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C, typename F&gt; void apply (C cont, F func) {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 (auto elt : cont)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func (elt);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Вариант решения: </a:t>
            </a:r>
            <a:r>
              <a:rPr lang="ru-RU" smtClean="0"/>
              <a:t>алгоритм</a:t>
            </a:r>
            <a:r>
              <a:rPr lang="en-US" smtClean="0"/>
              <a:t> </a:t>
            </a:r>
            <a:r>
              <a:rPr lang="ru-RU" smtClean="0"/>
              <a:t>с возможным распараллеливанием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apply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alg = [] (auto cont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func</a:t>
            </a:r>
            <a:r>
              <a:rPr lang="en-US" sz="2000" smtClean="0">
                <a:latin typeface="Consolas" panose="020B0609020204030204" pitchFamily="49" charset="0"/>
              </a:rPr>
              <a:t>) {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for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>
                <a:latin typeface="Consolas" panose="020B0609020204030204" pitchFamily="49" charset="0"/>
              </a:rPr>
              <a:t>each (</a:t>
            </a:r>
            <a:r>
              <a:rPr lang="en-US" sz="2000">
                <a:solidFill>
                  <a:srgbClr val="055CE9"/>
                </a:solidFill>
                <a:latin typeface="Consolas" panose="020B0609020204030204" pitchFamily="49" charset="0"/>
              </a:rPr>
              <a:t>std::execution::</a:t>
            </a:r>
            <a:r>
              <a:rPr lang="en-US" sz="2000" smtClean="0">
                <a:solidFill>
                  <a:srgbClr val="055CE9"/>
                </a:solidFill>
                <a:latin typeface="Consolas" panose="020B0609020204030204" pitchFamily="49" charset="0"/>
              </a:rPr>
              <a:t>par</a:t>
            </a:r>
            <a:r>
              <a:rPr lang="en-US" sz="2000" smtClean="0">
                <a:latin typeface="Consolas" panose="020B0609020204030204" pitchFamily="49" charset="0"/>
              </a:rPr>
              <a:t>, cont.begin</a:t>
            </a:r>
            <a:r>
              <a:rPr lang="en-US" sz="2000">
                <a:latin typeface="Consolas" panose="020B0609020204030204" pitchFamily="49" charset="0"/>
              </a:rPr>
              <a:t>(), cont.end(), func); 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Абстракция циклов повышает и читаемость и эффективность</a:t>
            </a:r>
          </a:p>
          <a:p>
            <a:r>
              <a:rPr lang="ru-RU" smtClean="0"/>
              <a:t>Такие абстракции называются абстракциями с отрицательной стоимостью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(InputIterator first, InputIterator last, OutputIterator result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Имя алгоритма может</a:t>
            </a:r>
            <a:r>
              <a:rPr lang="en-US" smtClean="0"/>
              <a:t> </a:t>
            </a:r>
            <a:r>
              <a:rPr lang="ru-RU" smtClean="0"/>
              <a:t>иметь суффиксы</a:t>
            </a:r>
          </a:p>
          <a:p>
            <a:pPr lvl="1"/>
            <a:r>
              <a:rPr lang="en-US" smtClean="0"/>
              <a:t>if (</a:t>
            </a:r>
            <a:r>
              <a:rPr lang="ru-RU" smtClean="0"/>
              <a:t>например </a:t>
            </a:r>
            <a:r>
              <a:rPr lang="en-US" smtClean="0"/>
              <a:t>copy_if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при выполнении предиката</a:t>
            </a:r>
            <a:endParaRPr lang="en-US" smtClean="0"/>
          </a:p>
          <a:p>
            <a:pPr lvl="1"/>
            <a:r>
              <a:rPr lang="en-US" smtClean="0"/>
              <a:t>n (</a:t>
            </a:r>
            <a:r>
              <a:rPr lang="ru-RU" smtClean="0"/>
              <a:t>например </a:t>
            </a:r>
            <a:r>
              <a:rPr lang="en-US" smtClean="0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ограниченное количество раз</a:t>
            </a:r>
          </a:p>
          <a:p>
            <a:pPr lvl="1"/>
            <a:r>
              <a:rPr lang="en-US" smtClean="0"/>
              <a:t>copy (</a:t>
            </a:r>
            <a:r>
              <a:rPr lang="ru-RU" smtClean="0"/>
              <a:t>например </a:t>
            </a:r>
            <a:r>
              <a:rPr lang="en-US" smtClean="0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разместить результат в новом контейнере</a:t>
            </a:r>
            <a:endParaRPr lang="ru-RU"/>
          </a:p>
          <a:p>
            <a:r>
              <a:rPr lang="ru-RU" smtClean="0"/>
              <a:t>Также возможны префиксы</a:t>
            </a:r>
          </a:p>
          <a:p>
            <a:pPr lvl="1"/>
            <a:r>
              <a:rPr lang="en-US" smtClean="0"/>
              <a:t>stable (</a:t>
            </a:r>
            <a:r>
              <a:rPr lang="ru-RU" smtClean="0"/>
              <a:t>например </a:t>
            </a:r>
            <a:r>
              <a:rPr lang="en-US" smtClean="0"/>
              <a:t>stable_partition)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алгоритм работает стабильно</a:t>
            </a:r>
          </a:p>
          <a:p>
            <a:pPr lvl="1"/>
            <a:r>
              <a:rPr lang="ru-RU" smtClean="0">
                <a:latin typeface="Corbel" panose="020B0503020204020204" pitchFamily="34" charset="0"/>
              </a:rPr>
              <a:t>прочие (</a:t>
            </a:r>
            <a:r>
              <a:rPr lang="en-US" smtClean="0">
                <a:latin typeface="Corbel" panose="020B0503020204020204" pitchFamily="34" charset="0"/>
              </a:rPr>
              <a:t>set, is) </a:t>
            </a:r>
            <a:r>
              <a:rPr lang="ru-RU" smtClean="0">
                <a:latin typeface="Corbel" panose="020B0503020204020204" pitchFamily="34" charset="0"/>
              </a:rPr>
              <a:t>понятны из контекста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936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2053</TotalTime>
  <Words>2136</Words>
  <Application>Microsoft Office PowerPoint</Application>
  <PresentationFormat>Widescreen</PresentationFormat>
  <Paragraphs>382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Consolas</vt:lpstr>
      <vt:lpstr>Corbel</vt:lpstr>
      <vt:lpstr>Wingdings</vt:lpstr>
      <vt:lpstr>Basis</vt:lpstr>
      <vt:lpstr>алгоритмы</vt:lpstr>
      <vt:lpstr>PowerPoint Presentation</vt:lpstr>
      <vt:lpstr>Абстракция циклов</vt:lpstr>
      <vt:lpstr>Абстракция циклов</vt:lpstr>
      <vt:lpstr>Абстракция циклов</vt:lpstr>
      <vt:lpstr>Абстракция циклов</vt:lpstr>
      <vt:lpstr>Критический аргумент за алгоритм (C++17)</vt:lpstr>
      <vt:lpstr>Обсуждение</vt:lpstr>
      <vt:lpstr>Алгоритмы</vt:lpstr>
      <vt:lpstr>Несколько примеров copy</vt:lpstr>
      <vt:lpstr>Задача: увидеть паттерн в коде</vt:lpstr>
      <vt:lpstr>Решение: тут явное copy_n</vt:lpstr>
      <vt:lpstr>Общий обзор</vt:lpstr>
      <vt:lpstr>Выбор правильного алгоритма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Remove</vt:lpstr>
      <vt:lpstr>Remove</vt:lpstr>
      <vt:lpstr>Обсуждение</vt:lpstr>
      <vt:lpstr>Remove</vt:lpstr>
      <vt:lpstr>Обсуждение: не только remove</vt:lpstr>
      <vt:lpstr>Об одной плохой идее</vt:lpstr>
      <vt:lpstr>Попытка улучшить ситуацию</vt:lpstr>
      <vt:lpstr>Обсуждение</vt:lpstr>
      <vt:lpstr>Задача</vt:lpstr>
      <vt:lpstr>Решение: unique_copy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Обсуждение</vt:lpstr>
      <vt:lpstr>Неочевидный бинарный поиск</vt:lpstr>
      <vt:lpstr>Указание способа сортировки</vt:lpstr>
      <vt:lpstr>Указание способа сортировки</vt:lpstr>
      <vt:lpstr>Обсуждение</vt:lpstr>
      <vt:lpstr>Литература</vt:lpstr>
      <vt:lpstr>секретный уровень</vt:lpstr>
      <vt:lpstr>Вращения последовательностей</vt:lpstr>
      <vt:lpstr>Перестановки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Vladimirov, Konstantin</dc:creator>
  <cp:keywords>CTPClassification=CTP_PUBLIC:VisualMarkings=</cp:keywords>
  <cp:lastModifiedBy>Vladimirov, Konstantin</cp:lastModifiedBy>
  <cp:revision>179</cp:revision>
  <dcterms:created xsi:type="dcterms:W3CDTF">2017-05-04T13:31:34Z</dcterms:created>
  <dcterms:modified xsi:type="dcterms:W3CDTF">2017-06-03T09:20:57Z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ac2fa7ab-f7ed-4b80-85da-1f191875f7e5</vt:lpwstr>
  </property>
  <property fmtid="{D5CDD505-2E9C-101B-9397-08002B2CF9AE}" pid="3" name="CTP_TimeStamp">
    <vt:lpwstr>2017-06-03 09:20:55Z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