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18" r:id="rId19"/>
    <p:sldId id="274" r:id="rId20"/>
    <p:sldId id="275" r:id="rId21"/>
    <p:sldId id="282" r:id="rId22"/>
    <p:sldId id="285" r:id="rId23"/>
    <p:sldId id="305" r:id="rId24"/>
    <p:sldId id="328" r:id="rId25"/>
    <p:sldId id="276" r:id="rId26"/>
    <p:sldId id="283" r:id="rId27"/>
    <p:sldId id="284" r:id="rId28"/>
    <p:sldId id="277" r:id="rId29"/>
    <p:sldId id="278" r:id="rId30"/>
    <p:sldId id="279" r:id="rId31"/>
    <p:sldId id="280" r:id="rId32"/>
    <p:sldId id="281" r:id="rId33"/>
    <p:sldId id="304" r:id="rId34"/>
    <p:sldId id="287" r:id="rId35"/>
    <p:sldId id="286" r:id="rId36"/>
    <p:sldId id="329" r:id="rId37"/>
    <p:sldId id="289" r:id="rId38"/>
    <p:sldId id="330" r:id="rId39"/>
    <p:sldId id="296" r:id="rId40"/>
    <p:sldId id="326" r:id="rId41"/>
    <p:sldId id="327" r:id="rId42"/>
    <p:sldId id="314" r:id="rId43"/>
    <p:sldId id="315" r:id="rId44"/>
    <p:sldId id="316" r:id="rId45"/>
    <p:sldId id="290" r:id="rId46"/>
    <p:sldId id="291" r:id="rId47"/>
    <p:sldId id="292" r:id="rId48"/>
    <p:sldId id="293" r:id="rId49"/>
    <p:sldId id="294" r:id="rId50"/>
    <p:sldId id="295" r:id="rId51"/>
    <p:sldId id="297" r:id="rId52"/>
    <p:sldId id="306" r:id="rId53"/>
    <p:sldId id="307" r:id="rId54"/>
    <p:sldId id="308" r:id="rId55"/>
    <p:sldId id="309" r:id="rId56"/>
    <p:sldId id="311" r:id="rId57"/>
    <p:sldId id="310" r:id="rId58"/>
    <p:sldId id="312" r:id="rId59"/>
    <p:sldId id="313" r:id="rId60"/>
    <p:sldId id="298" r:id="rId61"/>
    <p:sldId id="299" r:id="rId62"/>
    <p:sldId id="323" r:id="rId63"/>
    <p:sldId id="331" r:id="rId64"/>
    <p:sldId id="332" r:id="rId65"/>
    <p:sldId id="324" r:id="rId66"/>
    <p:sldId id="325" r:id="rId67"/>
    <p:sldId id="319" r:id="rId68"/>
    <p:sldId id="320" r:id="rId69"/>
    <p:sldId id="321" r:id="rId70"/>
    <p:sldId id="322" r:id="rId71"/>
    <p:sldId id="317" r:id="rId72"/>
    <p:sldId id="300" r:id="rId73"/>
    <p:sldId id="301" r:id="rId74"/>
    <p:sldId id="302" r:id="rId75"/>
    <p:sldId id="303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8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6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Тот факт, что препроцессор это часть лексера </a:t>
            </a:r>
            <a:r>
              <a:rPr lang="ru-RU" smtClean="0">
                <a:latin typeface="Corbel" panose="020B0503020204020204" pitchFamily="34" charset="0"/>
              </a:rPr>
              <a:t>– это хорошо или плохо?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Обычные макросы: переопределение имён,</a:t>
            </a:r>
            <a:r>
              <a:rPr lang="en-US" smtClean="0"/>
              <a:t> </a:t>
            </a:r>
            <a:r>
              <a:rPr lang="ru-RU" smtClean="0"/>
              <a:t>синонимы типов, определение констант, определение функцие-подобных макросов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foo bar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INT_PTR int*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pi 3.14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max(x, y) x &gt; y ? x : y</a:t>
            </a:r>
            <a:endParaRPr lang="ru-RU" smtClean="0"/>
          </a:p>
          <a:p>
            <a:r>
              <a:rPr lang="ru-RU" smtClean="0"/>
              <a:t>Чёрная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CONCAT(A, B) A ##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>
                <a:latin typeface="Consolas" panose="020B0609020204030204" pitchFamily="49" charset="0"/>
              </a:rPr>
              <a:t>STRINGIFY(A) #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6128"/>
            <a:ext cx="10573265" cy="101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* </a:t>
            </a:r>
            <a:r>
              <a:rPr lang="ru-RU" sz="1800" smtClean="0"/>
              <a:t>некоторые неверно понимают эту фразу в том смысле, что препроцессор это зло, </a:t>
            </a:r>
            <a:br>
              <a:rPr lang="ru-RU" sz="1800" smtClean="0"/>
            </a:br>
            <a:r>
              <a:rPr lang="ru-RU" sz="1800" smtClean="0"/>
              <a:t>но это совсем не так,  речь пока что только о функцие-подобных макросах без ЧМ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нулевым пунктом здесь плохо отсутствие скобок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max(i+=42, j);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 +=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42 ? j : i +=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+= j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 = max(i,j) + 42;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t = i &gt; j ? i 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j + 42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В общем случае от этих коллизий страхуются скобками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Стало гораздо лучше?</a:t>
            </a:r>
          </a:p>
        </p:txBody>
      </p:sp>
    </p:spTree>
    <p:extLst>
      <p:ext uri="{BB962C8B-B14F-4D97-AF65-F5344CB8AC3E}">
        <p14:creationId xmlns:p14="http://schemas.microsoft.com/office/powerpoint/2010/main" val="36097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</a:p>
          <a:p>
            <a:r>
              <a:rPr lang="ru-RU" smtClean="0"/>
              <a:t>Всё ещё плохо: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Имя вводится поверх всех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Вызов не участвует в перегрузке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max(i++,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i++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en-US" smtClean="0">
              <a:sym typeface="Symbol" panose="05050102010706020507" pitchFamily="18" charset="2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max(foo(),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функцие-подобному макросу: шаблонная функция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62983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13894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6017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&lt;int&gt; (2, 3)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&lt;double&gt; (2.0, 3.0)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39" y="3154680"/>
            <a:ext cx="5612317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max&lt;int&gt;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max&lt;double&gt;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манглирование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</a:p>
          <a:p>
            <a:r>
              <a:rPr lang="ru-RU" smtClean="0"/>
              <a:t>Потому что в языке </a:t>
            </a:r>
            <a:r>
              <a:rPr lang="en-US" smtClean="0"/>
              <a:t>C </a:t>
            </a:r>
            <a:r>
              <a:rPr lang="ru-RU" smtClean="0"/>
              <a:t>имена (функций и переменных) отображаются в ассемблер целевой архитектуры без искажений (есть нюансы связанные с добавлением подчёркиваний в зависимости от реализации и </a:t>
            </a:r>
            <a:r>
              <a:rPr lang="en-US" smtClean="0"/>
              <a:t>ABI)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 smtClean="0"/>
          </a:p>
          <a:p>
            <a:r>
              <a:rPr lang="ru-RU" smtClean="0"/>
              <a:t>Поэтому в </a:t>
            </a:r>
            <a:r>
              <a:rPr lang="en-US" smtClean="0"/>
              <a:t>C</a:t>
            </a:r>
            <a:r>
              <a:rPr lang="ru-RU" smtClean="0"/>
              <a:t> просто не может быть двух экземпляров </a:t>
            </a:r>
            <a:r>
              <a:rPr lang="en-US" smtClean="0"/>
              <a:t>foo </a:t>
            </a:r>
            <a:r>
              <a:rPr lang="ru-RU" smtClean="0"/>
              <a:t>с разными типами. В языке </a:t>
            </a:r>
            <a:r>
              <a:rPr lang="en-US" smtClean="0"/>
              <a:t>C++, </a:t>
            </a:r>
            <a:r>
              <a:rPr lang="ru-RU" smtClean="0"/>
              <a:t>наоборот,</a:t>
            </a:r>
            <a:r>
              <a:rPr lang="en-US" smtClean="0"/>
              <a:t> </a:t>
            </a:r>
            <a:r>
              <a:rPr lang="ru-RU" smtClean="0"/>
              <a:t>все имена </a:t>
            </a:r>
            <a:r>
              <a:rPr lang="ru-RU" smtClean="0">
                <a:solidFill>
                  <a:srgbClr val="0000FF"/>
                </a:solidFill>
              </a:rPr>
              <a:t>манглируются</a:t>
            </a:r>
            <a:r>
              <a:rPr lang="ru-RU" smtClean="0"/>
              <a:t> информацией о типах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foo(int x);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_Z3fooi:</a:t>
            </a:r>
          </a:p>
          <a:p>
            <a:r>
              <a:rPr lang="ru-RU" smtClean="0">
                <a:sym typeface="Symbol" panose="05050102010706020507" pitchFamily="18" charset="2"/>
              </a:rPr>
              <a:t>Кроме имён, отмеченных специальным спецификатором компоновки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"C" int </a:t>
            </a:r>
            <a:r>
              <a:rPr lang="en-US">
                <a:latin typeface="Consolas" panose="020B0609020204030204" pitchFamily="49" charset="0"/>
              </a:rPr>
              <a:t>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Экспорт шаблонов запрещён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Шаблонная функция не может быть определена отдельно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</a:t>
            </a: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(T x, T </a:t>
            </a:r>
            <a:r>
              <a:rPr lang="en-US" smtClean="0">
                <a:latin typeface="Consolas" panose="020B0609020204030204" pitchFamily="49" charset="0"/>
              </a:rPr>
              <a:t>y); // </a:t>
            </a:r>
            <a:r>
              <a:rPr lang="ru-RU" smtClean="0">
                <a:latin typeface="Consolas" panose="020B0609020204030204" pitchFamily="49" charset="0"/>
              </a:rPr>
              <a:t>сомнительно</a:t>
            </a:r>
            <a:endParaRPr lang="ru-RU" smtClean="0"/>
          </a:p>
          <a:p>
            <a:r>
              <a:rPr lang="ru-RU" smtClean="0"/>
              <a:t>Таким образом тело шаблонной</a:t>
            </a:r>
            <a:r>
              <a:rPr lang="en-US" smtClean="0"/>
              <a:t> </a:t>
            </a:r>
            <a:r>
              <a:rPr lang="ru-RU" smtClean="0"/>
              <a:t>функции как правило будет расположено в заголовочном файле (и пролезет всюду, куда он включен)</a:t>
            </a:r>
          </a:p>
          <a:p>
            <a:r>
              <a:rPr lang="en-US" smtClean="0"/>
              <a:t>ODR </a:t>
            </a:r>
            <a:r>
              <a:rPr lang="ru-RU" smtClean="0"/>
              <a:t>для функций: </a:t>
            </a:r>
            <a:r>
              <a:rPr lang="en-US" smtClean="0"/>
              <a:t>one per program</a:t>
            </a:r>
          </a:p>
          <a:p>
            <a:r>
              <a:rPr lang="en-US" smtClean="0"/>
              <a:t>ODR </a:t>
            </a:r>
            <a:r>
              <a:rPr lang="ru-RU" smtClean="0"/>
              <a:t>для инстанцированных шаблонов функций: </a:t>
            </a:r>
            <a:r>
              <a:rPr lang="en-US" smtClean="0"/>
              <a:t>one per translation unit</a:t>
            </a:r>
            <a:endParaRPr lang="ru-RU" smtClean="0"/>
          </a:p>
          <a:p>
            <a:r>
              <a:rPr lang="ru-RU" smtClean="0"/>
              <a:t>Это может приводить к ненужному росту объектных файлов из-за тысяч экземпляров, которые потом смёржит линкер. К счастью на уровне языка есть выход.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907024"/>
            <a:ext cx="10573265" cy="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ru-RU" sz="1800"/>
              <a:t>Т</a:t>
            </a:r>
            <a:r>
              <a:rPr lang="ru-RU" sz="1800" smtClean="0"/>
              <a:t>ут нужно показать демо по управлению инстанцированием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841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id(T t) { return t; }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n&gt; int iget { return n; }</a:t>
            </a:r>
            <a:endParaRPr lang="ru-RU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&lt;template &lt;typename&gt; T&gt; T&lt;int&gt; cumbersome();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(*f)(int)&gt; int bar(int x) { return f(x); }</a:t>
            </a:r>
            <a:endParaRPr lang="ru-RU" smtClean="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</a:p>
          <a:p>
            <a:r>
              <a:rPr lang="ru-RU" smtClean="0"/>
              <a:t>Шаблонный параметр не может быть пользовательского или плавающего типа (однако может быть пользовательским или плавающим типом).</a:t>
            </a:r>
          </a:p>
          <a:p>
            <a:r>
              <a:rPr lang="ru-RU" smtClean="0"/>
              <a:t>Также возможны пачки всего перечисленного, но о них не сейчас</a:t>
            </a:r>
          </a:p>
          <a:p>
            <a:r>
              <a:rPr lang="ru-RU" smtClean="0"/>
              <a:t>Функция может быть параметризована любым сочетанием параметров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r>
              <a:rPr lang="ru-RU" smtClean="0">
                <a:solidFill>
                  <a:srgbClr val="0000FF"/>
                </a:solidFill>
              </a:rPr>
              <a:t>Это работает столь просто только для параметров, являющихся типами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07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объявление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22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31552" cy="4038600"/>
          </a:xfrm>
        </p:spPr>
        <p:txBody>
          <a:bodyPr/>
          <a:lstStyle/>
          <a:p>
            <a:r>
              <a:rPr lang="ru-RU" smtClean="0"/>
              <a:t>Иногда возникает контекст, где хочется вывести тип </a:t>
            </a:r>
            <a:r>
              <a:rPr lang="en-US" smtClean="0"/>
              <a:t>void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foo 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r>
              <a:rPr lang="ru-RU" smtClean="0"/>
              <a:t>Представьте, что вы в комитете. Вы бы разрешили такое?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408507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f);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Перегрузка может создавать неоднозначности и требовать разрешения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не может быть перегружена по </a:t>
            </a:r>
            <a:r>
              <a:rPr lang="en-US" smtClean="0"/>
              <a:t>cv-</a:t>
            </a:r>
            <a:r>
              <a:rPr lang="ru-RU" smtClean="0"/>
              <a:t>квалификаторам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int);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bar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bar (char * const); // FAIL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Однако  это не относится к </a:t>
            </a:r>
            <a:r>
              <a:rPr lang="en-US" smtClean="0"/>
              <a:t>cv-</a:t>
            </a:r>
            <a:r>
              <a:rPr lang="ru-RU" smtClean="0"/>
              <a:t>квалификаторам внешнего типа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(int&amp;);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int&amp;); // 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char *); // 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22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Тонкости идеального совпадения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Несмотря на то, что на прошлом слайде ссылочное связывание вынесено в конец, это относится в основном к его "неправильным" случаям, которые всё равно не скомпилируются даже выиграв подстановку.</a:t>
            </a:r>
          </a:p>
          <a:p>
            <a:r>
              <a:rPr lang="ru-RU" smtClean="0"/>
              <a:t>Очень часто ссылочное связывание засчитывается как точное совпадение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(int x); // 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(int &amp;x); // 2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foo (const int &amp;x); // 3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(x); // (1, 2)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latin typeface="Consolas" panose="020B0609020204030204" pitchFamily="49" charset="0"/>
              </a:rPr>
              <a:t>(1, 3) </a:t>
            </a:r>
            <a:r>
              <a:rPr lang="ru-RU" smtClean="0">
                <a:latin typeface="Consolas" panose="020B0609020204030204" pitchFamily="49" charset="0"/>
              </a:rPr>
              <a:t>это конфликт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     // </a:t>
            </a:r>
            <a:r>
              <a:rPr lang="ru-RU" smtClean="0">
                <a:latin typeface="Consolas" panose="020B0609020204030204" pitchFamily="49" charset="0"/>
              </a:rPr>
              <a:t>(2, 3) разрешатся в (2)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11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Перегрузки можно запрещать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2011 </a:t>
            </a:r>
            <a:r>
              <a:rPr lang="ru-RU" smtClean="0"/>
              <a:t>года можно явно запрещать (стирать</a:t>
            </a:r>
            <a:r>
              <a:rPr lang="en-US" smtClean="0"/>
              <a:t>?) </a:t>
            </a:r>
            <a:r>
              <a:rPr lang="ru-RU" smtClean="0"/>
              <a:t>перегрузки для конкретных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x) { return x + 42;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(bool)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foo (char) = delete;</a:t>
            </a:r>
          </a:p>
          <a:p>
            <a:pPr marL="45720" indent="0">
              <a:buNone/>
            </a:pPr>
            <a:r>
              <a:rPr lang="ru-RU" smtClean="0"/>
              <a:t>Но они всё ещё участвуют в подстановке</a:t>
            </a:r>
            <a:r>
              <a:rPr lang="en-US" smtClean="0"/>
              <a:t>, </a:t>
            </a:r>
            <a:r>
              <a:rPr lang="ru-RU" smtClean="0"/>
              <a:t>так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foo (true); // </a:t>
            </a:r>
            <a:r>
              <a:rPr lang="ru-RU" smtClean="0">
                <a:latin typeface="Consolas" panose="020B0609020204030204" pitchFamily="49" charset="0"/>
              </a:rPr>
              <a:t>ошибка, а не преобразование к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0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 доступа после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</a:p>
          <a:p>
            <a:r>
              <a:rPr lang="ru-RU" smtClean="0"/>
              <a:t>Можно аргументировать оба решения. Сейчас по стандарту ошибка, так как контроль доступа идёт после разрешения перегрузки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0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Чем он плох?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Он неэффективен. Подумайте про </a:t>
            </a:r>
            <a:r>
              <a:rPr lang="en-US" smtClean="0"/>
              <a:t>("hello" == str), </a:t>
            </a:r>
            <a:r>
              <a:rPr lang="ru-RU" smtClean="0"/>
              <a:t>тут явно создаётся лишняя копия. Мы бы хотели его перегрузить, как обычную функцию.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9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Лучший вариант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Принятый (в т.ч. в </a:t>
            </a:r>
            <a:r>
              <a:rPr lang="en-US" smtClean="0"/>
              <a:t>libstdc++) </a:t>
            </a:r>
            <a:r>
              <a:rPr lang="ru-RU" smtClean="0"/>
              <a:t>вариант решения</a:t>
            </a:r>
            <a:r>
              <a:rPr lang="en-US" smtClean="0"/>
              <a:t> </a:t>
            </a:r>
            <a:r>
              <a:rPr lang="ru-RU" smtClean="0"/>
              <a:t>использует перегрузки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z="1600" smtClean="0">
                <a:latin typeface="Consolas" panose="020B0609020204030204" pitchFamily="49" charset="0"/>
              </a:rPr>
              <a:t>,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</a:t>
            </a:r>
            <a:r>
              <a:rPr lang="en-US" sz="1600">
                <a:latin typeface="Consolas" panose="020B0609020204030204" pitchFamily="49" charset="0"/>
              </a:rPr>
              <a:t>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lhs.compare(rhs)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lhs</a:t>
            </a:r>
            <a:r>
              <a:rPr lang="en-US" sz="1600">
                <a:latin typeface="Consolas" panose="020B0609020204030204" pitchFamily="49" charset="0"/>
              </a:rPr>
              <a:t>, 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rhs.compare(lhs)</a:t>
            </a:r>
            <a:r>
              <a:rPr lang="en-US" sz="1600">
                <a:latin typeface="Consolas" panose="020B0609020204030204" pitchFamily="49" charset="0"/>
              </a:rPr>
              <a:t>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</a:t>
            </a:r>
            <a:r>
              <a:rPr lang="en-US" sz="1600" smtClean="0">
                <a:latin typeface="Consolas" panose="020B0609020204030204" pitchFamily="49" charset="0"/>
              </a:rPr>
              <a:t>basic_string&lt;CharT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Traits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Alloc</a:t>
            </a:r>
            <a:r>
              <a:rPr lang="en-US" sz="1600">
                <a:latin typeface="Consolas" panose="020B0609020204030204" pitchFamily="49" charset="0"/>
              </a:rPr>
              <a:t>&gt;&amp; lhs</a:t>
            </a:r>
            <a:r>
              <a:rPr lang="en-US" sz="1600" smtClean="0"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rhs</a:t>
            </a:r>
            <a:r>
              <a:rPr lang="en-US" sz="1600">
                <a:latin typeface="Consolas" panose="020B0609020204030204" pitchFamily="49" charset="0"/>
              </a:rPr>
              <a:t>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lhs.compare(rhs</a:t>
            </a:r>
            <a:r>
              <a:rPr lang="en-US" sz="1600">
                <a:latin typeface="Consolas" panose="020B0609020204030204" pitchFamily="49" charset="0"/>
              </a:rPr>
              <a:t>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2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5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6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6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3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344826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конфликта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(как это сделано в языке </a:t>
            </a:r>
            <a:r>
              <a:rPr lang="en-US" smtClean="0"/>
              <a:t>C) </a:t>
            </a:r>
            <a:r>
              <a:rPr lang="ru-RU" smtClean="0"/>
              <a:t>все имена принадлежат одному (в терминах </a:t>
            </a:r>
            <a:r>
              <a:rPr lang="en-US" smtClean="0"/>
              <a:t>C++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глобальному) пространству имён, то неизбежны конфликты, решаемые кривым ручным манглированием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zlib_open (const char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Всем очень хорошо известно, что в </a:t>
            </a:r>
            <a:r>
              <a:rPr lang="en-US" smtClean="0"/>
              <a:t>C++ </a:t>
            </a:r>
            <a:r>
              <a:rPr lang="ru-RU" smtClean="0"/>
              <a:t>эти проблемы решаются пространствами имён: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zlib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open (const 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Вся стандартная библиотека живёт в пространстве имён </a:t>
            </a:r>
            <a:r>
              <a:rPr lang="en-US" smtClean="0"/>
              <a:t>std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</a:t>
            </a:r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вносим старую библиотеку обёрнутой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</a:t>
            </a:r>
            <a:r>
              <a:rPr lang="en-US" smtClean="0">
                <a:latin typeface="Consolas" panose="020B0609020204030204" pitchFamily="49" charset="0"/>
              </a:rPr>
              <a:t>&lt;cstdio&gt;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hellowapp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не засоряем нашими именами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глобальное пространство имён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char * const </a:t>
            </a:r>
            <a:r>
              <a:rPr lang="en-US">
                <a:latin typeface="Consolas" panose="020B0609020204030204" pitchFamily="49" charset="0"/>
              </a:rPr>
              <a:t>helloworld = "Hello, world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main(void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явно квалифицируем функции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 smtClean="0">
                <a:latin typeface="Consolas" panose="020B0609020204030204" pitchFamily="49" charset="0"/>
              </a:rPr>
              <a:t>::printf("%s\n", </a:t>
            </a:r>
            <a:r>
              <a:rPr lang="en-US">
                <a:latin typeface="Consolas" panose="020B0609020204030204" pitchFamily="49" charset="0"/>
              </a:rPr>
              <a:t>hellowapp::</a:t>
            </a:r>
            <a:r>
              <a:rPr lang="en-US" smtClean="0">
                <a:latin typeface="Consolas" panose="020B0609020204030204" pitchFamily="49" charset="0"/>
              </a:rPr>
              <a:t>helloworld);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14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проблема: </a:t>
            </a:r>
            <a:r>
              <a:rPr lang="en-US" smtClean="0"/>
              <a:t>operator &lt;&lt;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operator &lt;&lt;</a:t>
            </a:r>
            <a:r>
              <a:rPr lang="en-US" smtClean="0"/>
              <a:t> </a:t>
            </a:r>
            <a:r>
              <a:rPr lang="ru-RU" smtClean="0"/>
              <a:t>может находиться в любом пространстве имён</a:t>
            </a:r>
          </a:p>
          <a:p>
            <a:r>
              <a:rPr lang="ru-RU" smtClean="0"/>
              <a:t>Допустим мы пишем: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std::cout &lt;&lt; "Hello\n"!;</a:t>
            </a:r>
          </a:p>
          <a:p>
            <a:r>
              <a:rPr lang="ru-RU" smtClean="0"/>
              <a:t>Очевидно, это эквивалентно: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 &lt;&lt; (std::cout, </a:t>
            </a:r>
            <a:r>
              <a:rPr lang="en-US">
                <a:latin typeface="Consolas" panose="020B0609020204030204" pitchFamily="49" charset="0"/>
              </a:rPr>
              <a:t>"Hello\n</a:t>
            </a:r>
            <a:r>
              <a:rPr lang="en-US" smtClean="0">
                <a:latin typeface="Consolas" panose="020B0609020204030204" pitchFamily="49" charset="0"/>
              </a:rPr>
              <a:t>"!);</a:t>
            </a:r>
          </a:p>
          <a:p>
            <a:r>
              <a:rPr lang="ru-RU" smtClean="0"/>
              <a:t>У нас, кажется, проблемы. Чтобы это работало, это должен быть оператор из пространства имён </a:t>
            </a:r>
            <a:r>
              <a:rPr lang="en-US" smtClean="0"/>
              <a:t>std: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std::operator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&lt;&lt; (std::cout, "Hello\n"!);</a:t>
            </a:r>
          </a:p>
          <a:p>
            <a:r>
              <a:rPr lang="ru-RU" smtClean="0"/>
              <a:t>Но компилятор не может об этом догадаться из записи </a:t>
            </a:r>
            <a:r>
              <a:rPr lang="en-US" smtClean="0">
                <a:latin typeface="Consolas" panose="020B0609020204030204" pitchFamily="49" charset="0"/>
              </a:rPr>
              <a:t>std::a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4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73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Кто-нибудь знает причину?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f&lt;int</a:t>
            </a:r>
            <a:r>
              <a:rPr lang="en-US">
                <a:latin typeface="Consolas" panose="020B0609020204030204" pitchFamily="49" charset="0"/>
              </a:rPr>
              <a:t>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Причина: странности синтаксического анализа </a:t>
            </a:r>
            <a:r>
              <a:rPr lang="en-US" smtClean="0"/>
              <a:t>C++. </a:t>
            </a:r>
            <a:r>
              <a:rPr lang="ru-RU" smtClean="0"/>
              <a:t>Имя </a:t>
            </a:r>
            <a:r>
              <a:rPr lang="en-US" smtClean="0"/>
              <a:t>f </a:t>
            </a:r>
            <a:r>
              <a:rPr lang="ru-RU" smtClean="0"/>
              <a:t>не введено как имя шаблонной функции, поэтому компилятор предполагает, что это переменная, а треугольная скобка </a:t>
            </a:r>
            <a:r>
              <a:rPr lang="ru-RU" smtClean="0">
                <a:latin typeface="Corbel" panose="020B0503020204020204" pitchFamily="34" charset="0"/>
              </a:rPr>
              <a:t>– сравнение на меньше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03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Можно заставить это работать, введя</a:t>
            </a:r>
            <a:r>
              <a:rPr lang="en-US" smtClean="0"/>
              <a:t> f </a:t>
            </a:r>
            <a:r>
              <a:rPr lang="ru-RU" smtClean="0"/>
              <a:t>как имя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f(int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неважно какой параметр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361" y="3019044"/>
            <a:ext cx="45567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Например статическую функцию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dinc() {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  return 42;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3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</a:p>
          <a:p>
            <a:r>
              <a:rPr lang="en-US"/>
              <a:t>Stephan T. Lavavej: Core C++, </a:t>
            </a:r>
            <a:r>
              <a:rPr lang="en-US" smtClean="0"/>
              <a:t>lectures 1, 2 and 3</a:t>
            </a:r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096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32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</a:p>
        </p:txBody>
      </p:sp>
    </p:spTree>
    <p:extLst>
      <p:ext uri="{BB962C8B-B14F-4D97-AF65-F5344CB8AC3E}">
        <p14:creationId xmlns:p14="http://schemas.microsoft.com/office/powerpoint/2010/main" val="3931559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(идея решения)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</a:t>
            </a:r>
            <a:r>
              <a:rPr lang="en-US" smtClean="0">
                <a:latin typeface="Consolas" panose="020B0609020204030204" pitchFamily="49" charset="0"/>
              </a:rPr>
              <a:t>PASTER</a:t>
            </a:r>
            <a:r>
              <a:rPr lang="es-ES" smtClean="0">
                <a:latin typeface="Consolas" panose="020B0609020204030204" pitchFamily="49" charset="0"/>
              </a:rPr>
              <a:t>(fun</a:t>
            </a:r>
            <a:r>
              <a:rPr lang="es-ES">
                <a:latin typeface="Consolas" panose="020B0609020204030204" pitchFamily="49" charset="0"/>
              </a:rPr>
              <a:t>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ru-RU" smtClean="0"/>
              <a:t>Будет ли это работать?</a:t>
            </a:r>
          </a:p>
          <a:p>
            <a:pPr marL="45720" indent="0">
              <a:buNone/>
            </a:pPr>
            <a:r>
              <a:rPr lang="ru-RU" smtClean="0"/>
              <a:t>Нет, не будет. После отработки </a:t>
            </a:r>
            <a:r>
              <a:rPr lang="en-US" smtClean="0"/>
              <a:t>PASTER, fun_VARIABLE </a:t>
            </a:r>
            <a:r>
              <a:rPr lang="ru-RU" smtClean="0"/>
              <a:t>это завершённая лексема, она уже не раскроется в </a:t>
            </a:r>
            <a:r>
              <a:rPr lang="en-US" smtClean="0"/>
              <a:t>fun_3.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6690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17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86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>
                <a:solidFill>
                  <a:srgbClr val="0000FF"/>
                </a:solidFill>
              </a:rPr>
              <a:t>П</a:t>
            </a:r>
            <a:r>
              <a:rPr lang="ru-RU" smtClean="0">
                <a:solidFill>
                  <a:srgbClr val="0000FF"/>
                </a:solidFill>
              </a:rPr>
              <a:t>репроцессор делает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57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Препроцессор делает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Перед каждой подстановкой раскрываются аргументы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Препроцессор делает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Перед каждой подстановкой раскрываются аргументы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37767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#ifndef X </a:t>
            </a:r>
            <a:r>
              <a:rPr lang="ru-RU" smtClean="0"/>
              <a:t>это аббревиатура для </a:t>
            </a:r>
            <a:r>
              <a:rPr lang="en-US" smtClean="0">
                <a:latin typeface="Consolas" panose="020B0609020204030204" pitchFamily="49" charset="0"/>
              </a:rPr>
              <a:t>#if !defined(X)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2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7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Э</a:t>
            </a:r>
            <a:r>
              <a:rPr lang="ru-RU" smtClean="0">
                <a:latin typeface="Consolas" panose="020B0609020204030204" pitchFamily="49" charset="0"/>
              </a:rPr>
              <a:t>то утомляет</a:t>
            </a:r>
            <a:r>
              <a:rPr lang="ru-RU">
                <a:latin typeface="Consolas" panose="020B0609020204030204" pitchFamily="49" charset="0"/>
              </a:rPr>
              <a:t>.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1343572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2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#if (NONTRIVIAL_DINC_BODY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do_nontrivial_stuff();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#else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Аналогично через </a:t>
            </a:r>
            <a:r>
              <a:rPr lang="en-US" smtClean="0">
                <a:latin typeface="Consolas" panose="020B0609020204030204" pitchFamily="49" charset="0"/>
              </a:rPr>
              <a:t>#if 0</a:t>
            </a:r>
            <a:r>
              <a:rPr lang="en-US" smtClean="0"/>
              <a:t> </a:t>
            </a:r>
            <a:r>
              <a:rPr lang="ru-RU" smtClean="0"/>
              <a:t>можно выключать код из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if, 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Препроцессинговые токены становятся 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" y="4379976"/>
            <a:ext cx="11027664" cy="36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444</TotalTime>
  <Words>2962</Words>
  <Application>Microsoft Office PowerPoint</Application>
  <PresentationFormat>Widescreen</PresentationFormat>
  <Paragraphs>473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Модульная структура</vt:lpstr>
      <vt:lpstr>Модульная структура</vt:lpstr>
      <vt:lpstr>Двойное включение</vt:lpstr>
      <vt:lpstr>Двойное включение</vt:lpstr>
      <vt:lpstr>Стражи включения</vt:lpstr>
      <vt:lpstr>Условное исключение кода</vt:lpstr>
      <vt:lpstr>Порядок трансляции программы</vt:lpstr>
      <vt:lpstr>Обсуждение</vt:lpstr>
      <vt:lpstr>Макропроцессор</vt:lpstr>
      <vt:lpstr>Чёрная магия: мотивация</vt:lpstr>
      <vt:lpstr>Чёрная магия: исполнение</vt:lpstr>
      <vt:lpstr>В общем случае макросы это зло*</vt:lpstr>
      <vt:lpstr>В общем случае макросы это зло</vt:lpstr>
      <vt:lpstr>В общем случае макросы это зло</vt:lpstr>
      <vt:lpstr>Шаблоны функций</vt:lpstr>
      <vt:lpstr>Итог: области применения</vt:lpstr>
      <vt:lpstr>PowerPoint Presentation</vt:lpstr>
      <vt:lpstr>Техника инстанцирования</vt:lpstr>
      <vt:lpstr>Техника инстанцирования</vt:lpstr>
      <vt:lpstr>Обсуждение</vt:lpstr>
      <vt:lpstr>Обсуждение: манглирование</vt:lpstr>
      <vt:lpstr>Экспорт шаблонов запрещён</vt:lpstr>
      <vt:lpstr>Управление инстанцированием</vt:lpstr>
      <vt:lpstr>Виды параметризации</vt:lpstr>
      <vt:lpstr>Виды параметризации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Ограничения перегрузки</vt:lpstr>
      <vt:lpstr>Порядок перегрузки</vt:lpstr>
      <vt:lpstr>Тонкости идеального совпадения</vt:lpstr>
      <vt:lpstr>Перегрузки можно запрещать</vt:lpstr>
      <vt:lpstr>Обсуждение</vt:lpstr>
      <vt:lpstr>Контроль доступа после перегрузки</vt:lpstr>
      <vt:lpstr>Подключаем шаблонные функции</vt:lpstr>
      <vt:lpstr>Подключаем шаблонные функции</vt:lpstr>
      <vt:lpstr>Лучший вариант сравнения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PowerPoint Presentation</vt:lpstr>
      <vt:lpstr>Проблема конфликта имён</vt:lpstr>
      <vt:lpstr>Правильный hello world</vt:lpstr>
      <vt:lpstr>Снова проблема: operator &lt;&lt;</vt:lpstr>
      <vt:lpstr>Решение: поиск Кёнига</vt:lpstr>
      <vt:lpstr>Решение: поиск Кёнига</vt:lpstr>
      <vt:lpstr>Поиск Кёнига и шаблоны</vt:lpstr>
      <vt:lpstr>Поиск Кёнига и шаблоны</vt:lpstr>
      <vt:lpstr>Поиск Кёнига и шаблоны</vt:lpstr>
      <vt:lpstr>Литература</vt:lpstr>
      <vt:lpstr>секретный уровень</vt:lpstr>
      <vt:lpstr>Искажение имён (задача)</vt:lpstr>
      <vt:lpstr>Искажение имён (идея решения)</vt:lpstr>
      <vt:lpstr>Искажение имён (идея решения)</vt:lpstr>
      <vt:lpstr>Искажение имён (решение)</vt:lpstr>
      <vt:lpstr>Ещё раз о трансляции программы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 и шаблоны функций</dc:title>
  <dc:creator>Vladimirov, Konstantin</dc:creator>
  <cp:keywords>CTPClassification=CTP_PUBLIC:VisualMarkings=</cp:keywords>
  <cp:lastModifiedBy>Vladimirov, Konstantin</cp:lastModifiedBy>
  <cp:revision>75</cp:revision>
  <dcterms:created xsi:type="dcterms:W3CDTF">2017-09-08T17:12:16Z</dcterms:created>
  <dcterms:modified xsi:type="dcterms:W3CDTF">2017-09-20T08:14:27Z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a400bfc2-de75-465d-8970-a1b3c7fbcf34</vt:lpwstr>
  </property>
  <property fmtid="{D5CDD505-2E9C-101B-9397-08002B2CF9AE}" pid="3" name="CTP_TimeStamp">
    <vt:lpwstr>2017-09-20 08:14:25Z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