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305" r:id="rId5"/>
    <p:sldId id="30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08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8" r:id="rId44"/>
    <p:sldId id="297" r:id="rId45"/>
    <p:sldId id="301" r:id="rId46"/>
    <p:sldId id="299" r:id="rId47"/>
    <p:sldId id="300" r:id="rId48"/>
    <p:sldId id="302" r:id="rId49"/>
    <p:sldId id="303" r:id="rId50"/>
    <p:sldId id="304" r:id="rId51"/>
    <p:sldId id="25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Вывод типов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Автоматический вывод типов в </a:t>
            </a:r>
            <a:r>
              <a:rPr lang="en-US" smtClean="0"/>
              <a:t>C++ </a:t>
            </a:r>
            <a:r>
              <a:rPr lang="ru-RU" smtClean="0"/>
              <a:t>с учётом особенностей </a:t>
            </a:r>
            <a:r>
              <a:rPr lang="en-US" smtClean="0"/>
              <a:t>C++17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</a:t>
            </a:r>
            <a:r>
              <a:rPr lang="en-US" smtClean="0"/>
              <a:t>. </a:t>
            </a:r>
            <a:r>
              <a:rPr lang="ru-RU" smtClean="0"/>
              <a:t>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1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Кроме того, в этом случае вырастет удобство поддержки и модификации кода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Допустим тут изменяется параметр. Тогда в теле функции тип легко забыть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9682" y="2040622"/>
            <a:ext cx="4962787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mtClean="0"/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latin typeface="Consolas" panose="020B0609020204030204" pitchFamily="49" charset="0"/>
              </a:rPr>
              <a:t> x)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tmp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для </a:t>
            </a:r>
            <a:r>
              <a:rPr lang="en-US" smtClean="0"/>
              <a:t>auto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Ключевое слово </a:t>
            </a:r>
            <a:r>
              <a:rPr lang="en-US" smtClean="0"/>
              <a:t>auto </a:t>
            </a:r>
            <a:r>
              <a:rPr lang="ru-RU" smtClean="0"/>
              <a:t>выводит типы так же как шаблоны функций с теми же правилами для уточнённых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 &amp;x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y = x;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auto&amp; z = x;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int&amp; t = x;</a:t>
            </a:r>
          </a:p>
          <a:p>
            <a:r>
              <a:rPr lang="ru-RU" smtClean="0">
                <a:sym typeface="Symbol" panose="05050102010706020507" pitchFamily="18" charset="2"/>
              </a:rPr>
              <a:t>Важно, что внутренние </a:t>
            </a:r>
            <a:r>
              <a:rPr lang="en-US" smtClean="0">
                <a:sym typeface="Symbol" panose="05050102010706020507" pitchFamily="18" charset="2"/>
              </a:rPr>
              <a:t>cv-</a:t>
            </a:r>
            <a:r>
              <a:rPr lang="ru-RU" smtClean="0">
                <a:sym typeface="Symbol" panose="05050102010706020507" pitchFamily="18" charset="2"/>
              </a:rPr>
              <a:t>квалификаторы указателей (относящиеся к типу под указателем) не удаляются никогда.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const x </a:t>
            </a:r>
            <a:r>
              <a:rPr lang="en-US">
                <a:latin typeface="Consolas" panose="020B0609020204030204" pitchFamily="49" charset="0"/>
              </a:rPr>
              <a:t>= 42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int const *y = x;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*z = x; // int const *const z = x;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Дополнительные правила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Тип замещается во всех возможных контекстах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new auto('a');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char *x = new char('a');</a:t>
            </a:r>
            <a:endParaRPr lang="ru-RU" smtClean="0"/>
          </a:p>
          <a:p>
            <a:r>
              <a:rPr lang="ru-RU" smtClean="0"/>
              <a:t>Один тип за один раз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x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1</a:t>
            </a:r>
            <a:r>
              <a:rPr lang="en-US" smtClean="0">
                <a:latin typeface="Consolas" panose="020B0609020204030204" pitchFamily="49" charset="0"/>
              </a:rPr>
              <a:t>, y = 1.0; // fail</a:t>
            </a:r>
            <a:endParaRPr lang="en-US" smtClean="0"/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нормально работает вывод из </a:t>
            </a:r>
            <a:r>
              <a:rPr lang="en-US" smtClean="0"/>
              <a:t>braced-</a:t>
            </a:r>
            <a:r>
              <a:rPr lang="ru-RU" smtClean="0"/>
              <a:t>инициализатора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 {1};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 x {1};</a:t>
            </a:r>
            <a:endParaRPr lang="ru-RU" smtClean="0"/>
          </a:p>
          <a:p>
            <a:r>
              <a:rPr lang="ru-RU" smtClean="0"/>
              <a:t>Но</a:t>
            </a:r>
            <a:r>
              <a:rPr lang="en-US" smtClean="0"/>
              <a:t> </a:t>
            </a:r>
            <a:r>
              <a:rPr lang="ru-RU" smtClean="0"/>
              <a:t>увы, это создаёт ассиметрию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=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{1};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initializer_list&lt;int&gt; x =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{1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};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2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конструкторы классов могут использоваться для вывода типов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container(T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container </a:t>
            </a:r>
            <a:r>
              <a:rPr lang="en-US" smtClean="0">
                <a:latin typeface="Consolas" panose="020B0609020204030204" pitchFamily="49" charset="0"/>
              </a:rPr>
              <a:t>c(7);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container&lt;int&gt; c(7);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container(7);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аналогично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c = new container(7);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аналогично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2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2057400"/>
            <a:ext cx="10504357" cy="4038600"/>
          </a:xfrm>
        </p:spPr>
        <p:txBody>
          <a:bodyPr/>
          <a:lstStyle/>
          <a:p>
            <a:r>
              <a:rPr lang="ru-RU" smtClean="0"/>
              <a:t>Конструктор класса сам может быть шаблонным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template&lt;class Iter&gt; container(Iter beg, Iter end);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vector&lt;double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 = container(v.begin(),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container&lt;double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Сейчас это приводит к ошибке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note: </a:t>
            </a:r>
            <a:r>
              <a:rPr lang="en-US">
                <a:latin typeface="Consolas" panose="020B0609020204030204" pitchFamily="49" charset="0"/>
              </a:rPr>
              <a:t>template argument </a:t>
            </a:r>
            <a:r>
              <a:rPr lang="en-US">
                <a:latin typeface="Consolas" panose="020B0609020204030204" pitchFamily="49" charset="0"/>
              </a:rPr>
              <a:t>deduction/substitution </a:t>
            </a:r>
            <a:r>
              <a:rPr lang="en-US" smtClean="0">
                <a:latin typeface="Consolas" panose="020B0609020204030204" pitchFamily="49" charset="0"/>
              </a:rPr>
              <a:t>failed: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note</a:t>
            </a:r>
            <a:r>
              <a:rPr lang="en-US">
                <a:latin typeface="Consolas" panose="020B0609020204030204" pitchFamily="49" charset="0"/>
              </a:rPr>
              <a:t>:   couldn't deduce template parameter ‘</a:t>
            </a:r>
            <a:r>
              <a:rPr lang="en-US">
                <a:latin typeface="Consolas" panose="020B0609020204030204" pitchFamily="49" charset="0"/>
              </a:rPr>
              <a:t>T</a:t>
            </a:r>
            <a:r>
              <a:rPr lang="en-US" smtClean="0">
                <a:latin typeface="Consolas" panose="020B0609020204030204" pitchFamily="49" charset="0"/>
              </a:rPr>
              <a:t>’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auto d = container(v.begin(), </a:t>
            </a:r>
            <a:r>
              <a:rPr lang="en-US">
                <a:latin typeface="Consolas" panose="020B0609020204030204" pitchFamily="49" charset="0"/>
              </a:rPr>
              <a:t>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5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конструкторами классов (</a:t>
            </a:r>
            <a:r>
              <a:rPr lang="en-US" smtClean="0"/>
              <a:t>C++17</a:t>
            </a:r>
            <a:r>
              <a:rPr lang="ru-RU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Также пользователь может помочь выводу в сложных случаях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template&lt;class T&gt; struct container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template&lt;class Iter&gt; container(Iter beg, Iter end);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пользовательский хинт для вывода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template&lt;class Iter&gt;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container(Iter </a:t>
            </a:r>
            <a:r>
              <a:rPr lang="en-US">
                <a:latin typeface="Consolas" panose="020B0609020204030204" pitchFamily="49" charset="0"/>
              </a:rPr>
              <a:t>b, Iter e) </a:t>
            </a:r>
            <a:r>
              <a:rPr lang="en-US" smtClean="0">
                <a:latin typeface="Consolas" panose="020B0609020204030204" pitchFamily="49" charset="0"/>
              </a:rPr>
              <a:t>-&gt;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container&lt;typename iterator_traits&lt;Iter</a:t>
            </a:r>
            <a:r>
              <a:rPr lang="en-US">
                <a:latin typeface="Consolas" panose="020B0609020204030204" pitchFamily="49" charset="0"/>
              </a:rPr>
              <a:t>&gt;::value_type</a:t>
            </a:r>
            <a:r>
              <a:rPr lang="en-US" smtClean="0">
                <a:latin typeface="Consolas" panose="020B0609020204030204" pitchFamily="49" charset="0"/>
              </a:rPr>
              <a:t>&gt;;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vector&lt;double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v;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 = container(v.begin(), v.end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container&lt;double&gt;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3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auto </a:t>
            </a:r>
            <a:r>
              <a:rPr lang="ru-RU" smtClean="0"/>
              <a:t>всё-таки режет типы. В мотивирующем примере был код: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/>
          </a:p>
          <a:p>
            <a:r>
              <a:rPr lang="ru-RU" smtClean="0"/>
              <a:t>Но что если произойдёт одна из двух (неприятных для </a:t>
            </a:r>
            <a:r>
              <a:rPr lang="en-US" smtClean="0"/>
              <a:t>auto</a:t>
            </a:r>
            <a:r>
              <a:rPr lang="ru-RU" smtClean="0"/>
              <a:t>) вещей: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Изменится само уточнение</a:t>
            </a:r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float&amp;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ru-RU" smtClean="0"/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Захочется объявить переменную с другим инициализатором?</a:t>
            </a:r>
            <a:endParaRPr lang="en-US"/>
          </a:p>
          <a:p>
            <a:pPr marL="274320" lvl="1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tmp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0.0f; // </a:t>
            </a:r>
            <a:r>
              <a:rPr lang="ru-RU" smtClean="0">
                <a:latin typeface="Consolas" panose="020B0609020204030204" pitchFamily="49" charset="0"/>
              </a:rPr>
              <a:t>но мы-то хотим </a:t>
            </a:r>
            <a:r>
              <a:rPr lang="en-US" smtClean="0">
                <a:latin typeface="Consolas" panose="020B0609020204030204" pitchFamily="49" charset="0"/>
              </a:rPr>
              <a:t>const float&amp;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Эти проблемы вызваны тем, что "совместимый" тип не означает "идентичный"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r>
              <a:rPr lang="en-US" smtClean="0"/>
              <a:t>: </a:t>
            </a:r>
            <a:r>
              <a:rPr lang="ru-RU" smtClean="0"/>
              <a:t>мотивация для </a:t>
            </a:r>
            <a:r>
              <a:rPr lang="en-US" smtClean="0"/>
              <a:t>decltype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11595"/>
          </a:xfrm>
        </p:spPr>
        <p:txBody>
          <a:bodyPr/>
          <a:lstStyle/>
          <a:p>
            <a:r>
              <a:rPr lang="ru-RU" smtClean="0"/>
              <a:t>Выходом из положения является использование </a:t>
            </a:r>
            <a:r>
              <a:rPr lang="en-US" smtClean="0"/>
              <a:t>decltype</a:t>
            </a:r>
            <a:endParaRPr lang="ru-RU" smtClean="0"/>
          </a:p>
          <a:p>
            <a:r>
              <a:rPr lang="en-US" smtClean="0"/>
              <a:t>decltype(name) </a:t>
            </a:r>
            <a:r>
              <a:rPr lang="ru-RU" smtClean="0"/>
              <a:t>означает тип, с которым объявлено имя </a:t>
            </a:r>
            <a:r>
              <a:rPr lang="en-US" smtClean="0"/>
              <a:t>name.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float&amp;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latin typeface="Consolas" panose="020B0609020204030204" pitchFamily="49" charset="0"/>
              </a:rPr>
              <a:t>0.0f; // ok, </a:t>
            </a:r>
            <a:r>
              <a:rPr lang="ru-RU" smtClean="0">
                <a:latin typeface="Consolas" panose="020B0609020204030204" pitchFamily="49" charset="0"/>
              </a:rPr>
              <a:t>и значит ровно то, что нужно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 </a:t>
            </a:r>
            <a:r>
              <a:rPr lang="en-US" smtClean="0"/>
              <a:t>ok: </a:t>
            </a:r>
            <a:r>
              <a:rPr lang="ru-RU" smtClean="0"/>
              <a:t>мы указываем, что хотим в точности такой тип, а не просто "какой-то совместимый".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Decltype: </a:t>
            </a:r>
            <a:r>
              <a:rPr lang="ru-RU" smtClean="0"/>
              <a:t>что такое "точный тип"?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Приоритет для </a:t>
            </a:r>
            <a:r>
              <a:rPr lang="en-US" smtClean="0"/>
              <a:t>decltype </a:t>
            </a:r>
            <a:r>
              <a:rPr lang="ru-RU" smtClean="0"/>
              <a:t>это точный тип параметра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int &amp;x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decltype(x) y = 42;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 = 42;</a:t>
            </a:r>
            <a:endParaRPr lang="ru-RU" smtClean="0"/>
          </a:p>
          <a:p>
            <a:r>
              <a:rPr lang="ru-RU" smtClean="0"/>
              <a:t>Это прекрасно. Но есть проблема: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Point &amp;p = porig;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decltype(p.x) x </a:t>
            </a:r>
            <a:r>
              <a:rPr lang="en-US">
                <a:latin typeface="Consolas" panose="020B0609020204030204" pitchFamily="49" charset="0"/>
              </a:rPr>
              <a:t>= 0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x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или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 int &amp;x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4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Ответ: верны оба варианта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34016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Point { int x, y; 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Point porig {1, 2};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 Point &amp;p = porig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Случай </a:t>
            </a:r>
            <a:r>
              <a:rPr lang="en-US" smtClean="0"/>
              <a:t>decltype(id-expr)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decltype(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>
                <a:latin typeface="Consolas" panose="020B0609020204030204" pitchFamily="49" charset="0"/>
              </a:rPr>
              <a:t>) 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x = 0;</a:t>
            </a:r>
            <a:endParaRPr lang="en-US" smtClean="0"/>
          </a:p>
          <a:p>
            <a:r>
              <a:rPr lang="ru-RU" smtClean="0"/>
              <a:t>Случай </a:t>
            </a:r>
            <a:r>
              <a:rPr lang="en-US" smtClean="0"/>
              <a:t>decltype(expr)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p.x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x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const int &amp;x = 0;</a:t>
            </a:r>
            <a:endParaRPr lang="en-US" smtClean="0"/>
          </a:p>
          <a:p>
            <a:r>
              <a:rPr lang="ru-RU" smtClean="0"/>
              <a:t>Важный </a:t>
            </a:r>
            <a:r>
              <a:rPr lang="en-US" smtClean="0"/>
              <a:t>corner-case: </a:t>
            </a:r>
            <a:r>
              <a:rPr lang="ru-RU" smtClean="0"/>
              <a:t>если в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оказывается, что </a:t>
            </a:r>
            <a:r>
              <a:rPr lang="en-US" smtClean="0"/>
              <a:t>expr </a:t>
            </a:r>
            <a:r>
              <a:rPr lang="ru-RU" smtClean="0"/>
              <a:t>это </a:t>
            </a:r>
            <a:r>
              <a:rPr lang="en-US" smtClean="0"/>
              <a:t>lvalue</a:t>
            </a:r>
            <a:r>
              <a:rPr lang="ru-RU" smtClean="0"/>
              <a:t>, то </a:t>
            </a:r>
            <a:r>
              <a:rPr lang="en-US"/>
              <a:t>decltype(expr</a:t>
            </a:r>
            <a:r>
              <a:rPr lang="en-US" smtClean="0"/>
              <a:t>)</a:t>
            </a:r>
            <a:r>
              <a:rPr lang="ru-RU" smtClean="0"/>
              <a:t> добавляет </a:t>
            </a:r>
            <a:r>
              <a:rPr lang="en-US" smtClean="0"/>
              <a:t>lvalue reference </a:t>
            </a:r>
            <a:r>
              <a:rPr lang="ru-RU" smtClean="0"/>
              <a:t>к выведенному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(porig)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porig;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Point&amp;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x =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porig;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3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Почему он добавляет эту ссылку?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Важный </a:t>
            </a:r>
            <a:r>
              <a:rPr lang="en-US"/>
              <a:t>corner-case: </a:t>
            </a:r>
            <a:r>
              <a:rPr lang="ru-RU"/>
              <a:t>если в </a:t>
            </a:r>
            <a:r>
              <a:rPr lang="en-US"/>
              <a:t>decltype(expr)</a:t>
            </a:r>
            <a:r>
              <a:rPr lang="ru-RU"/>
              <a:t> оказывается, что </a:t>
            </a:r>
            <a:r>
              <a:rPr lang="en-US"/>
              <a:t>expr </a:t>
            </a:r>
            <a:r>
              <a:rPr lang="ru-RU"/>
              <a:t>это </a:t>
            </a:r>
            <a:r>
              <a:rPr lang="en-US"/>
              <a:t>lvalue</a:t>
            </a:r>
            <a:r>
              <a:rPr lang="ru-RU"/>
              <a:t>, то </a:t>
            </a:r>
            <a:r>
              <a:rPr lang="en-US"/>
              <a:t>decltype(expr)</a:t>
            </a:r>
            <a:r>
              <a:rPr lang="ru-RU"/>
              <a:t> добавляет </a:t>
            </a:r>
            <a:r>
              <a:rPr lang="en-US"/>
              <a:t>lvalue reference </a:t>
            </a:r>
            <a:r>
              <a:rPr lang="ru-RU"/>
              <a:t>к выведенному типу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x[10];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x[5] = 4; // </a:t>
            </a:r>
            <a:r>
              <a:rPr lang="ru-RU" smtClean="0">
                <a:latin typeface="Consolas" panose="020B0609020204030204" pitchFamily="49" charset="0"/>
              </a:rPr>
              <a:t>здесь </a:t>
            </a:r>
            <a:r>
              <a:rPr lang="en-US" smtClean="0">
                <a:latin typeface="Consolas" panose="020B0609020204030204" pitchFamily="49" charset="0"/>
              </a:rPr>
              <a:t>x[5] </a:t>
            </a:r>
            <a:r>
              <a:rPr lang="ru-RU" smtClean="0">
                <a:latin typeface="Consolas" panose="020B0609020204030204" pitchFamily="49" charset="0"/>
              </a:rPr>
              <a:t>работает как ссылка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decltype(x[5]) y = x[5];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int&amp; y = x[5]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;</a:t>
            </a:r>
            <a:endParaRPr lang="en-US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y = 4; //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изменяет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x[5]</a:t>
            </a:r>
            <a:endParaRPr lang="en-US"/>
          </a:p>
          <a:p>
            <a:r>
              <a:rPr lang="ru-RU" smtClean="0"/>
              <a:t>Эта особенность </a:t>
            </a:r>
            <a:r>
              <a:rPr lang="en-US" smtClean="0"/>
              <a:t>decltype </a:t>
            </a:r>
            <a:r>
              <a:rPr lang="ru-RU" smtClean="0"/>
              <a:t>ещё получит своё полезное применение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Вершина всего: </a:t>
            </a:r>
            <a:r>
              <a:rPr lang="en-US" smtClean="0"/>
              <a:t>decltype(auto)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Совмещает </a:t>
            </a:r>
            <a:r>
              <a:rPr lang="ru-RU" strike="sngStrike" smtClean="0"/>
              <a:t>худшие</a:t>
            </a:r>
            <a:r>
              <a:rPr lang="ru-RU" smtClean="0"/>
              <a:t> лучшие стороны двух механизмов вывода</a:t>
            </a:r>
          </a:p>
          <a:p>
            <a:r>
              <a:rPr lang="ru-RU" smtClean="0"/>
              <a:t>Вывод типов является точным, но при этом выводится из всей правой части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x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1.0;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два раза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ru-RU" smtClean="0">
                <a:latin typeface="Consolas" panose="020B0609020204030204" pitchFamily="49" charset="0"/>
              </a:rPr>
              <a:t>не нужен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именно то, что нужно</a:t>
            </a:r>
          </a:p>
          <a:p>
            <a:r>
              <a:rPr lang="ru-RU" smtClean="0"/>
              <a:t>Однако что стоит справа </a:t>
            </a:r>
            <a:r>
              <a:rPr lang="en-US" smtClean="0"/>
              <a:t>expr </a:t>
            </a:r>
            <a:r>
              <a:rPr lang="ru-RU" smtClean="0"/>
              <a:t>или </a:t>
            </a:r>
            <a:r>
              <a:rPr lang="en-US" smtClean="0"/>
              <a:t>id-expr? </a:t>
            </a:r>
            <a:r>
              <a:rPr lang="ru-RU" smtClean="0"/>
              <a:t>Зависит от выражения...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double tmp = x;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tmp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(x)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double&amp; tmp = x;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лучше для мотивационного примера?</a:t>
            </a:r>
          </a:p>
          <a:p>
            <a:r>
              <a:rPr lang="ru-RU" smtClean="0"/>
              <a:t>Вариант 1.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decltype(x)</a:t>
            </a:r>
            <a:r>
              <a:rPr lang="en-US">
                <a:latin typeface="Consolas" panose="020B0609020204030204" pitchFamily="49" charset="0"/>
              </a:rPr>
              <a:t> 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Вариант 2.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U&gt; int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 U&amp;</a:t>
            </a:r>
            <a:r>
              <a:rPr lang="en-US">
                <a:latin typeface="Consolas" panose="020B0609020204030204" pitchFamily="49" charset="0"/>
              </a:rPr>
              <a:t>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</a:t>
            </a:r>
            <a:r>
              <a:rPr lang="ru-RU">
                <a:latin typeface="Consolas" panose="020B0609020204030204" pitchFamily="49" charset="0"/>
              </a:rPr>
              <a:t>тут какой-то код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tmp =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38347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в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// C++11 Error!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написать эту функцию в реалиях 2012 года?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73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</a:t>
            </a:r>
            <a:r>
              <a:rPr lang="en-US" smtClean="0">
                <a:latin typeface="Consolas" panose="020B0609020204030204" pitchFamily="49" charset="0"/>
              </a:rPr>
              <a:t>builder.makeObject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 // Fail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работает, так как имя </a:t>
            </a:r>
            <a:r>
              <a:rPr lang="en-US" smtClean="0"/>
              <a:t>builder </a:t>
            </a:r>
            <a:r>
              <a:rPr lang="ru-RU" smtClean="0"/>
              <a:t>ещё не введено в область видимости</a:t>
            </a:r>
            <a:r>
              <a:rPr lang="en-US" smtClean="0"/>
              <a:t>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09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Попытка решения</a:t>
            </a:r>
            <a:r>
              <a:rPr lang="en-US" smtClean="0"/>
              <a:t>: </a:t>
            </a:r>
            <a:r>
              <a:rPr lang="ru-RU" smtClean="0"/>
              <a:t>сомнительный успех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эта проблема сохраняется в свежих версиях стандарата, но её стало сложнее демонстрировать</a:t>
            </a:r>
          </a:p>
          <a:p>
            <a:r>
              <a:rPr lang="ru-RU" smtClean="0"/>
              <a:t>Итак, мы в 201</a:t>
            </a:r>
            <a:r>
              <a:rPr lang="en-US" smtClean="0"/>
              <a:t>2</a:t>
            </a:r>
            <a:r>
              <a:rPr lang="ru-RU" smtClean="0"/>
              <a:t> году и у нас нет </a:t>
            </a:r>
            <a:r>
              <a:rPr lang="en-US" smtClean="0"/>
              <a:t>auto </a:t>
            </a:r>
            <a:r>
              <a:rPr lang="ru-RU" smtClean="0"/>
              <a:t>для возвращаемого типа функций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decltype(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T*)(0))-&gt;makeObject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n-US" smtClean="0">
                <a:latin typeface="Consolas" panose="020B0609020204030204" pitchFamily="49" charset="0"/>
              </a:rPr>
              <a:t>) // Pain....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makeAndProcessObject (const T&amp; builder)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 работает, так как имя </a:t>
            </a:r>
            <a:r>
              <a:rPr lang="en-US" smtClean="0"/>
              <a:t>builder </a:t>
            </a:r>
            <a:r>
              <a:rPr lang="ru-RU" smtClean="0"/>
              <a:t>ещё не введено в область видимости</a:t>
            </a:r>
            <a:r>
              <a:rPr lang="en-US" smtClean="0"/>
              <a:t>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для </a:t>
            </a:r>
            <a:r>
              <a:rPr lang="en-US" smtClean="0"/>
              <a:t>C++11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решения используется так называемый расширенный синтаксис.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(); // </a:t>
            </a:r>
            <a:r>
              <a:rPr lang="ru-RU" smtClean="0">
                <a:latin typeface="Consolas" panose="020B0609020204030204" pitchFamily="49" charset="0"/>
              </a:rPr>
              <a:t>обычный синтаксис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foo() -&gt; int; // </a:t>
            </a:r>
            <a:r>
              <a:rPr lang="ru-RU" smtClean="0">
                <a:latin typeface="Consolas" panose="020B0609020204030204" pitchFamily="49" charset="0"/>
              </a:rPr>
              <a:t>расширенный синтаксис</a:t>
            </a:r>
            <a:endParaRPr lang="ru-RU" smtClean="0"/>
          </a:p>
          <a:p>
            <a:r>
              <a:rPr lang="ru-RU" smtClean="0"/>
              <a:t>Использование очевидно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mtClean="0">
                <a:latin typeface="Consolas" panose="020B0609020204030204" pitchFamily="49" charset="0"/>
              </a:rPr>
              <a:t> makeAndProcessObject (const T&amp; builder)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decltype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builder.makeObject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())</a:t>
            </a:r>
            <a:r>
              <a:rPr lang="en-US" smtClean="0">
                <a:latin typeface="Consolas" panose="020B0609020204030204" pitchFamily="49" charset="0"/>
              </a:rPr>
              <a:t>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val = builder.makeObject();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что-то делаем с</a:t>
            </a:r>
            <a:r>
              <a:rPr lang="en-US" smtClean="0">
                <a:latin typeface="Consolas" panose="020B0609020204030204" pitchFamily="49" charset="0"/>
              </a:rPr>
              <a:t> val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val;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60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Гетерогенный минимум </a:t>
            </a:r>
            <a:r>
              <a:rPr lang="en-US" smtClean="0"/>
              <a:t>strikes 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Проблема гетерогенного минимума кажется получила своё решение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 smtClean="0">
                <a:latin typeface="Consolas" panose="020B0609020204030204" pitchFamily="49" charset="0"/>
              </a:rPr>
              <a:t>S&gt;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min(T x, S y) -&gt; decltype(x &lt; y ? x : y)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&lt; y ? x : y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Видите ли вы в чём тут проблема?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smtClean="0"/>
              <a:t>Вывод неуточнённых типов</a:t>
            </a:r>
          </a:p>
          <a:p>
            <a:pPr lvl="1"/>
            <a:r>
              <a:rPr lang="ru-RU" sz="2400" smtClean="0"/>
              <a:t>Ссылки и </a:t>
            </a:r>
            <a:r>
              <a:rPr lang="en-US" sz="2400" smtClean="0"/>
              <a:t>cv-</a:t>
            </a:r>
            <a:r>
              <a:rPr lang="ru-RU" sz="2400" smtClean="0"/>
              <a:t>квалификаторы игнорируются для </a:t>
            </a:r>
            <a:r>
              <a:rPr lang="en-US" sz="2400" smtClean="0"/>
              <a:t>T</a:t>
            </a:r>
            <a:endParaRPr lang="ru-RU" sz="2400" smtClean="0"/>
          </a:p>
          <a:p>
            <a:r>
              <a:rPr lang="ru-RU" sz="2400" smtClean="0"/>
              <a:t>Вывод уточнённых типов</a:t>
            </a:r>
            <a:endParaRPr lang="en-US" sz="2400" smtClean="0"/>
          </a:p>
          <a:p>
            <a:pPr lvl="1"/>
            <a:r>
              <a:rPr lang="ru-RU" sz="2400" smtClean="0"/>
              <a:t>Уточняющая обвязка игнорируется для </a:t>
            </a:r>
            <a:r>
              <a:rPr lang="en-US" sz="2400" smtClean="0"/>
              <a:t>T, </a:t>
            </a:r>
            <a:r>
              <a:rPr lang="ru-RU" sz="2400" smtClean="0"/>
              <a:t>но </a:t>
            </a:r>
            <a:r>
              <a:rPr lang="en-US" sz="2400" smtClean="0"/>
              <a:t>cv-</a:t>
            </a:r>
            <a:r>
              <a:rPr lang="ru-RU" sz="2400" smtClean="0"/>
              <a:t>квалификаторы сохраняются</a:t>
            </a:r>
          </a:p>
          <a:p>
            <a:pPr lvl="1"/>
            <a:r>
              <a:rPr lang="ru-RU" sz="2400" smtClean="0"/>
              <a:t>Типичные уточнители это ссылка и указатель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 // </a:t>
            </a:r>
            <a:r>
              <a:rPr lang="ru-RU" sz="2400" smtClean="0">
                <a:latin typeface="Consolas" panose="020B0609020204030204" pitchFamily="49" charset="0"/>
              </a:rPr>
              <a:t>неуточнённый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ссылка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r>
              <a:rPr lang="ru-RU" sz="2400" smtClean="0">
                <a:latin typeface="Consolas" panose="020B0609020204030204" pitchFamily="49" charset="0"/>
              </a:rPr>
              <a:t> </a:t>
            </a:r>
            <a:r>
              <a:rPr lang="en-US" sz="2400" smtClean="0">
                <a:latin typeface="Consolas" panose="020B0609020204030204" pitchFamily="49" charset="0"/>
              </a:rPr>
              <a:t>// </a:t>
            </a:r>
            <a:r>
              <a:rPr lang="ru-RU" sz="2400" smtClean="0">
                <a:latin typeface="Consolas" panose="020B0609020204030204" pitchFamily="49" charset="0"/>
              </a:rPr>
              <a:t>указатель</a:t>
            </a:r>
            <a:endParaRPr lang="ru-R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6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Гетерогенный минимум </a:t>
            </a:r>
            <a:r>
              <a:rPr lang="en-US" smtClean="0"/>
              <a:t>strikes 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50492"/>
          </a:xfrm>
        </p:spPr>
        <p:txBody>
          <a:bodyPr/>
          <a:lstStyle/>
          <a:p>
            <a:r>
              <a:rPr lang="ru-RU" smtClean="0"/>
              <a:t>Проблема гетерогенного минимума кажется получила своё решение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</a:t>
            </a:r>
            <a:r>
              <a:rPr lang="en-US" smtClean="0">
                <a:latin typeface="Consolas" panose="020B0609020204030204" pitchFamily="49" charset="0"/>
              </a:rPr>
              <a:t>S&gt;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T == S == int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min(T x, S y) -&gt; decltype(x &lt; y ? x : y)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int&amp;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x &lt; y ? x : y</a:t>
            </a:r>
            <a:r>
              <a:rPr lang="en-US" smtClean="0">
                <a:latin typeface="Consolas" panose="020B0609020204030204" pitchFamily="49" charset="0"/>
              </a:rPr>
              <a:t>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возвращается висячая ссылка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Видите ли вы в чём тут проблема?</a:t>
            </a:r>
          </a:p>
          <a:p>
            <a:r>
              <a:rPr lang="ru-RU" smtClean="0">
                <a:solidFill>
                  <a:srgbClr val="FF0000"/>
                </a:solidFill>
              </a:rPr>
              <a:t>Если </a:t>
            </a:r>
            <a:r>
              <a:rPr lang="en-US" smtClean="0">
                <a:solidFill>
                  <a:srgbClr val="FF0000"/>
                </a:solidFill>
              </a:rPr>
              <a:t>T == S, </a:t>
            </a:r>
            <a:r>
              <a:rPr lang="ru-RU" smtClean="0">
                <a:solidFill>
                  <a:srgbClr val="FF0000"/>
                </a:solidFill>
              </a:rPr>
              <a:t>то это приведёт к сложно обнаружимой ошибке в программе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>
                <a:latin typeface="Consolas" panose="020B0609020204030204" pitchFamily="49" charset="0"/>
              </a:rPr>
              <a:t>&lt; y ? x : </a:t>
            </a:r>
            <a:r>
              <a:rPr lang="en-US" smtClean="0">
                <a:latin typeface="Consolas" panose="020B0609020204030204" pitchFamily="49" charset="0"/>
              </a:rPr>
              <a:t>y</a:t>
            </a:r>
            <a:r>
              <a:rPr lang="ru-RU" smtClean="0">
                <a:latin typeface="Consolas" panose="020B0609020204030204" pitchFamily="49" charset="0"/>
              </a:rPr>
              <a:t>) = 5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ru-RU" smtClean="0">
                <a:latin typeface="Consolas" panose="020B0609020204030204" pitchFamily="49" charset="0"/>
              </a:rPr>
              <a:t>легальный </a:t>
            </a:r>
            <a:r>
              <a:rPr lang="en-US" smtClean="0">
                <a:latin typeface="Consolas" panose="020B0609020204030204" pitchFamily="49" charset="0"/>
              </a:rPr>
              <a:t>C++, decltype </a:t>
            </a:r>
            <a:r>
              <a:rPr lang="ru-RU" smtClean="0">
                <a:latin typeface="Consolas" panose="020B0609020204030204" pitchFamily="49" charset="0"/>
              </a:rPr>
              <a:t>добавит </a:t>
            </a:r>
            <a:r>
              <a:rPr lang="en-US" smtClean="0">
                <a:latin typeface="Consolas" panose="020B0609020204030204" pitchFamily="49" charset="0"/>
              </a:rPr>
              <a:t>&amp;.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7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 для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Зачем вообще указывать тип если его можно элементарно вывести?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typename S&gt;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min(T x, S y)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x &lt; y ? x : </a:t>
            </a:r>
            <a:r>
              <a:rPr lang="en-US" smtClean="0">
                <a:latin typeface="Consolas" panose="020B0609020204030204" pitchFamily="49" charset="0"/>
              </a:rPr>
              <a:t>y;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Но бывают случаи когда такой вывод сбивается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bad_sum_to (int i)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(i &gt; 2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? </a:t>
            </a:r>
            <a:r>
              <a:rPr lang="en-US">
                <a:latin typeface="Consolas" panose="020B0609020204030204" pitchFamily="49" charset="0"/>
              </a:rPr>
              <a:t>bad_sum_to (i-1) + </a:t>
            </a:r>
            <a:r>
              <a:rPr lang="en-US" smtClean="0">
                <a:latin typeface="Consolas" panose="020B0609020204030204" pitchFamily="49" charset="0"/>
              </a:rPr>
              <a:t>i : i;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</a:t>
            </a:r>
          </a:p>
          <a:p>
            <a:r>
              <a:rPr lang="ru-RU" smtClean="0"/>
              <a:t>Компилятор тут выведет </a:t>
            </a:r>
            <a:r>
              <a:rPr lang="en-US" smtClean="0"/>
              <a:t>use before deduction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0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before deduction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этой ошибки вовсе не обязательна рекурсия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func();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func();              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use before deduction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func () { return 0; }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deduction</a:t>
            </a:r>
            <a:endParaRPr lang="ru-RU" smtClean="0">
              <a:solidFill>
                <a:srgbClr val="FF0000"/>
              </a:solidFill>
            </a:endParaRPr>
          </a:p>
          <a:p>
            <a:r>
              <a:rPr lang="ru-RU" smtClean="0"/>
              <a:t>Обратите внимание: в целом синтаксис объявления для таких функций легален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64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Один забавный рекурсивный паззл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Рассмотрен, например, в книге "</a:t>
            </a:r>
            <a:r>
              <a:rPr lang="en-US" smtClean="0"/>
              <a:t>More Exceptional C++</a:t>
            </a:r>
            <a:r>
              <a:rPr lang="ru-RU" smtClean="0"/>
              <a:t>"</a:t>
            </a:r>
            <a:endParaRPr lang="en-US" smtClean="0"/>
          </a:p>
          <a:p>
            <a:r>
              <a:rPr lang="ru-RU" smtClean="0"/>
              <a:t>Необходимо написать функцию, которая возвращает указатель на саму себя.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 foo () { cout &lt;&lt; "Foo" &lt;&lt; endl; return foo;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f = foo(); 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Foo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f();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на </a:t>
            </a:r>
            <a:r>
              <a:rPr lang="ru-RU" smtClean="0">
                <a:latin typeface="Consolas" panose="020B0609020204030204" pitchFamily="49" charset="0"/>
              </a:rPr>
              <a:t>экране снова </a:t>
            </a:r>
            <a:r>
              <a:rPr lang="en-US">
                <a:latin typeface="Consolas" panose="020B0609020204030204" pitchFamily="49" charset="0"/>
              </a:rPr>
              <a:t>Foo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Разумеется главный вопрос: как записать её возвращаемый тип?</a:t>
            </a:r>
          </a:p>
          <a:p>
            <a:r>
              <a:rPr lang="ru-RU" smtClean="0"/>
              <a:t>Головоломка не так проста, но решение есть. Рекомендуется поискать его на досуге.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9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Более точный вывод для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Однако же, </a:t>
            </a:r>
            <a:r>
              <a:rPr lang="en-US" smtClean="0"/>
              <a:t>auto </a:t>
            </a:r>
            <a:r>
              <a:rPr lang="ru-RU" smtClean="0"/>
              <a:t>режет типы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string lookup1();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string&amp; lookup2();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do1() { return lookup1();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string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do1()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do2() { return lookup2(); }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string do2()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для </a:t>
            </a:r>
            <a:r>
              <a:rPr lang="en-US" smtClean="0"/>
              <a:t>do2 </a:t>
            </a:r>
            <a:r>
              <a:rPr lang="ru-RU" smtClean="0"/>
              <a:t>возвращаемый тип выведен как </a:t>
            </a:r>
            <a:r>
              <a:rPr lang="en-US" smtClean="0"/>
              <a:t>string, </a:t>
            </a:r>
            <a:r>
              <a:rPr lang="ru-RU" smtClean="0"/>
              <a:t>что очевидно может быть нежелательным поведением. Выход либо прямо указать тип, либо: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do1() { return lookup1(); }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string do1()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decltype(auto) </a:t>
            </a:r>
            <a:r>
              <a:rPr lang="en-US">
                <a:latin typeface="Consolas" panose="020B0609020204030204" pitchFamily="49" charset="0"/>
              </a:rPr>
              <a:t>do2() { return lookup2(); }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string&amp;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do2()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1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Проблема-тизер. Прозрачная оболочка.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Прозрачная оболочка это функция, которая с минимальными дополнительными расходами вызывает другую функцию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Fun, typename Arg&gt;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decltype(auto) callme(Fun fun, Arg arg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fun(arg);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Эта оболочка мало того, что передаёт только один аргумент, так ещё и не слишком прозрачна (</a:t>
            </a:r>
            <a:r>
              <a:rPr lang="en-US" smtClean="0"/>
              <a:t>arg </a:t>
            </a:r>
            <a:r>
              <a:rPr lang="ru-RU" smtClean="0"/>
              <a:t>очевидно копируется). Но надо же с чего-то начинать.</a:t>
            </a:r>
          </a:p>
          <a:p>
            <a:r>
              <a:rPr lang="ru-RU" smtClean="0"/>
              <a:t>До следующей лекции можно подумать как</a:t>
            </a:r>
            <a:r>
              <a:rPr lang="en-US" smtClean="0"/>
              <a:t> </a:t>
            </a:r>
            <a:r>
              <a:rPr lang="ru-RU" smtClean="0"/>
              <a:t>сделать её более прозрачной.</a:t>
            </a:r>
            <a:r>
              <a:rPr lang="en-US" smtClean="0"/>
              <a:t> </a:t>
            </a:r>
            <a:r>
              <a:rPr lang="ru-RU" smtClean="0"/>
              <a:t>Начните с аргумента. Как избежать копирования?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example by Scott Meyers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>
                <a:latin typeface="Consolas" panose="020B0609020204030204" pitchFamily="49" charset="0"/>
              </a:rPr>
              <a:t> lookupValue (int idx)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ind = calcValue (idx);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val = values[ind];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(val);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/>
              <a:t>auto </a:t>
            </a:r>
            <a:r>
              <a:rPr lang="ru-RU" smtClean="0"/>
              <a:t>или </a:t>
            </a:r>
            <a:r>
              <a:rPr lang="en-US" smtClean="0"/>
              <a:t>decltype(auto)?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example by Scott Meyers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decltype(auto)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lookupValue (int idx)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ind = calcValue (idx);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auto </a:t>
            </a:r>
            <a:r>
              <a:rPr lang="en-US">
                <a:latin typeface="Consolas" panose="020B0609020204030204" pitchFamily="49" charset="0"/>
              </a:rPr>
              <a:t>val = values[ind</a:t>
            </a:r>
            <a:r>
              <a:rPr lang="en-US" smtClean="0">
                <a:latin typeface="Consolas" panose="020B0609020204030204" pitchFamily="49" charset="0"/>
              </a:rPr>
              <a:t>];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val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</a:t>
            </a:r>
            <a:r>
              <a:rPr lang="en-US">
                <a:latin typeface="Consolas" panose="020B0609020204030204" pitchFamily="49" charset="0"/>
              </a:rPr>
              <a:t>(val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int&amp;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в качестве результата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mtClean="0"/>
              <a:t>auto </a:t>
            </a:r>
            <a:r>
              <a:rPr lang="ru-RU" smtClean="0"/>
              <a:t>или </a:t>
            </a:r>
            <a:r>
              <a:rPr lang="en-US" smtClean="0"/>
              <a:t>decltype(auto)?</a:t>
            </a:r>
            <a:endParaRPr lang="ru-RU" smtClean="0"/>
          </a:p>
          <a:p>
            <a:r>
              <a:rPr lang="ru-RU" smtClean="0"/>
              <a:t>В данном случае </a:t>
            </a:r>
            <a:r>
              <a:rPr lang="en-US"/>
              <a:t>decltype(auto</a:t>
            </a:r>
            <a:r>
              <a:rPr lang="en-US" smtClean="0"/>
              <a:t>)</a:t>
            </a:r>
            <a:r>
              <a:rPr lang="ru-RU" smtClean="0"/>
              <a:t> ведёт к проблемам из-за синтаксиса </a:t>
            </a:r>
            <a:r>
              <a:rPr lang="en-US" smtClean="0"/>
              <a:t>return(val).</a:t>
            </a:r>
          </a:p>
          <a:p>
            <a:r>
              <a:rPr lang="ru-RU" smtClean="0"/>
              <a:t>Общая мораль: используя </a:t>
            </a:r>
            <a:r>
              <a:rPr lang="en-US" smtClean="0"/>
              <a:t>decltype(auto) </a:t>
            </a:r>
            <a:r>
              <a:rPr lang="ru-RU" smtClean="0"/>
              <a:t>надо быть </a:t>
            </a:r>
            <a:r>
              <a:rPr lang="ru-RU" smtClean="0">
                <a:solidFill>
                  <a:srgbClr val="FF0000"/>
                </a:solidFill>
              </a:rPr>
              <a:t>очень</a:t>
            </a:r>
            <a:r>
              <a:rPr lang="ru-RU" smtClean="0"/>
              <a:t> осторожным.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7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2424931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Деградация (</a:t>
            </a:r>
            <a:r>
              <a:rPr lang="en-US" smtClean="0"/>
              <a:t>Decaying)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Различные случаи уже представлены в языке</a:t>
            </a:r>
          </a:p>
          <a:p>
            <a:r>
              <a:rPr lang="ru-RU" smtClean="0"/>
              <a:t>Массив к указателю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x[5];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*px = x; // decay</a:t>
            </a:r>
            <a:endParaRPr lang="ru-RU" smtClean="0"/>
          </a:p>
          <a:p>
            <a:r>
              <a:rPr lang="en-US" smtClean="0"/>
              <a:t>CV-</a:t>
            </a:r>
            <a:r>
              <a:rPr lang="ru-RU" smtClean="0"/>
              <a:t>квалифицированная ссылка к неквалифицированному типу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(const int &amp;x) { return x + 2; } // decay</a:t>
            </a:r>
          </a:p>
          <a:p>
            <a:r>
              <a:rPr lang="ru-RU"/>
              <a:t>Функция к указателю на </a:t>
            </a:r>
            <a:r>
              <a:rPr lang="ru-RU" smtClean="0"/>
              <a:t>функцию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(*pfoo) (const int) = foo; // decay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void </a:t>
            </a:r>
            <a:r>
              <a:rPr lang="en-US" sz="2400" smtClean="0">
                <a:latin typeface="Consolas" panose="020B0609020204030204" pitchFamily="49" charset="0"/>
              </a:rPr>
              <a:t>bar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 const 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bar(x);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bar&lt;int&gt;(int&amp;)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bar&lt;int const&gt;(int const &amp;)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bar(z);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bar&lt;int const * const&gt;(int const * const &amp;)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222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Деградация при </a:t>
            </a:r>
            <a:r>
              <a:rPr lang="en-US" smtClean="0"/>
              <a:t>auto inference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заметить, что и </a:t>
            </a:r>
            <a:r>
              <a:rPr lang="en-US" smtClean="0"/>
              <a:t>auto </a:t>
            </a:r>
            <a:r>
              <a:rPr lang="ru-RU" smtClean="0"/>
              <a:t>и шаблоны функций подчиняются при выводе типов правилам деградации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&amp;</a:t>
            </a:r>
            <a:r>
              <a:rPr lang="en-US" smtClean="0">
                <a:latin typeface="Consolas" panose="020B0609020204030204" pitchFamily="49" charset="0"/>
              </a:rPr>
              <a:t>x = 0;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y = x; // x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decays</a:t>
            </a:r>
            <a:r>
              <a:rPr lang="en-US" smtClean="0">
                <a:latin typeface="Consolas" panose="020B0609020204030204" pitchFamily="49" charset="0"/>
              </a:rPr>
              <a:t> to int</a:t>
            </a:r>
            <a:endParaRPr lang="ru-RU" smtClean="0"/>
          </a:p>
          <a:p>
            <a:r>
              <a:rPr lang="ru-RU" smtClean="0"/>
              <a:t>Иногда хочется</a:t>
            </a:r>
            <a:r>
              <a:rPr lang="en-US" smtClean="0"/>
              <a:t> </a:t>
            </a:r>
            <a:r>
              <a:rPr lang="ru-RU" smtClean="0"/>
              <a:t>использовать такой порезанный (вернее -- сгнивший) тип.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smtClean="0">
                <a:latin typeface="Consolas" panose="020B0609020204030204" pitchFamily="49" charset="0"/>
              </a:rPr>
              <a:t> y;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??? </a:t>
            </a:r>
            <a:r>
              <a:rPr lang="ru-RU" smtClean="0">
                <a:latin typeface="Consolas" panose="020B0609020204030204" pitchFamily="49" charset="0"/>
              </a:rPr>
              <a:t>должно быть таким же как при </a:t>
            </a:r>
            <a:r>
              <a:rPr lang="en-US" smtClean="0">
                <a:latin typeface="Consolas" panose="020B0609020204030204" pitchFamily="49" charset="0"/>
              </a:rPr>
              <a:t>auto y = x;</a:t>
            </a:r>
          </a:p>
          <a:p>
            <a:r>
              <a:rPr lang="ru-RU" smtClean="0"/>
              <a:t>Есть ли нормативные средства? </a:t>
            </a:r>
            <a:r>
              <a:rPr lang="en-US" smtClean="0"/>
              <a:t>Decltype </a:t>
            </a:r>
            <a:r>
              <a:rPr lang="ru-RU" smtClean="0"/>
              <a:t>не поможет, он слишком точен.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decltype(x)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y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const int &amp;y,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а нужно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int 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3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Форсированная деградация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форсированной деградации используется шаблон </a:t>
            </a:r>
            <a:r>
              <a:rPr lang="en-US" smtClean="0"/>
              <a:t>std::decay_t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int &amp;x = 0;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y = x; // x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decays</a:t>
            </a:r>
            <a:r>
              <a:rPr lang="en-US">
                <a:latin typeface="Consolas" panose="020B0609020204030204" pitchFamily="49" charset="0"/>
              </a:rPr>
              <a:t> to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decay_t&lt;decltype(x)&gt; y; // decltype(x)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forced decays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int</a:t>
            </a:r>
            <a:endParaRPr lang="ru-RU" smtClean="0"/>
          </a:p>
          <a:p>
            <a:r>
              <a:rPr lang="ru-RU" smtClean="0"/>
              <a:t>Иногда эта техника используется для общих типов</a:t>
            </a:r>
            <a:r>
              <a:rPr lang="en-US" smtClean="0"/>
              <a:t>.</a:t>
            </a:r>
            <a:r>
              <a:rPr lang="ru-RU"/>
              <a:t> </a:t>
            </a:r>
            <a:r>
              <a:rPr lang="ru-RU" smtClean="0"/>
              <a:t>В простейшем случае ясно что для типов: </a:t>
            </a:r>
            <a:r>
              <a:rPr lang="en-US" smtClean="0"/>
              <a:t>int, const int, int&amp;, const int&amp; </a:t>
            </a:r>
            <a:r>
              <a:rPr lang="ru-RU" smtClean="0"/>
              <a:t>минимально общим является </a:t>
            </a:r>
            <a:r>
              <a:rPr lang="en-US" smtClean="0"/>
              <a:t>int (</a:t>
            </a:r>
            <a:r>
              <a:rPr lang="ru-RU" smtClean="0"/>
              <a:t>так как значения всех этих типов могут быть положены в </a:t>
            </a:r>
            <a:r>
              <a:rPr lang="en-US" smtClean="0"/>
              <a:t>int, </a:t>
            </a:r>
            <a:r>
              <a:rPr lang="ru-RU" smtClean="0"/>
              <a:t>и он наименее декорирован</a:t>
            </a:r>
            <a:r>
              <a:rPr lang="en-US" smtClean="0"/>
              <a:t>)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common_type_t</a:t>
            </a:r>
            <a:r>
              <a:rPr lang="en-US">
                <a:latin typeface="Consolas" panose="020B0609020204030204" pitchFamily="49" charset="0"/>
              </a:rPr>
              <a:t>&lt;decltype(x)&gt; y</a:t>
            </a:r>
            <a:r>
              <a:rPr lang="en-US" smtClean="0">
                <a:latin typeface="Consolas" panose="020B0609020204030204" pitchFamily="49" charset="0"/>
              </a:rPr>
              <a:t>; // </a:t>
            </a:r>
            <a:r>
              <a:rPr lang="en-US">
                <a:latin typeface="Consolas" panose="020B0609020204030204" pitchFamily="49" charset="0"/>
              </a:rPr>
              <a:t>decltype(x)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generalize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to int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31524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типы</a:t>
            </a:r>
            <a:r>
              <a:rPr lang="en-US" smtClean="0"/>
              <a:t>: </a:t>
            </a:r>
            <a:r>
              <a:rPr lang="ru-RU" smtClean="0"/>
              <a:t>ещё один 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/>
          <a:lstStyle/>
          <a:p>
            <a:r>
              <a:rPr lang="ru-RU" smtClean="0"/>
              <a:t>Попробуем теперь написать </a:t>
            </a:r>
            <a:r>
              <a:rPr lang="en-US" smtClean="0"/>
              <a:t>common_type </a:t>
            </a:r>
            <a:r>
              <a:rPr lang="ru-RU" smtClean="0"/>
              <a:t>для двух типов.</a:t>
            </a:r>
            <a:endParaRPr lang="en-US" smtClean="0"/>
          </a:p>
          <a:p>
            <a:r>
              <a:rPr lang="ru-RU" smtClean="0"/>
              <a:t>Логичная идея: минимальный общий между двумя общими типами это минимальный между их минимальными представителями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 &lt;class T1, class </a:t>
            </a:r>
            <a:r>
              <a:rPr lang="fr-FR" smtClean="0">
                <a:latin typeface="Consolas" panose="020B0609020204030204" pitchFamily="49" charset="0"/>
              </a:rPr>
              <a:t>T2&gt;</a:t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struct </a:t>
            </a:r>
            <a:r>
              <a:rPr lang="fr-FR">
                <a:latin typeface="Consolas" panose="020B0609020204030204" pitchFamily="49" charset="0"/>
              </a:rPr>
              <a:t>common_type&lt;T1, T2&gt; : </a:t>
            </a:r>
            <a:r>
              <a:rPr lang="fr-FR" smtClean="0">
                <a:latin typeface="Consolas" panose="020B0609020204030204" pitchFamily="49" charset="0"/>
              </a:rPr>
              <a:t/>
            </a:r>
            <a:br>
              <a:rPr lang="fr-FR" smtClean="0">
                <a:latin typeface="Consolas" panose="020B0609020204030204" pitchFamily="49" charset="0"/>
              </a:rPr>
            </a:br>
            <a:r>
              <a:rPr lang="fr-FR" smtClean="0">
                <a:latin typeface="Consolas" panose="020B0609020204030204" pitchFamily="49" charset="0"/>
              </a:rPr>
              <a:t>  ct_impl&lt;decay_t&lt;T1</a:t>
            </a:r>
            <a:r>
              <a:rPr lang="fr-FR">
                <a:latin typeface="Consolas" panose="020B0609020204030204" pitchFamily="49" charset="0"/>
              </a:rPr>
              <a:t>&gt;, decay_t&lt;T2&gt;&gt; { </a:t>
            </a:r>
            <a:r>
              <a:rPr lang="fr-FR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Но как может быть устроен шаблон </a:t>
            </a:r>
            <a:r>
              <a:rPr lang="en-US" smtClean="0"/>
              <a:t>ct_impl? </a:t>
            </a:r>
            <a:r>
              <a:rPr lang="ru-RU" smtClean="0"/>
              <a:t>Сейчас сложно представить нечто кроме следующего (довольно плохого) варианта: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U&gt; struct </a:t>
            </a:r>
            <a:r>
              <a:rPr lang="en-US" smtClean="0">
                <a:latin typeface="Consolas" panose="020B0609020204030204" pitchFamily="49" charset="0"/>
              </a:rPr>
              <a:t>ct_impl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typedef decay_t &lt; decltype(true ? </a:t>
            </a:r>
            <a:r>
              <a:rPr lang="en-US" smtClean="0">
                <a:latin typeface="Consolas" panose="020B0609020204030204" pitchFamily="49" charset="0"/>
              </a:rPr>
              <a:t>T()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en-US" smtClean="0">
                <a:latin typeface="Consolas" panose="020B0609020204030204" pitchFamily="49" charset="0"/>
              </a:rPr>
              <a:t>U()) </a:t>
            </a:r>
            <a:r>
              <a:rPr lang="en-US">
                <a:latin typeface="Consolas" panose="020B0609020204030204" pitchFamily="49" charset="0"/>
              </a:rPr>
              <a:t>&gt; type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T()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U()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это так себе идея,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мы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можем лучше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4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прошлом слайде использовался тернарный оператор. Как вы относитесь к такому предложению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T, class U&gt; struct ct_impl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typedef decay_t &lt; </a:t>
            </a:r>
            <a:r>
              <a:rPr lang="en-US" smtClean="0">
                <a:latin typeface="Consolas" panose="020B0609020204030204" pitchFamily="49" charset="0"/>
              </a:rPr>
              <a:t>decltype(T</a:t>
            </a:r>
            <a:r>
              <a:rPr lang="en-US">
                <a:latin typeface="Consolas" panose="020B0609020204030204" pitchFamily="49" charset="0"/>
              </a:rPr>
              <a:t>() </a:t>
            </a:r>
            <a:r>
              <a:rPr lang="en-US" smtClean="0">
                <a:latin typeface="Consolas" panose="020B0609020204030204" pitchFamily="49" charset="0"/>
              </a:rPr>
              <a:t>* </a:t>
            </a:r>
            <a:r>
              <a:rPr lang="en-US">
                <a:latin typeface="Consolas" panose="020B0609020204030204" pitchFamily="49" charset="0"/>
              </a:rPr>
              <a:t>U()) &gt; type;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  <a:r>
              <a:rPr lang="ru-RU">
                <a:latin typeface="Consolas" panose="020B0609020204030204" pitchFamily="49" charset="0"/>
              </a:rPr>
              <a:t> 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Какую ещё арифметику тут можно придумать?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08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10408640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Правила для шаблонов, </a:t>
            </a:r>
            <a:r>
              <a:rPr lang="en-US" sz="4400" smtClean="0"/>
              <a:t>auto </a:t>
            </a:r>
            <a:r>
              <a:rPr lang="ru-RU" sz="4400" smtClean="0"/>
              <a:t>и </a:t>
            </a:r>
            <a:r>
              <a:rPr lang="en-US" sz="4400" smtClean="0"/>
              <a:t>decltype</a:t>
            </a:r>
            <a:endParaRPr lang="ru-RU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400" smtClean="0"/>
              <a:t> Расширенный синтаксис функций</a:t>
            </a:r>
            <a:endParaRPr lang="en-US" sz="44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400"/>
              <a:t> </a:t>
            </a:r>
            <a:r>
              <a:rPr lang="ru-RU" sz="4400" smtClean="0"/>
              <a:t>Деградация и минимальные типы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400" smtClean="0"/>
              <a:t> Исследование выведенных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576514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Плохой вариант</a:t>
            </a:r>
            <a:r>
              <a:rPr lang="en-US" smtClean="0"/>
              <a:t>: RTTI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Каждый раз, когда ставится задача посмотреть выведенный тип, хочется использовать </a:t>
            </a:r>
            <a:r>
              <a:rPr lang="en-US" smtClean="0"/>
              <a:t>RTTI </a:t>
            </a:r>
            <a:r>
              <a:rPr lang="ru-RU" smtClean="0"/>
              <a:t>как-то так: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void foo (T *const 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typeid(t).name() &lt;&lt; endl;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int * const</a:t>
            </a:r>
            <a:endParaRPr lang="en-US" smtClean="0"/>
          </a:p>
          <a:p>
            <a:r>
              <a:rPr lang="ru-RU" smtClean="0"/>
              <a:t>Это очень плохо, так как тут вам врут.</a:t>
            </a:r>
            <a:r>
              <a:rPr lang="en-US" smtClean="0"/>
              <a:t> </a:t>
            </a:r>
            <a:r>
              <a:rPr lang="ru-RU" smtClean="0"/>
              <a:t>Увы, тут вам обязаны врать, так как до вызова </a:t>
            </a:r>
            <a:r>
              <a:rPr lang="en-US" smtClean="0"/>
              <a:t>operator&lt;&lt; </a:t>
            </a:r>
            <a:r>
              <a:rPr lang="ru-RU" smtClean="0"/>
              <a:t>его аргумент деградирует (лишаясь в том числе аннотации ссылкой).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Простейший случай: ошибки линкера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14686" cy="4038600"/>
          </a:xfrm>
        </p:spPr>
        <p:txBody>
          <a:bodyPr/>
          <a:lstStyle/>
          <a:p>
            <a:r>
              <a:rPr lang="ru-RU" smtClean="0"/>
              <a:t>На этапе компоновки каждая использованная функция должна быть определена. Этим можно воспользоваться чтобы оставить функцию не определённой и спровоцировать ошибку.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T&gt; void foo (T *const &amp; t);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</a:t>
            </a:r>
            <a:r>
              <a:rPr lang="en-US" smtClean="0">
                <a:latin typeface="Consolas" panose="020B0609020204030204" pitchFamily="49" charset="0"/>
              </a:rPr>
              <a:t>42;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(&amp;x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error: undefined </a:t>
            </a:r>
            <a:r>
              <a:rPr lang="en-US">
                <a:solidFill>
                  <a:srgbClr val="FF0000"/>
                </a:solidFill>
              </a:rPr>
              <a:t>reference to `void foo&lt;int&gt;(int* const</a:t>
            </a:r>
            <a:r>
              <a:rPr lang="en-US" smtClean="0">
                <a:solidFill>
                  <a:srgbClr val="FF0000"/>
                </a:solidFill>
              </a:rPr>
              <a:t>&amp;)'</a:t>
            </a:r>
            <a:endParaRPr lang="ru-RU"/>
          </a:p>
          <a:p>
            <a:r>
              <a:rPr lang="ru-RU" smtClean="0"/>
              <a:t>Поскольку определения для </a:t>
            </a:r>
            <a:r>
              <a:rPr lang="en-US" smtClean="0"/>
              <a:t>foo </a:t>
            </a:r>
            <a:r>
              <a:rPr lang="ru-RU" smtClean="0"/>
              <a:t>не было предоставлено, линкер выдаст ошибку, но при этом сообщит тип функции, которую не может найти.</a:t>
            </a:r>
          </a:p>
          <a:p>
            <a:r>
              <a:rPr lang="ru-RU" smtClean="0"/>
              <a:t>Проблемы с этим подходом?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сложнее: неполные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47638" cy="4475205"/>
          </a:xfrm>
        </p:spPr>
        <p:txBody>
          <a:bodyPr/>
          <a:lstStyle/>
          <a:p>
            <a:r>
              <a:rPr lang="ru-RU" smtClean="0"/>
              <a:t>На этапе трансляции каждый использованный тип должен быть полным.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idea of Stephan T. Lavavej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TD;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T&gt;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void </a:t>
            </a:r>
            <a:r>
              <a:rPr lang="en-US">
                <a:latin typeface="Consolas" panose="020B0609020204030204" pitchFamily="49" charset="0"/>
              </a:rPr>
              <a:t>foo (T *const &amp; t)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TD&lt;T</a:t>
            </a:r>
            <a:r>
              <a:rPr lang="en-US">
                <a:latin typeface="Consolas" panose="020B0609020204030204" pitchFamily="49" charset="0"/>
              </a:rPr>
              <a:t>&gt; tType;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error: ‘TD&lt;int</a:t>
            </a:r>
            <a:r>
              <a:rPr lang="en-US">
                <a:solidFill>
                  <a:srgbClr val="FF0000"/>
                </a:solidFill>
              </a:rPr>
              <a:t>&gt; tType’ has 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TD&lt;t</a:t>
            </a:r>
            <a:r>
              <a:rPr lang="en-US">
                <a:latin typeface="Consolas" panose="020B0609020204030204" pitchFamily="49" charset="0"/>
              </a:rPr>
              <a:t>&gt; tParam;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error: </a:t>
            </a:r>
            <a:r>
              <a:rPr lang="en-US" smtClean="0">
                <a:solidFill>
                  <a:srgbClr val="FF0000"/>
                </a:solidFill>
              </a:rPr>
              <a:t> ‘TD&lt;int</a:t>
            </a:r>
            <a:r>
              <a:rPr lang="en-US">
                <a:solidFill>
                  <a:srgbClr val="FF0000"/>
                </a:solidFill>
              </a:rPr>
              <a:t>* const&amp;&gt; tParam’ has 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r>
              <a:rPr lang="ru-RU" smtClean="0">
                <a:solidFill>
                  <a:srgbClr val="FF0000"/>
                </a:solidFill>
              </a:rPr>
              <a:t/>
            </a:r>
            <a:br>
              <a:rPr lang="ru-RU" smtClean="0">
                <a:solidFill>
                  <a:srgbClr val="FF0000"/>
                </a:solidFill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foo </a:t>
            </a:r>
            <a:r>
              <a:rPr lang="en-US">
                <a:latin typeface="Consolas" panose="020B0609020204030204" pitchFamily="49" charset="0"/>
              </a:rPr>
              <a:t>(&amp;x);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Здесь тип</a:t>
            </a:r>
            <a:r>
              <a:rPr lang="en-US" smtClean="0"/>
              <a:t> TD </a:t>
            </a:r>
            <a:r>
              <a:rPr lang="ru-RU" smtClean="0"/>
              <a:t>намеренно оставлен неполным, что позволяет подсмотреть выведенный тип в ошибке компилятора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48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Вариант сложнее: неполные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10447638" cy="4475205"/>
          </a:xfrm>
        </p:spPr>
        <p:txBody>
          <a:bodyPr/>
          <a:lstStyle/>
          <a:p>
            <a:r>
              <a:rPr lang="ru-RU" smtClean="0"/>
              <a:t>На этапе трансляции каждый использованный тип должен быть полным.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// idea of Stephan T. Lavavej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TD;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</a:t>
            </a:r>
            <a:r>
              <a:rPr lang="ru-RU" smtClean="0">
                <a:latin typeface="Consolas" panose="020B0609020204030204" pitchFamily="49" charset="0"/>
              </a:rPr>
              <a:t> = 42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*z = &amp;</a:t>
            </a:r>
            <a:r>
              <a:rPr lang="en-US" smtClean="0">
                <a:latin typeface="Consolas" panose="020B0609020204030204" pitchFamily="49" charset="0"/>
              </a:rPr>
              <a:t>x;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t = </a:t>
            </a:r>
            <a:r>
              <a:rPr lang="en-US" smtClean="0">
                <a:latin typeface="Consolas" panose="020B0609020204030204" pitchFamily="49" charset="0"/>
              </a:rPr>
              <a:t>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TD&lt;decltype(t</a:t>
            </a:r>
            <a:r>
              <a:rPr lang="en-US">
                <a:latin typeface="Consolas" panose="020B0609020204030204" pitchFamily="49" charset="0"/>
              </a:rPr>
              <a:t>)&gt; tType</a:t>
            </a:r>
            <a:r>
              <a:rPr lang="en-US" smtClean="0">
                <a:latin typeface="Consolas" panose="020B0609020204030204" pitchFamily="49" charset="0"/>
              </a:rPr>
              <a:t>; //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</a:rPr>
              <a:t>error: </a:t>
            </a:r>
            <a:r>
              <a:rPr lang="en-US" smtClean="0">
                <a:solidFill>
                  <a:srgbClr val="FF0000"/>
                </a:solidFill>
              </a:rPr>
              <a:t>‘</a:t>
            </a:r>
            <a:r>
              <a:rPr lang="en-US">
                <a:solidFill>
                  <a:srgbClr val="FF0000"/>
                </a:solidFill>
              </a:rPr>
              <a:t>TD&lt;const int*&gt; </a:t>
            </a:r>
            <a:r>
              <a:rPr lang="en-US" smtClean="0">
                <a:solidFill>
                  <a:srgbClr val="FF0000"/>
                </a:solidFill>
              </a:rPr>
              <a:t>tType’ has </a:t>
            </a:r>
            <a:r>
              <a:rPr lang="en-US">
                <a:solidFill>
                  <a:srgbClr val="FF0000"/>
                </a:solidFill>
              </a:rPr>
              <a:t>incomplete </a:t>
            </a:r>
            <a:r>
              <a:rPr lang="en-US" smtClean="0">
                <a:solidFill>
                  <a:srgbClr val="FF0000"/>
                </a:solidFill>
              </a:rPr>
              <a:t>type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тип</a:t>
            </a:r>
            <a:r>
              <a:rPr lang="en-US" smtClean="0"/>
              <a:t> TD </a:t>
            </a:r>
            <a:r>
              <a:rPr lang="ru-RU" smtClean="0"/>
              <a:t>намеренно оставлен неполным, что позволяет подсмотреть выведенный тип в ошибке компилятора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исследовать выведенные типы через ошибки компилятора и линкера выглядит всё-таки немножко безумной.</a:t>
            </a:r>
          </a:p>
          <a:p>
            <a:r>
              <a:rPr lang="ru-RU" smtClean="0"/>
              <a:t>Подумаем о </a:t>
            </a:r>
            <a:r>
              <a:rPr lang="ru-RU" i="1" smtClean="0"/>
              <a:t>почти</a:t>
            </a:r>
            <a:r>
              <a:rPr lang="ru-RU" smtClean="0"/>
              <a:t> нормативных методах?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шаблонами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78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 t);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template </a:t>
            </a:r>
            <a:r>
              <a:rPr lang="en-US" sz="2400">
                <a:latin typeface="Consolas" panose="020B0609020204030204" pitchFamily="49" charset="0"/>
              </a:rPr>
              <a:t>&lt;typename T&gt; void </a:t>
            </a:r>
            <a:r>
              <a:rPr lang="en-US" sz="2400" smtClean="0">
                <a:latin typeface="Consolas" panose="020B0609020204030204" pitchFamily="49" charset="0"/>
              </a:rPr>
              <a:t>buz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T*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z="24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 int *px = &amp;x;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*&amp; py = px;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 const pz = px;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foo(px);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foo&lt;int*&gt;(int*)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foo(pz);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 *&gt;(int const *)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buz(px);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buz&lt;int&gt;(int*)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buz(py);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buz&lt;int&gt;(int*)</a:t>
            </a:r>
            <a:r>
              <a:rPr lang="en-US" sz="2400" smtClean="0">
                <a:latin typeface="Consolas" panose="020B0609020204030204" pitchFamily="49" charset="0"/>
              </a:rPr>
              <a:t/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buz(pz);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buz&lt;int const&gt;(int const * const)</a:t>
            </a:r>
            <a:endParaRPr lang="en-US" sz="24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967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Идея исследовать выведенные типы через ошибки компилятора и линкера выглядит всё-таки немножко безумной.</a:t>
            </a:r>
          </a:p>
          <a:p>
            <a:r>
              <a:rPr lang="ru-RU" smtClean="0"/>
              <a:t>Подумаем о </a:t>
            </a:r>
            <a:r>
              <a:rPr lang="ru-RU" i="1" smtClean="0"/>
              <a:t>почти</a:t>
            </a:r>
            <a:r>
              <a:rPr lang="ru-RU" smtClean="0"/>
              <a:t> нормативных методах?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boost::typeindex::</a:t>
            </a:r>
            <a:r>
              <a:rPr lang="en-US" smtClean="0">
                <a:latin typeface="Consolas" panose="020B0609020204030204" pitchFamily="49" charset="0"/>
              </a:rPr>
              <a:t>typeid_with_cvr;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&lt;typename T&gt; </a:t>
            </a:r>
            <a:r>
              <a:rPr lang="en-US" smtClean="0">
                <a:latin typeface="Consolas" panose="020B0609020204030204" pitchFamily="49" charset="0"/>
              </a:rPr>
              <a:t>void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foo (</a:t>
            </a:r>
            <a:r>
              <a:rPr lang="en-US">
                <a:latin typeface="Consolas" panose="020B0609020204030204" pitchFamily="49" charset="0"/>
              </a:rPr>
              <a:t>T *const &amp; t</a:t>
            </a:r>
            <a:r>
              <a:rPr lang="en-US" smtClean="0">
                <a:latin typeface="Consolas" panose="020B0609020204030204" pitchFamily="49" charset="0"/>
              </a:rPr>
              <a:t>)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namestr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typeid_with_cvr&lt;decltype(t</a:t>
            </a:r>
            <a:r>
              <a:rPr lang="en-US">
                <a:latin typeface="Consolas" panose="020B0609020204030204" pitchFamily="49" charset="0"/>
              </a:rPr>
              <a:t>)&gt;.pretty_name();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namestr &lt;&lt; endl;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foo(&amp;x); 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int * const &amp;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75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ISO/IEC 14882:2014, 2014</a:t>
            </a:r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Stefan Schulze Frielinghaus "</a:t>
            </a:r>
            <a:r>
              <a:rPr lang="en-US">
                <a:latin typeface="Consolas" panose="020B0609020204030204" pitchFamily="49" charset="0"/>
              </a:rPr>
              <a:t>C++0x </a:t>
            </a:r>
            <a:r>
              <a:rPr lang="en-US" smtClean="0">
                <a:latin typeface="Consolas" panose="020B0609020204030204" pitchFamily="49" charset="0"/>
              </a:rPr>
              <a:t>Type Inference</a:t>
            </a:r>
            <a:r>
              <a:rPr lang="en-US" smtClean="0"/>
              <a:t>"</a:t>
            </a:r>
            <a:endParaRPr lang="en-US"/>
          </a:p>
          <a:p>
            <a:r>
              <a:rPr lang="en-US" smtClean="0"/>
              <a:t> </a:t>
            </a:r>
            <a:r>
              <a:rPr lang="en-US"/>
              <a:t>Thomas Becker "C++ auto and </a:t>
            </a:r>
            <a:r>
              <a:rPr lang="en-US" smtClean="0"/>
              <a:t>decltype explained"</a:t>
            </a:r>
          </a:p>
          <a:p>
            <a:r>
              <a:rPr lang="en-US" smtClean="0"/>
              <a:t> </a:t>
            </a:r>
            <a:r>
              <a:rPr lang="en-US"/>
              <a:t>Scott Meyers, </a:t>
            </a:r>
            <a:r>
              <a:rPr lang="en-US" smtClean="0"/>
              <a:t>"Effective </a:t>
            </a:r>
            <a:r>
              <a:rPr lang="en-US"/>
              <a:t>Modern C++: 42 </a:t>
            </a:r>
            <a:r>
              <a:rPr lang="en-US" smtClean="0"/>
              <a:t>Specific Ways </a:t>
            </a:r>
            <a:r>
              <a:rPr lang="en-US"/>
              <a:t>to Improve Your Use of C++11 and C++14</a:t>
            </a:r>
            <a:r>
              <a:rPr lang="en-US" smtClean="0"/>
              <a:t>”"</a:t>
            </a:r>
            <a:endParaRPr lang="en-US"/>
          </a:p>
          <a:p>
            <a:r>
              <a:rPr lang="en-US" smtClean="0"/>
              <a:t>Scott </a:t>
            </a:r>
            <a:r>
              <a:rPr lang="en-US"/>
              <a:t>Meyers "Type Deduction and Why You Care</a:t>
            </a:r>
            <a:r>
              <a:rPr lang="en-US" smtClean="0"/>
              <a:t>", </a:t>
            </a:r>
            <a:r>
              <a:rPr lang="en-US"/>
              <a:t>CppCon </a:t>
            </a:r>
            <a:r>
              <a:rPr lang="en-US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(&amp;x);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(&amp;y);</a:t>
            </a:r>
            <a:r>
              <a:rPr lang="en-US" sz="2400">
                <a:latin typeface="Consolas" panose="020B0609020204030204" pitchFamily="49" charset="0"/>
              </a:rPr>
              <a:t>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(z);</a:t>
            </a:r>
            <a:r>
              <a:rPr lang="en-US" sz="2400">
                <a:latin typeface="Consolas" panose="020B0609020204030204" pitchFamily="49" charset="0"/>
              </a:rPr>
              <a:t>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???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3380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>
                <a:latin typeface="Consolas" panose="020B0609020204030204" pitchFamily="49" charset="0"/>
              </a:rPr>
              <a:t>template &lt;typename T&gt; void foo (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* const &amp;</a:t>
            </a:r>
            <a:r>
              <a:rPr lang="en-US" sz="2400" smtClean="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t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int x = 42;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&amp;y = x;</a:t>
            </a:r>
            <a:br>
              <a:rPr lang="en-US" sz="2400" smtClean="0">
                <a:latin typeface="Consolas" panose="020B0609020204030204" pitchFamily="49" charset="0"/>
              </a:rPr>
            </a:br>
            <a:r>
              <a:rPr lang="en-US" sz="2400" smtClean="0">
                <a:latin typeface="Consolas" panose="020B0609020204030204" pitchFamily="49" charset="0"/>
              </a:rPr>
              <a:t>int const *z = &amp;x;</a:t>
            </a: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(&amp;x); </a:t>
            </a:r>
            <a:r>
              <a:rPr lang="en-US" sz="2400">
                <a:latin typeface="Consolas" panose="020B0609020204030204" pitchFamily="49" charset="0"/>
              </a:rPr>
              <a:t>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foo&lt;int&gt;(int * const &amp;)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(&amp;y);</a:t>
            </a:r>
            <a:r>
              <a:rPr lang="en-US" sz="2400">
                <a:latin typeface="Consolas" panose="020B0609020204030204" pitchFamily="49" charset="0"/>
              </a:rPr>
              <a:t>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endParaRPr lang="en-US" sz="24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foo (z);</a:t>
            </a:r>
            <a:r>
              <a:rPr lang="en-US" sz="2400">
                <a:latin typeface="Consolas" panose="020B0609020204030204" pitchFamily="49" charset="0"/>
              </a:rPr>
              <a:t> // </a:t>
            </a:r>
            <a:r>
              <a:rPr lang="en-US" sz="2400" smtClean="0">
                <a:latin typeface="Consolas" panose="020B0609020204030204" pitchFamily="49" charset="0"/>
                <a:sym typeface="Symbol" panose="05050102010706020507" pitchFamily="18" charset="2"/>
              </a:rPr>
              <a:t> foo&lt;int const&gt;(int const * const &amp;)</a:t>
            </a:r>
            <a:r>
              <a:rPr lang="en-US" sz="2400">
                <a:latin typeface="Consolas" panose="020B0609020204030204" pitchFamily="49" charset="0"/>
              </a:rPr>
              <a:t/>
            </a:r>
            <a:br>
              <a:rPr lang="en-US" sz="2400">
                <a:latin typeface="Consolas" panose="020B0609020204030204" pitchFamily="49" charset="0"/>
              </a:rPr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735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 связи с приведёнными свойствами шаблоны очень удобны: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foo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latin typeface="Consolas" panose="020B0609020204030204" pitchFamily="49" charset="0"/>
              </a:rPr>
              <a:t> t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foo (query_resource(0));</a:t>
            </a:r>
            <a:endParaRPr lang="en-US" smtClean="0"/>
          </a:p>
          <a:p>
            <a:r>
              <a:rPr lang="ru-RU" smtClean="0"/>
              <a:t>Можно ничего не знать о том какой тип в действительности возвращает </a:t>
            </a:r>
            <a:r>
              <a:rPr lang="en-US" smtClean="0"/>
              <a:t>query_resource</a:t>
            </a:r>
          </a:p>
          <a:p>
            <a:r>
              <a:rPr lang="ru-RU" smtClean="0"/>
              <a:t>Такой же гибкости хотелось бы для локальных переменных?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x = query_resource(0);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3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1501</TotalTime>
  <Words>1889</Words>
  <Application>Microsoft Office PowerPoint</Application>
  <PresentationFormat>Widescreen</PresentationFormat>
  <Paragraphs>308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Consolas</vt:lpstr>
      <vt:lpstr>Corbel</vt:lpstr>
      <vt:lpstr>Symbol</vt:lpstr>
      <vt:lpstr>Wingdings</vt:lpstr>
      <vt:lpstr>Basis</vt:lpstr>
      <vt:lpstr>Вывод типов</vt:lpstr>
      <vt:lpstr>PowerPoint Presentation</vt:lpstr>
      <vt:lpstr>Вывод типов шаблонами</vt:lpstr>
      <vt:lpstr>Вывод типов шаблонами</vt:lpstr>
      <vt:lpstr>Вывод типов шаблонами</vt:lpstr>
      <vt:lpstr>Задача</vt:lpstr>
      <vt:lpstr>Решение</vt:lpstr>
      <vt:lpstr>Обсуждение</vt:lpstr>
      <vt:lpstr>Обсуждение</vt:lpstr>
      <vt:lpstr>Обсуждение</vt:lpstr>
      <vt:lpstr>Обсуждение</vt:lpstr>
      <vt:lpstr>Правила для auto</vt:lpstr>
      <vt:lpstr>Дополнительные правила</vt:lpstr>
      <vt:lpstr>Вывод конструкторами классов (C++17)</vt:lpstr>
      <vt:lpstr>Проблема: </vt:lpstr>
      <vt:lpstr>Вывод конструкторами классов (C++17)</vt:lpstr>
      <vt:lpstr>Обсуждение</vt:lpstr>
      <vt:lpstr>Обсуждение: мотивация для decltype</vt:lpstr>
      <vt:lpstr>Decltype: что такое "точный тип"?</vt:lpstr>
      <vt:lpstr>Ответ: верны оба варианта</vt:lpstr>
      <vt:lpstr>Почему он добавляет эту ссылку?</vt:lpstr>
      <vt:lpstr>Вершина всего: decltype(auto)</vt:lpstr>
      <vt:lpstr>Обсуждение</vt:lpstr>
      <vt:lpstr>PowerPoint Presentation</vt:lpstr>
      <vt:lpstr>Проблема в C++11</vt:lpstr>
      <vt:lpstr>Попытка решения</vt:lpstr>
      <vt:lpstr>Попытка решения: сомнительный успех</vt:lpstr>
      <vt:lpstr>Решение для C++11</vt:lpstr>
      <vt:lpstr>Гетерогенный минимум strikes back</vt:lpstr>
      <vt:lpstr>Гетерогенный минимум strikes back</vt:lpstr>
      <vt:lpstr>Решение для C++14</vt:lpstr>
      <vt:lpstr>Use before deduction</vt:lpstr>
      <vt:lpstr>Один забавный рекурсивный паззл</vt:lpstr>
      <vt:lpstr>Более точный вывод для C++14</vt:lpstr>
      <vt:lpstr>Проблема-тизер. Прозрачная оболочка.</vt:lpstr>
      <vt:lpstr>Контрольный вопрос</vt:lpstr>
      <vt:lpstr>Контрольный вопрос</vt:lpstr>
      <vt:lpstr>PowerPoint Presentation</vt:lpstr>
      <vt:lpstr>Деградация (Decaying)</vt:lpstr>
      <vt:lpstr>Деградация при auto inference</vt:lpstr>
      <vt:lpstr>Форсированная деградация</vt:lpstr>
      <vt:lpstr>Общие типы: ещё один тизер</vt:lpstr>
      <vt:lpstr>Обсуждение</vt:lpstr>
      <vt:lpstr>PowerPoint Presentation</vt:lpstr>
      <vt:lpstr>Плохой вариант: RTTI</vt:lpstr>
      <vt:lpstr>Простейший случай: ошибки линкера</vt:lpstr>
      <vt:lpstr>Вариант сложнее: неполные типы</vt:lpstr>
      <vt:lpstr>Вариант сложнее: неполные типы</vt:lpstr>
      <vt:lpstr>Обсуждение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101</cp:revision>
  <dcterms:created xsi:type="dcterms:W3CDTF">2017-06-26T09:21:48Z</dcterms:created>
  <dcterms:modified xsi:type="dcterms:W3CDTF">2017-09-27T08:23:00Z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2017-09-27 08:22:58Z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