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86" r:id="rId9"/>
    <p:sldId id="260" r:id="rId10"/>
    <p:sldId id="265" r:id="rId11"/>
    <p:sldId id="266" r:id="rId12"/>
    <p:sldId id="297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83" r:id="rId24"/>
    <p:sldId id="284" r:id="rId25"/>
    <p:sldId id="278" r:id="rId26"/>
    <p:sldId id="285" r:id="rId27"/>
    <p:sldId id="279" r:id="rId28"/>
    <p:sldId id="280" r:id="rId29"/>
    <p:sldId id="281" r:id="rId30"/>
    <p:sldId id="276" r:id="rId31"/>
    <p:sldId id="282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1" r:id="rId45"/>
    <p:sldId id="302" r:id="rId46"/>
    <p:sldId id="300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0" r:id="rId60"/>
    <p:sldId id="25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5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Специализация, частичная специализация 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&lt;int&gt;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целых чисел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Частичная 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всех указателей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указателей было бы проще хранить массив указателей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&lt;typename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&lt;T*&gt;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**content_;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имён в специализациях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Рассмотренное ранее упрощение имён отлично работает в специализациях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 {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a1;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A&lt;T*&gt; { 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a2;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A&lt;T*&gt;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342900" indent="-342900"/>
            <a:r>
              <a:rPr lang="ru-RU" smtClean="0"/>
              <a:t>Разумеется это опционально. Указывать полные имена </a:t>
            </a:r>
            <a:r>
              <a:rPr lang="ru-RU" smtClean="0">
                <a:latin typeface="Corbel" panose="020B0503020204020204" pitchFamily="34" charset="0"/>
              </a:rPr>
              <a:t>– вполне легально (и часто это отличная идея)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нет простого способа специализировать стек всеми типами, похожими на целые числа (так же как мы специализировали указателями)</a:t>
            </a:r>
          </a:p>
          <a:p>
            <a:r>
              <a:rPr lang="ru-RU" smtClean="0"/>
              <a:t>Но это не значит, что нет способа этого добиться</a:t>
            </a:r>
          </a:p>
          <a:p>
            <a:r>
              <a:rPr lang="ru-RU" smtClean="0"/>
              <a:t>Подумайте об этом до следующих лекций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частичной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T, typename U&gt; class Foo {};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Foo&lt;T, 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Foo&lt;T, int&gt;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Foo&lt;T*, U*&gt;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Foo&lt;int,float&gt; mif;  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Foo&lt;float,float</a:t>
            </a:r>
            <a:r>
              <a:rPr lang="en-US">
                <a:latin typeface="Consolas" panose="020B0609020204030204" pitchFamily="49" charset="0"/>
              </a:rPr>
              <a:t>&gt; mff;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Foo&lt;float,int</a:t>
            </a:r>
            <a:r>
              <a:rPr lang="en-US">
                <a:latin typeface="Consolas" panose="020B0609020204030204" pitchFamily="49" charset="0"/>
              </a:rPr>
              <a:t>&gt; mfi;   //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Foo&lt;int</a:t>
            </a:r>
            <a:r>
              <a:rPr lang="en-US">
                <a:latin typeface="Consolas" panose="020B0609020204030204" pitchFamily="49" charset="0"/>
              </a:rPr>
              <a:t>*,float*&gt; mp;  // </a:t>
            </a:r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</a:t>
            </a:r>
          </a:p>
          <a:p>
            <a:r>
              <a:rPr lang="ru-RU" smtClean="0"/>
              <a:t>Заметьте </a:t>
            </a:r>
            <a:r>
              <a:rPr lang="ru-RU" smtClean="0">
                <a:solidFill>
                  <a:srgbClr val="0000FF"/>
                </a:solidFill>
              </a:rPr>
              <a:t>это не перегрузка</a:t>
            </a:r>
            <a:r>
              <a:rPr lang="ru-RU" smtClean="0"/>
              <a:t> (классы вообще нельзя перегружать). Тут нечего разрешать: тип </a:t>
            </a:r>
            <a:r>
              <a:rPr lang="ru-RU" smtClean="0">
                <a:solidFill>
                  <a:srgbClr val="0000FF"/>
                </a:solidFill>
              </a:rPr>
              <a:t>точно</a:t>
            </a:r>
            <a:r>
              <a:rPr lang="ru-RU" smtClean="0"/>
              <a:t> указывается в точке объявления переменной.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2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ru-RU" smtClean="0"/>
              <a:t>Несмотря на то, что это не перегрузка, специализация выбирает из доступных специализаций наименее общую возможную.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шаблонную специализацию назвать разновидностью наследования?  В наследовании тоже более специализированный класс наследует более общему.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</a:t>
            </a:r>
            <a:r>
              <a:rPr lang="ru-RU"/>
              <a:t>ю</a:t>
            </a:r>
            <a:r>
              <a:rPr lang="ru-RU" smtClean="0"/>
              <a:t> специализацию назвать разновидностью наследования?  В наследовании тоже более специализированный класс наследует более общему.</a:t>
            </a:r>
          </a:p>
          <a:p>
            <a:r>
              <a:rPr lang="ru-RU" smtClean="0"/>
              <a:t>Увы нет. Специализированный </a:t>
            </a:r>
            <a:r>
              <a:rPr lang="ru-RU"/>
              <a:t>шаблон может не иметь ничего общего с его полной версией (вплоть до разных имен методов</a:t>
            </a:r>
            <a:r>
              <a:rPr lang="ru-RU" smtClean="0"/>
              <a:t>). С точки зрения наследования это нарушение </a:t>
            </a:r>
            <a:r>
              <a:rPr lang="en-US" smtClean="0"/>
              <a:t>LSP.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S&lt;int&gt;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bar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S&lt;double&gt; sd; sd.foo();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S&lt;int&gt; si; si.bar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</a:t>
            </a:r>
            <a:r>
              <a:rPr lang="ru-RU">
                <a:solidFill>
                  <a:srgbClr val="0000FF"/>
                </a:solidFill>
              </a:rPr>
              <a:t>следовать за</a:t>
            </a:r>
            <a:r>
              <a:rPr lang="ru-RU"/>
              <a:t> объявлением шаблона общего </a:t>
            </a:r>
            <a:r>
              <a:rPr lang="ru-RU" smtClean="0"/>
              <a:t>вида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class X&lt;int&gt; { /* .... */ 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поздно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</a:t>
            </a:r>
            <a:r>
              <a:rPr lang="ru-RU">
                <a:solidFill>
                  <a:srgbClr val="0000FF"/>
                </a:solidFill>
              </a:rPr>
              <a:t>действительно менее </a:t>
            </a:r>
            <a:r>
              <a:rPr lang="ru-RU" smtClean="0">
                <a:solidFill>
                  <a:srgbClr val="0000FF"/>
                </a:solidFill>
              </a:rPr>
              <a:t>общим</a:t>
            </a:r>
            <a:r>
              <a:rPr lang="ru-RU" smtClean="0"/>
              <a:t>, чем тот, версией которого он является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X { /* .... */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U&gt;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X&lt;U&gt;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действительно менее </a:t>
            </a:r>
            <a:r>
              <a:rPr lang="ru-RU" smtClean="0"/>
              <a:t>общим, чем тот, версией которого он является</a:t>
            </a:r>
            <a:endParaRPr lang="en-US" smtClean="0"/>
          </a:p>
          <a:p>
            <a:r>
              <a:rPr lang="ru-RU" smtClean="0"/>
              <a:t>Полная </a:t>
            </a:r>
            <a:r>
              <a:rPr lang="ru-RU"/>
              <a:t>специализация возможна и для классов </a:t>
            </a:r>
            <a:r>
              <a:rPr lang="ru-RU">
                <a:solidFill>
                  <a:srgbClr val="0000FF"/>
                </a:solidFill>
              </a:rPr>
              <a:t>и для функций, наряду с перегрузкой</a:t>
            </a:r>
            <a:r>
              <a:rPr lang="ru-RU"/>
              <a:t> </a:t>
            </a:r>
          </a:p>
          <a:p>
            <a:r>
              <a:rPr lang="ru-RU"/>
              <a:t>Частичная специализация для функций </a:t>
            </a:r>
            <a:r>
              <a:rPr lang="ru-RU" smtClean="0"/>
              <a:t>невозможна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&lt;&gt; void foo&lt;int&gt; (int x);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&lt;typename T&gt; void foo&lt;T*&gt; (T* x); // fail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double foo&lt;int&gt; (int *x); // fail</a:t>
            </a:r>
            <a:r>
              <a:rPr lang="ru-RU" smtClean="0">
                <a:latin typeface="Consolas" panose="020B0609020204030204" pitchFamily="49" charset="0"/>
              </a:rPr>
              <a:t>, ожидается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25877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 smtClean="0"/>
              <a:t>Зато вы можете вообще не указывать специализирующий параметр, положившись на вывод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double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(int *x); // </a:t>
            </a:r>
            <a:r>
              <a:rPr lang="en-US" smtClean="0">
                <a:latin typeface="Consolas" panose="020B0609020204030204" pitchFamily="49" charset="0"/>
              </a:rPr>
              <a:t>ok, T = int*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5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/>
              <a:t>Зато вы можете вообще не указывать </a:t>
            </a:r>
            <a:r>
              <a:rPr lang="ru-RU" smtClean="0"/>
              <a:t>специализирующий </a:t>
            </a:r>
            <a:r>
              <a:rPr lang="ru-RU"/>
              <a:t>параметр, положившись на вывод типов </a:t>
            </a:r>
            <a:endParaRPr lang="en-US" smtClean="0"/>
          </a:p>
          <a:p>
            <a:r>
              <a:rPr lang="ru-RU" smtClean="0"/>
              <a:t>В отличии от перегрузки, специализация не требует наличия параметра в сигнатуре функции</a:t>
            </a:r>
            <a:r>
              <a:rPr lang="en-US" smtClean="0"/>
              <a:t> </a:t>
            </a:r>
            <a:r>
              <a:rPr lang="ru-RU" smtClean="0"/>
              <a:t>(но тогда снова надо указывать параметр)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void bar&lt;int</a:t>
            </a:r>
            <a:r>
              <a:rPr lang="en-US" smtClean="0">
                <a:latin typeface="Consolas" panose="020B0609020204030204" pitchFamily="49" charset="0"/>
              </a:rPr>
              <a:t>&gt;(); // ok</a:t>
            </a:r>
          </a:p>
          <a:p>
            <a:r>
              <a:rPr lang="ru-RU" smtClean="0"/>
              <a:t>Это убивает вывод типов, но это сильный аргумент за специализацию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ок, но....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Вопрос является </a:t>
            </a:r>
            <a:r>
              <a:rPr lang="ru-RU"/>
              <a:t>(</a:t>
            </a:r>
            <a:r>
              <a:rPr lang="en-US" smtClean="0"/>
              <a:t>3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специализацией для (</a:t>
            </a:r>
            <a:r>
              <a:rPr lang="en-US" smtClean="0"/>
              <a:t>2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или для (</a:t>
            </a:r>
            <a:r>
              <a:rPr lang="en-US" smtClean="0"/>
              <a:t>1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имеет смысла. Она специализирует </a:t>
            </a:r>
            <a:r>
              <a:rPr lang="ru-RU" smtClean="0">
                <a:solidFill>
                  <a:srgbClr val="0000FF"/>
                </a:solidFill>
              </a:rPr>
              <a:t>выигравший перегрузку</a:t>
            </a:r>
            <a:r>
              <a:rPr lang="ru-RU" smtClean="0"/>
              <a:t> шаблон. </a:t>
            </a:r>
          </a:p>
          <a:p>
            <a:pPr marL="342900" indent="-342900"/>
            <a:r>
              <a:rPr lang="ru-RU" smtClean="0"/>
              <a:t>В связи с этим могут возникать неприятные сюрпризы.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Контрпример Димова-Абрамса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(int</a:t>
            </a:r>
            <a:r>
              <a:rPr lang="en-US">
                <a:latin typeface="Consolas" panose="020B0609020204030204" pitchFamily="49" charset="0"/>
              </a:rPr>
              <a:t>*);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>
                <a:latin typeface="Consolas" panose="020B0609020204030204" pitchFamily="49" charset="0"/>
              </a:rPr>
              <a:t>хотя </a:t>
            </a:r>
            <a:r>
              <a:rPr lang="en-US">
                <a:latin typeface="Consolas" panose="020B0609020204030204" pitchFamily="49" charset="0"/>
              </a:rPr>
              <a:t>[2] </a:t>
            </a:r>
            <a:r>
              <a:rPr lang="ru-RU">
                <a:latin typeface="Consolas" panose="020B0609020204030204" pitchFamily="49" charset="0"/>
              </a:rPr>
              <a:t>подходит лучше</a:t>
            </a:r>
          </a:p>
          <a:p>
            <a:pPr marL="342900" indent="-342900"/>
            <a:r>
              <a:rPr lang="ru-RU"/>
              <a:t>Важно помнить: </a:t>
            </a:r>
            <a:r>
              <a:rPr lang="ru-RU">
                <a:solidFill>
                  <a:srgbClr val="0000FF"/>
                </a:solidFill>
              </a:rPr>
              <a:t>специализации не участвуют в </a:t>
            </a:r>
            <a:r>
              <a:rPr lang="ru-RU" smtClean="0">
                <a:solidFill>
                  <a:srgbClr val="0000FF"/>
                </a:solidFill>
              </a:rPr>
              <a:t>перегрузке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r>
              <a:rPr lang="en-US" smtClean="0"/>
              <a:t> C</a:t>
            </a:r>
            <a:r>
              <a:rPr lang="ru-RU" smtClean="0"/>
              <a:t>начала разрешается перегрузка, потом ищется наименее общая специализация. Но в данном случае (2) не специализирует (3), так как встречается раньше</a:t>
            </a:r>
          </a:p>
          <a:p>
            <a:pPr marL="342900" indent="-342900"/>
            <a:r>
              <a:rPr lang="ru-RU" smtClean="0"/>
              <a:t>В целом это аргумент против специализации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разумеется (2), так как (3) специализирует (1)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специализаций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Специализации можно явно запрещать.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для всех 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T&gt; void foo(T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для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ru-RU">
                <a:latin typeface="Consolas" panose="020B0609020204030204" pitchFamily="49" charset="0"/>
              </a:rPr>
              <a:t>и не для </a:t>
            </a:r>
            <a:r>
              <a:rPr lang="en-US">
                <a:latin typeface="Consolas" panose="020B0609020204030204" pitchFamily="49" charset="0"/>
              </a:rPr>
              <a:t>void*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foo&lt;char&gt;(char*) = delete;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foo&lt;void&gt;(void*) = delete;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ru-RU"/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foo(char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foo(void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x </a:t>
            </a:r>
            <a:r>
              <a:rPr lang="en-US">
                <a:latin typeface="Consolas" panose="020B0609020204030204" pitchFamily="49" charset="0"/>
              </a:rPr>
              <a:t>= x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x[x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7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для </a:t>
            </a:r>
            <a:r>
              <a:rPr lang="en-US" smtClean="0"/>
              <a:t>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</a:p>
          <a:p>
            <a:r>
              <a:rPr lang="ru-RU" smtClean="0"/>
              <a:t>На самом деле тут нет выхода кроме специализации, так как перегружать функции из пространства имён </a:t>
            </a:r>
            <a:r>
              <a:rPr lang="en-US" smtClean="0"/>
              <a:t>std </a:t>
            </a:r>
            <a:r>
              <a:rPr lang="ru-RU" smtClean="0"/>
              <a:t>попросту нельзя (а вот специализировать вполне ок).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Саттера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FImpl;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 { FImpl&lt;T&gt;::f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(t);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T&gt; struct FImpl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то, что статический метод </a:t>
            </a:r>
            <a:r>
              <a:rPr lang="en-US" smtClean="0"/>
              <a:t>stateless </a:t>
            </a:r>
            <a:r>
              <a:rPr lang="ru-RU" smtClean="0"/>
              <a:t>класса мало отличается от свободной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921215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</a:t>
            </a:r>
          </a:p>
          <a:p>
            <a:r>
              <a:rPr lang="ru-RU" smtClean="0"/>
              <a:t>Должно ли разрешение имён в шаблонах (в том числе классов) происходить до инстанцирования или после?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Здесь </a:t>
            </a:r>
            <a:r>
              <a:rPr lang="en-US" smtClean="0"/>
              <a:t>illegal_name </a:t>
            </a:r>
            <a:r>
              <a:rPr lang="ru-RU" smtClean="0"/>
              <a:t>выглядит нелегальным именем, но может быть оно будет как-то легализовано после того как будет подставлен конкретный тип </a:t>
            </a:r>
            <a:r>
              <a:rPr lang="en-US" smtClean="0"/>
              <a:t>T?</a:t>
            </a:r>
          </a:p>
          <a:p>
            <a:r>
              <a:rPr lang="ru-RU" smtClean="0"/>
              <a:t>Нужно ли выдавать ошибку сразу или подождать подстановки параметра?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4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независимое имя, ошибка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5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зависимое имя,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  <a:endParaRPr lang="en-US" smtClean="0"/>
          </a:p>
          <a:p>
            <a:r>
              <a:rPr lang="ru-RU" smtClean="0"/>
              <a:t>Следует запомнить золотое правило: </a:t>
            </a:r>
            <a:r>
              <a:rPr lang="ru-RU" smtClean="0">
                <a:solidFill>
                  <a:srgbClr val="0000FF"/>
                </a:solidFill>
              </a:rPr>
              <a:t>разрешение зависимых имён откладывается до подстановки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108789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на экране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 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 smtClean="0"/>
          </a:p>
          <a:p>
            <a:r>
              <a:rPr lang="ru-RU" smtClean="0"/>
              <a:t>Точка объявления (</a:t>
            </a:r>
            <a:r>
              <a:rPr lang="en-US" smtClean="0"/>
              <a:t>point of declaration</a:t>
            </a:r>
            <a:r>
              <a:rPr lang="ru-RU" smtClean="0"/>
              <a:t>) это точка в которой объявление завершено (после полного объявления</a:t>
            </a:r>
            <a:r>
              <a:rPr lang="en-US" smtClean="0"/>
              <a:t> </a:t>
            </a:r>
            <a:r>
              <a:rPr lang="ru-RU" smtClean="0"/>
              <a:t>но перед инициализатором)</a:t>
            </a:r>
          </a:p>
          <a:p>
            <a:r>
              <a:rPr lang="ru-RU" smtClean="0"/>
              <a:t>До точки объявления имя не считается введённым в область видимости (соответственно используется имя из прошлой области видимости).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x </a:t>
            </a:r>
            <a:r>
              <a:rPr lang="ru-RU" smtClean="0">
                <a:latin typeface="Consolas" panose="020B0609020204030204" pitchFamily="49" charset="0"/>
              </a:rPr>
              <a:t>не зависимое имя, разрешается в </a:t>
            </a:r>
            <a:r>
              <a:rPr lang="en-US" smtClean="0">
                <a:latin typeface="Consolas" panose="020B0609020204030204" pitchFamily="49" charset="0"/>
              </a:rPr>
              <a:t>foo&lt;S&gt;(x)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r>
              <a:rPr lang="en-US" smtClean="0">
                <a:latin typeface="Consolas" panose="020B0609020204030204" pitchFamily="49" charset="0"/>
              </a:rPr>
              <a:t>// t </a:t>
            </a:r>
            <a:r>
              <a:rPr lang="ru-RU" smtClean="0">
                <a:latin typeface="Consolas" panose="020B0609020204030204" pitchFamily="49" charset="0"/>
              </a:rPr>
              <a:t>зависимое имя, разрешение откладывается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latin typeface="Consolas" panose="020B0609020204030204" pitchFamily="49" charset="0"/>
              </a:rPr>
              <a:t>разрешается в </a:t>
            </a:r>
            <a:r>
              <a:rPr lang="en-US" smtClean="0">
                <a:latin typeface="Consolas" panose="020B0609020204030204" pitchFamily="49" charset="0"/>
              </a:rPr>
              <a:t>foo(S)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exit(); // </a:t>
            </a:r>
            <a:r>
              <a:rPr lang="ru-RU">
                <a:latin typeface="Consolas" panose="020B0609020204030204" pitchFamily="49" charset="0"/>
              </a:rPr>
              <a:t>можно подумать, что это </a:t>
            </a:r>
            <a:r>
              <a:rPr lang="en-US">
                <a:latin typeface="Consolas" panose="020B0609020204030204" pitchFamily="49" charset="0"/>
              </a:rPr>
              <a:t>Base::exit()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ru-RU">
                <a:latin typeface="Consolas" panose="020B0609020204030204" pitchFamily="49" charset="0"/>
              </a:rPr>
              <a:t>но </a:t>
            </a:r>
            <a:r>
              <a:rPr lang="en-US">
                <a:latin typeface="Consolas" panose="020B0609020204030204" pitchFamily="49" charset="0"/>
              </a:rPr>
              <a:t>exit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не </a:t>
            </a:r>
            <a:r>
              <a:rPr lang="ru-RU">
                <a:latin typeface="Consolas" panose="020B0609020204030204" pitchFamily="49" charset="0"/>
              </a:rPr>
              <a:t>зависимое имя, так что нет.</a:t>
            </a:r>
            <a:r>
              <a:rPr lang="fr-FR">
                <a:latin typeface="Consolas" panose="020B0609020204030204" pitchFamily="49" charset="0"/>
              </a:rPr>
              <a:t>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}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17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foo&lt;S&gt;(S{}); // </a:t>
            </a:r>
            <a:r>
              <a:rPr lang="ru-RU">
                <a:latin typeface="Consolas" panose="020B0609020204030204" pitchFamily="49" charset="0"/>
              </a:rPr>
              <a:t>казалось бы всё хорошо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fr-FR">
                <a:latin typeface="Consolas" panose="020B0609020204030204" pitchFamily="49" charset="0"/>
              </a:rPr>
              <a:t>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foo&lt;S</a:t>
            </a:r>
            <a:r>
              <a:rPr lang="en-US">
                <a:latin typeface="Consolas" panose="020B0609020204030204" pitchFamily="49" charset="0"/>
              </a:rPr>
              <a:t>&gt;(S{});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теперь всё </a:t>
            </a:r>
            <a:r>
              <a:rPr lang="ru-RU" smtClean="0">
                <a:latin typeface="Consolas" panose="020B0609020204030204" pitchFamily="49" charset="0"/>
              </a:rPr>
              <a:t>хорошо</a:t>
            </a:r>
          </a:p>
          <a:p>
            <a:pPr marL="342900" indent="-342900"/>
            <a:r>
              <a:rPr lang="ru-RU" smtClean="0"/>
              <a:t>Эта техника называется устранением неоднозначности (</a:t>
            </a:r>
            <a:r>
              <a:rPr lang="en-US" smtClean="0"/>
              <a:t>disambiguation)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3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</a:p>
          <a:p>
            <a:r>
              <a:rPr lang="ru-RU" smtClean="0"/>
              <a:t>Из рассмотренного очевидно, что нет.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() { T::bar(); }</a:t>
            </a:r>
          </a:p>
          <a:p>
            <a:r>
              <a:rPr lang="ru-RU" smtClean="0"/>
              <a:t>Это может быть как корректный код, так и синтаксическая ошибка в зависимости от подстановки конкретного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1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537742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</a:t>
            </a:r>
            <a:r>
              <a:rPr lang="ru-RU" smtClean="0"/>
              <a:t>аблоны </a:t>
            </a:r>
            <a:r>
              <a:rPr lang="ru-RU"/>
              <a:t>членов</a:t>
            </a:r>
            <a:r>
              <a:rPr lang="en-US"/>
              <a:t>: </a:t>
            </a:r>
            <a:r>
              <a:rPr lang="ru-RU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DataReader(const T&amp; s) : source_ (s)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 // </a:t>
            </a:r>
            <a:r>
              <a:rPr lang="ru-RU">
                <a:latin typeface="Consolas" panose="020B0609020204030204" pitchFamily="49" charset="0"/>
              </a:rPr>
              <a:t>вызывает </a:t>
            </a:r>
            <a:r>
              <a:rPr lang="en-US">
                <a:latin typeface="Consolas" panose="020B0609020204030204" pitchFamily="49" charset="0"/>
              </a:rPr>
              <a:t>source_.read()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>
                <a:latin typeface="Consolas" panose="020B0609020204030204" pitchFamily="49" charset="0"/>
              </a:rPr>
              <a:t>DataReader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вариант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source_.</a:t>
            </a:r>
            <a:r>
              <a:rPr lang="en-US">
                <a:latin typeface="Consolas" panose="020B0609020204030204" pitchFamily="49" charset="0"/>
              </a:rPr>
              <a:t>read&lt;R</a:t>
            </a:r>
            <a:r>
              <a:rPr lang="en-US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синтаксическая неоднозначность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Разрешение неоднозначности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</a:t>
            </a:r>
            <a:r>
              <a:rPr lang="en-US">
                <a:latin typeface="Consolas" panose="020B0609020204030204" pitchFamily="49" charset="0"/>
              </a:rPr>
              <a:t>source</a:t>
            </a:r>
            <a:r>
              <a:rPr lang="en-US" smtClean="0">
                <a:latin typeface="Consolas" panose="020B0609020204030204" pitchFamily="49" charset="0"/>
              </a:rPr>
              <a:t>_.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read&lt;R&gt;();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fwnode&lt;T&gt;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сложная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DataReader&lt;T&gt;::</a:t>
            </a:r>
            <a:r>
              <a:rPr lang="en-US">
                <a:latin typeface="Consolas" panose="020B0609020204030204" pitchFamily="49" charset="0"/>
              </a:rPr>
              <a:t>read&lt;string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код ниже не работает, он иллюстрирует возможный ход мыслей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template &lt;&gt;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DataReader&lt;T&gt;::read() const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foo = 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foo;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7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Требуемая специализация невозможна, так как она означала бы частичную специализацию метода</a:t>
            </a:r>
          </a:p>
          <a:p>
            <a:pPr marL="342900" indent="-342900"/>
            <a:r>
              <a:rPr lang="ru-RU" smtClean="0"/>
              <a:t>Если у нас есть конкретная структура </a:t>
            </a:r>
            <a:r>
              <a:rPr lang="en-US" smtClean="0"/>
              <a:t>Data, </a:t>
            </a:r>
            <a:r>
              <a:rPr lang="ru-RU" smtClean="0"/>
              <a:t>то можно написать полную специализацию для  </a:t>
            </a:r>
            <a:r>
              <a:rPr lang="en-US" smtClean="0">
                <a:latin typeface="Consolas" panose="020B0609020204030204" pitchFamily="49" charset="0"/>
              </a:rPr>
              <a:t>DataReader&lt;Data</a:t>
            </a:r>
            <a:r>
              <a:rPr lang="en-US">
                <a:latin typeface="Consolas" panose="020B0609020204030204" pitchFamily="49" charset="0"/>
              </a:rPr>
              <a:t>&gt;::read&lt;string&gt;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5514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полной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lv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&lt;&gt;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опечатка!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DataReader&lt;Data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read()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source_.template read&lt;string&gt;();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006"/>
            <a:ext cx="10096564" cy="39890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dirty="0" smtClean="0"/>
              <a:t>Необходимо добиться следующего эффекта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A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</a:t>
            </a:r>
            <a:r>
              <a:rPr lang="en-US" dirty="0" smtClean="0">
                <a:latin typeface="Consolas" panose="020B0609020204030204" pitchFamily="49" charset="0"/>
              </a:rPr>
              <a:t>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a.func</a:t>
            </a:r>
            <a:r>
              <a:rPr lang="en-US" dirty="0" smtClean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b.func</a:t>
            </a:r>
            <a:r>
              <a:rPr lang="en-US" dirty="0" smtClean="0">
                <a:latin typeface="Consolas" panose="020B0609020204030204" pitchFamily="49" charset="0"/>
              </a:rPr>
              <a:t>(); // for all</a:t>
            </a:r>
          </a:p>
          <a:p>
            <a:pPr marL="342900" indent="-342900"/>
            <a:r>
              <a:rPr lang="ru-RU" smtClean="0"/>
              <a:t>Т.е. </a:t>
            </a:r>
            <a:r>
              <a:rPr lang="ru-RU" smtClean="0"/>
              <a:t>параметризовать </a:t>
            </a:r>
            <a:r>
              <a:rPr lang="ru-RU" dirty="0" smtClean="0"/>
              <a:t>метод первым </a:t>
            </a:r>
            <a:r>
              <a:rPr lang="ru-RU" smtClean="0"/>
              <a:t>аргументом </a:t>
            </a:r>
            <a:r>
              <a:rPr lang="ru-RU" smtClean="0"/>
              <a:t>шаблона</a:t>
            </a:r>
          </a:p>
          <a:p>
            <a:pPr marL="342900" indent="-342900"/>
            <a:r>
              <a:rPr lang="ru-RU" smtClean="0"/>
              <a:t>Задачу усложняет то, что частичная специализация для методов невозможна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4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7258"/>
            <a:ext cx="10672046" cy="40185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T1 dummy;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(dummy);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all\n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"int\n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618288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2002"/>
            <a:ext cx="10096564" cy="38121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Type2Type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</a:rPr>
              <a:t>OriginalType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Прозрачность</a:t>
            </a:r>
          </a:p>
          <a:p>
            <a:r>
              <a:rPr lang="ru-RU" dirty="0" smtClean="0"/>
              <a:t>Номинативная типизация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84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smtClean="0"/>
              <a:t>: </a:t>
            </a:r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65959"/>
            <a:ext cx="10670459" cy="43905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(Type2Type&lt;T1&gt;());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"all\n";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"int\n";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0865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72506"/>
            <a:ext cx="105171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Переходники</a:t>
            </a:r>
            <a:r>
              <a:rPr lang="en-US" dirty="0" smtClean="0"/>
              <a:t> Type2Type </a:t>
            </a:r>
            <a:r>
              <a:rPr lang="ru-RU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dirty="0" smtClean="0"/>
              <a:t> </a:t>
            </a:r>
            <a:r>
              <a:rPr lang="ru-RU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&lt;class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U&gt; T* Create(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U&amp;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, Type2Type&lt;T</a:t>
            </a:r>
            <a:r>
              <a:rPr lang="en-US" dirty="0" smtClean="0">
                <a:latin typeface="Consolas" panose="020B0609020204030204" pitchFamily="49" charset="0"/>
              </a:rPr>
              <a:t>&gt;);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может быть легко «специализирована» по первому аргументу.</a:t>
            </a:r>
          </a:p>
          <a:p>
            <a:pPr marL="342900" indent="-342900"/>
            <a:r>
              <a:rPr lang="ru-RU" dirty="0" smtClean="0"/>
              <a:t>Можно ли уже сейчас догадаться как это сделать?</a:t>
            </a:r>
          </a:p>
          <a:p>
            <a:pPr marL="342900" indent="-342900"/>
            <a:r>
              <a:rPr lang="ru-RU" dirty="0" smtClean="0"/>
              <a:t>До какой степени полученная специализация будет </a:t>
            </a:r>
            <a:r>
              <a:rPr lang="ru-RU" smtClean="0"/>
              <a:t>настоящей</a:t>
            </a:r>
            <a:r>
              <a:rPr lang="ru-RU" smtClean="0"/>
              <a:t>?</a:t>
            </a:r>
          </a:p>
          <a:p>
            <a:pPr marL="342900" indent="-342900"/>
            <a:r>
              <a:rPr lang="ru-RU" smtClean="0"/>
              <a:t>Решение этой задачи (гугл в помощь) будет хорошим домашним исследованием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786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6522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r>
              <a:rPr lang="en-US" smtClean="0"/>
              <a:t>: </a:t>
            </a:r>
            <a:r>
              <a:rPr lang="ru-RU" smtClean="0"/>
              <a:t>упрощение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fwnode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smtClean="0"/>
              <a:t>Для удобства, шаблонные параметры рядом с именем можно не указывать (только внутри тела класса)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внутри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(как  с функциями) в использовании вторичной типизации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Такой стек (построенный на односвязном списке, что вполне реалистично) ипользует </a:t>
            </a:r>
            <a:r>
              <a:rPr lang="en-US" smtClean="0"/>
              <a:t>fwnode. </a:t>
            </a:r>
            <a:r>
              <a:rPr lang="ru-RU" smtClean="0"/>
              <a:t>Параметр обязателен.</a:t>
            </a:r>
          </a:p>
          <a:p>
            <a:r>
              <a:rPr lang="ru-RU" smtClean="0"/>
              <a:t>Домашняя наработка: потренируйтесь в написании шаблонной очереди на односвязном циклическом списке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Работают почти так же как параметры по умолчанию у обычных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Key, typename Value = bool&gt;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KeyValuePair ....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KeyValuePair &lt;int&gt; kvp; // </a:t>
            </a:r>
            <a:r>
              <a:rPr lang="ru-RU">
                <a:latin typeface="Consolas" panose="020B0609020204030204" pitchFamily="49" charset="0"/>
              </a:rPr>
              <a:t>второй аргумент опущен и </a:t>
            </a:r>
            <a:r>
              <a:rPr lang="en-US">
                <a:latin typeface="Consolas" panose="020B0609020204030204" pitchFamily="49" charset="0"/>
              </a:rPr>
              <a:t>=bool</a:t>
            </a:r>
          </a:p>
          <a:p>
            <a:r>
              <a:rPr lang="ru-RU" smtClean="0"/>
              <a:t>Механизм гораздо удобнее, так как для шаблонов нет аналога виртуальных функций и значит нет проблем со статическим связыванием аргументов по умолчанию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703</TotalTime>
  <Words>2076</Words>
  <Application>Microsoft Office PowerPoint</Application>
  <PresentationFormat>Widescreen</PresentationFormat>
  <Paragraphs>298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Cambria Math</vt:lpstr>
      <vt:lpstr>Consolas</vt:lpstr>
      <vt:lpstr>Corbel</vt:lpstr>
      <vt:lpstr>Wingdings</vt:lpstr>
      <vt:lpstr>Basis</vt:lpstr>
      <vt:lpstr>шаблоны классов</vt:lpstr>
      <vt:lpstr>PowerPoint Presentation</vt:lpstr>
      <vt:lpstr>Точки объявления (PoD)</vt:lpstr>
      <vt:lpstr>Точки объявления (PoD)</vt:lpstr>
      <vt:lpstr>Шаблоны классов</vt:lpstr>
      <vt:lpstr>Шаблоны классов: упрощение имён</vt:lpstr>
      <vt:lpstr>Зависимые имена внутри шаблонов</vt:lpstr>
      <vt:lpstr>Параметры по умолчанию</vt:lpstr>
      <vt:lpstr>Проблема: слишком общие шаблоны</vt:lpstr>
      <vt:lpstr>Специализация</vt:lpstr>
      <vt:lpstr>Частичная специализация</vt:lpstr>
      <vt:lpstr>Упрощение имён в специализациях</vt:lpstr>
      <vt:lpstr>Проблема-тизер</vt:lpstr>
      <vt:lpstr>Примеры частичной специализации</vt:lpstr>
      <vt:lpstr>Простая задача на специализацию</vt:lpstr>
      <vt:lpstr>Простая задача на специализацию</vt:lpstr>
      <vt:lpstr>Обсуждение</vt:lpstr>
      <vt:lpstr>Обсуждение</vt:lpstr>
      <vt:lpstr>Ограничения специализации</vt:lpstr>
      <vt:lpstr>Ограничения специализации</vt:lpstr>
      <vt:lpstr>Ограничения специализации</vt:lpstr>
      <vt:lpstr>Специализация функций</vt:lpstr>
      <vt:lpstr>Специализация функций</vt:lpstr>
      <vt:lpstr>Специализация функций</vt:lpstr>
      <vt:lpstr>Некая двусмысленность в выводе</vt:lpstr>
      <vt:lpstr>Контрпример Димова-Абрамса</vt:lpstr>
      <vt:lpstr>Контрольный вопрос</vt:lpstr>
      <vt:lpstr>Контрольный вопрос</vt:lpstr>
      <vt:lpstr>Удаление специализаций</vt:lpstr>
      <vt:lpstr>Обсуждение</vt:lpstr>
      <vt:lpstr>Ограничения для std</vt:lpstr>
      <vt:lpstr>Обсуждение</vt:lpstr>
      <vt:lpstr>Трюк Саттера</vt:lpstr>
      <vt:lpstr>PowerPoint Presentation</vt:lpstr>
      <vt:lpstr>Постановка проблемы</vt:lpstr>
      <vt:lpstr>Двухфазное разрешение имён</vt:lpstr>
      <vt:lpstr>Двухфазное разрешение имён</vt:lpstr>
      <vt:lpstr>Двухфазное разрешение имён</vt:lpstr>
      <vt:lpstr>Контрольный вопрос</vt:lpstr>
      <vt:lpstr>Контрольный вопрос</vt:lpstr>
      <vt:lpstr>Пример Вандерворда</vt:lpstr>
      <vt:lpstr>Зависимые имена типов</vt:lpstr>
      <vt:lpstr>Зависимые имена типов</vt:lpstr>
      <vt:lpstr>Обсуждение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Разрешение неоднозначности</vt:lpstr>
      <vt:lpstr>Более сложная задача</vt:lpstr>
      <vt:lpstr>Попытка решения</vt:lpstr>
      <vt:lpstr>Правильный ответ</vt:lpstr>
      <vt:lpstr>Пример полной специализации</vt:lpstr>
      <vt:lpstr>Задача: параметризация методов</vt:lpstr>
      <vt:lpstr>Параметризация: первая попытка</vt:lpstr>
      <vt:lpstr>Переходники типов</vt:lpstr>
      <vt:lpstr>Параметризация: переходники типов</vt:lpstr>
      <vt:lpstr>Обсуждение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70</cp:revision>
  <dcterms:created xsi:type="dcterms:W3CDTF">2017-06-26T09:21:48Z</dcterms:created>
  <dcterms:modified xsi:type="dcterms:W3CDTF">2017-09-26T07:37:41Z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2017-09-26 07:37:39Z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