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0" r:id="rId8"/>
    <p:sldId id="261" r:id="rId9"/>
    <p:sldId id="263" r:id="rId10"/>
    <p:sldId id="276" r:id="rId11"/>
    <p:sldId id="277" r:id="rId12"/>
    <p:sldId id="278" r:id="rId13"/>
    <p:sldId id="279" r:id="rId14"/>
    <p:sldId id="280" r:id="rId15"/>
    <p:sldId id="320" r:id="rId16"/>
    <p:sldId id="264" r:id="rId17"/>
    <p:sldId id="265" r:id="rId18"/>
    <p:sldId id="296" r:id="rId19"/>
    <p:sldId id="270" r:id="rId20"/>
    <p:sldId id="295" r:id="rId21"/>
    <p:sldId id="294" r:id="rId22"/>
    <p:sldId id="318" r:id="rId23"/>
    <p:sldId id="319" r:id="rId24"/>
    <p:sldId id="309" r:id="rId25"/>
    <p:sldId id="262" r:id="rId26"/>
    <p:sldId id="268" r:id="rId27"/>
    <p:sldId id="269" r:id="rId28"/>
    <p:sldId id="266" r:id="rId29"/>
    <p:sldId id="267" r:id="rId30"/>
    <p:sldId id="313" r:id="rId31"/>
    <p:sldId id="310" r:id="rId32"/>
    <p:sldId id="311" r:id="rId33"/>
    <p:sldId id="275" r:id="rId34"/>
    <p:sldId id="272" r:id="rId35"/>
    <p:sldId id="281" r:id="rId36"/>
    <p:sldId id="282" r:id="rId37"/>
    <p:sldId id="271" r:id="rId38"/>
    <p:sldId id="283" r:id="rId39"/>
    <p:sldId id="284" r:id="rId40"/>
    <p:sldId id="285" r:id="rId41"/>
    <p:sldId id="287" r:id="rId42"/>
    <p:sldId id="286" r:id="rId43"/>
    <p:sldId id="289" r:id="rId44"/>
    <p:sldId id="291" r:id="rId45"/>
    <p:sldId id="292" r:id="rId46"/>
    <p:sldId id="290" r:id="rId47"/>
    <p:sldId id="288" r:id="rId48"/>
    <p:sldId id="293" r:id="rId49"/>
    <p:sldId id="299" r:id="rId50"/>
    <p:sldId id="298" r:id="rId51"/>
    <p:sldId id="300" r:id="rId52"/>
    <p:sldId id="301" r:id="rId53"/>
    <p:sldId id="297" r:id="rId54"/>
    <p:sldId id="302" r:id="rId55"/>
    <p:sldId id="303" r:id="rId56"/>
    <p:sldId id="305" r:id="rId57"/>
    <p:sldId id="304" r:id="rId58"/>
    <p:sldId id="306" r:id="rId59"/>
    <p:sldId id="307" r:id="rId60"/>
    <p:sldId id="308" r:id="rId61"/>
    <p:sldId id="317" r:id="rId62"/>
    <p:sldId id="316" r:id="rId63"/>
    <p:sldId id="315" r:id="rId64"/>
    <p:sldId id="323" r:id="rId65"/>
    <p:sldId id="324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Использование последовательных контейнеров стандартной библиотеки языка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49933" cy="1356360"/>
          </a:xfrm>
        </p:spPr>
        <p:txBody>
          <a:bodyPr/>
          <a:lstStyle/>
          <a:p>
            <a:r>
              <a:rPr lang="ru-RU" dirty="0" smtClean="0"/>
              <a:t>Задача:</a:t>
            </a:r>
            <a:r>
              <a:rPr lang="ru-RU" dirty="0"/>
              <a:t> </a:t>
            </a:r>
            <a:r>
              <a:rPr lang="ru-RU" dirty="0" smtClean="0"/>
              <a:t>как уменьшить </a:t>
            </a:r>
            <a:r>
              <a:rPr lang="en-US" dirty="0" smtClean="0"/>
              <a:t>capacity </a:t>
            </a:r>
            <a:r>
              <a:rPr lang="ru-RU" dirty="0" smtClean="0"/>
              <a:t>в </a:t>
            </a:r>
            <a:r>
              <a:rPr lang="en-US" dirty="0" smtClean="0"/>
              <a:t>C++98?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ход. Его надо разобрать на лекции.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17582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936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Она не имеет отношения к списочной инициализации векторов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23737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Явный конструктор из списка инициализации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связано с наличием у вектора </a:t>
            </a:r>
            <a:r>
              <a:rPr lang="ru-RU" b="1" dirty="0" smtClean="0">
                <a:latin typeface="Consolas" panose="020B0609020204030204" pitchFamily="49" charset="0"/>
              </a:rPr>
              <a:t>нескольких</a:t>
            </a:r>
            <a:r>
              <a:rPr lang="ru-RU" dirty="0" smtClean="0">
                <a:latin typeface="Consolas" panose="020B0609020204030204" pitchFamily="49" charset="0"/>
              </a:rPr>
              <a:t> конструкторов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 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Tree(</a:t>
            </a:r>
            <a:r>
              <a:rPr lang="en-US" dirty="0" err="1" smtClean="0"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&lt;T&gt;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 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0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памяти. Преимуществом является то, что </a:t>
            </a:r>
            <a:r>
              <a:rPr lang="en-US" dirty="0" smtClean="0"/>
              <a:t>begin() </a:t>
            </a:r>
            <a:r>
              <a:rPr lang="ru-RU" dirty="0" smtClean="0"/>
              <a:t>возвращает просто указатель, а инкремент итератора это инкремент указателя.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Но именно для списка инициализации, нет ли в этом решении каких-то, иногда блокирующих его использование, 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Подсказка:</a:t>
            </a:r>
            <a:br>
              <a:rPr lang="ru-RU" dirty="0" smtClean="0"/>
            </a:br>
            <a:r>
              <a:rPr lang="en-US" dirty="0" smtClean="0"/>
              <a:t>vector &lt;</a:t>
            </a:r>
            <a:r>
              <a:rPr lang="en-US" dirty="0" err="1" smtClean="0"/>
              <a:t>int</a:t>
            </a:r>
            <a:r>
              <a:rPr lang="en-US" dirty="0" smtClean="0"/>
              <a:t>&gt; v1 = {1, 2, 3};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ru-RU" dirty="0" smtClean="0"/>
              <a:t>тут много кода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 &lt;</a:t>
            </a:r>
            <a:r>
              <a:rPr lang="en-US" dirty="0" err="1" smtClean="0"/>
              <a:t>int</a:t>
            </a:r>
            <a:r>
              <a:rPr lang="en-US" dirty="0" smtClean="0"/>
              <a:t>&gt; v2 = {v1[2], v1[0], v1[1]};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7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6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8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</a:t>
            </a:r>
            <a:r>
              <a:rPr lang="ru-RU" dirty="0"/>
              <a:t>ы</a:t>
            </a:r>
            <a:r>
              <a:rPr lang="ru-RU" dirty="0" smtClean="0"/>
              <a:t> последовательных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 dirty="0" smtClean="0"/>
              <a:t> </a:t>
            </a:r>
            <a:r>
              <a:rPr lang="ru-RU" dirty="0" smtClean="0"/>
              <a:t>известным в момент компиляции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vector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непрерывности памяти</a:t>
            </a:r>
            <a:endParaRPr lang="en-US" dirty="0" smtClean="0"/>
          </a:p>
          <a:p>
            <a:pPr lvl="1"/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dirty="0" smtClean="0"/>
              <a:t>Адапторы</a:t>
            </a:r>
          </a:p>
          <a:p>
            <a:pPr lvl="1"/>
            <a:r>
              <a:rPr lang="en-US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smtClean="0"/>
              <a:t>queue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0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46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05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83871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вместо </a:t>
            </a:r>
            <a:r>
              <a:rPr lang="en-US" dirty="0" smtClean="0"/>
              <a:t>vector</a:t>
            </a:r>
            <a:r>
              <a:rPr lang="ru-RU" dirty="0" smtClean="0"/>
              <a:t> в качестве</a:t>
            </a:r>
            <a:r>
              <a:rPr lang="en-US" dirty="0" smtClean="0"/>
              <a:t> </a:t>
            </a:r>
            <a:r>
              <a:rPr lang="ru-RU" dirty="0" smtClean="0"/>
              <a:t>своего основного контейнера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74191" y="389763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9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2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9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1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4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02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9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83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Две опции: 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размер списка хранится и обновляется при вставках, но тогда </a:t>
            </a:r>
            <a:r>
              <a:rPr lang="en-US" dirty="0" smtClean="0"/>
              <a:t>splice </a:t>
            </a:r>
            <a:r>
              <a:rPr lang="ru-RU" dirty="0" smtClean="0"/>
              <a:t>должна проверить размер вставляемой последовательность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splice </a:t>
            </a:r>
            <a:r>
              <a:rPr lang="ru-RU" dirty="0" smtClean="0"/>
              <a:t>работает перевязкой указателей, но тогда размер списка вычисляется</a:t>
            </a:r>
          </a:p>
          <a:p>
            <a:pPr marL="45720" indent="0">
              <a:buNone/>
            </a:pPr>
            <a:r>
              <a:rPr lang="ru-RU" dirty="0" smtClean="0"/>
              <a:t>По стандарту выбрана опция (2)</a:t>
            </a:r>
          </a:p>
          <a:p>
            <a:pPr marL="45720" indent="0">
              <a:buNone/>
            </a:pPr>
            <a:r>
              <a:rPr lang="en-US" dirty="0" smtClean="0"/>
              <a:t>size </a:t>
            </a:r>
            <a:r>
              <a:rPr lang="ru-RU" dirty="0" smtClean="0"/>
              <a:t>у списков </a:t>
            </a:r>
            <a:r>
              <a:rPr lang="en-US" dirty="0" smtClean="0"/>
              <a:t>O(N), splice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</a:p>
          <a:p>
            <a:pPr marL="45720" indent="0">
              <a:buNone/>
            </a:pPr>
            <a:r>
              <a:rPr lang="ru-RU" dirty="0" smtClean="0"/>
              <a:t>Но при этом </a:t>
            </a:r>
            <a:r>
              <a:rPr lang="en-US" dirty="0" smtClean="0"/>
              <a:t>empty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529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822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5800" y="2459807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9720" y="2209270"/>
            <a:ext cx="1333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429500" y="2809435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2600" y="4112787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720" y="40583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7429500" y="4468387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40456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2387600" y="4461155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2600" y="5455601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9720" y="5401170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 flipV="1">
            <a:off x="7429500" y="5811201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2350" y="5580368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2355850" y="5811201"/>
            <a:ext cx="666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dirty="0" smtClean="0">
                <a:latin typeface="Consolas" panose="020B0609020204030204" pitchFamily="49" charset="0"/>
              </a:rPr>
              <a:t>s2.top()?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Ещё хуже: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forward_list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</a:t>
            </a:r>
            <a:r>
              <a:rPr lang="ru-RU" sz="2400" dirty="0" smtClean="0">
                <a:latin typeface="Consolas" panose="020B0609020204030204" pitchFamily="49" charset="0"/>
              </a:rPr>
              <a:t> ошибка компиляции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эта ошибка неочевидна. Стек же </a:t>
            </a:r>
            <a:r>
              <a:rPr lang="ru-RU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может</a:t>
            </a:r>
            <a:r>
              <a:rPr lang="ru-RU" sz="2400" dirty="0" smtClean="0">
                <a:latin typeface="Consolas" panose="020B0609020204030204" pitchFamily="49" charset="0"/>
              </a:rPr>
              <a:t> быть сделан на односвязном списке. Но не в </a:t>
            </a:r>
            <a:r>
              <a:rPr lang="en-US" sz="2400" dirty="0" smtClean="0">
                <a:latin typeface="Consolas" panose="020B0609020204030204" pitchFamily="49" charset="0"/>
              </a:rPr>
              <a:t>STL-uniform way.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23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борьба с интерфейсом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как</a:t>
            </a:r>
            <a:r>
              <a:rPr lang="en-US" sz="2400" dirty="0" smtClean="0">
                <a:latin typeface="Consolas" panose="020B0609020204030204" pitchFamily="49" charset="0"/>
              </a:rPr>
              <a:t>?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4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 снова своп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stack&lt;T&gt;().swap(s);</a:t>
            </a:r>
          </a:p>
        </p:txBody>
      </p:sp>
    </p:spTree>
    <p:extLst>
      <p:ext uri="{BB962C8B-B14F-4D97-AF65-F5344CB8AC3E}">
        <p14:creationId xmlns:p14="http://schemas.microsoft.com/office/powerpoint/2010/main" val="1723820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контейнеры?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337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8211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3957691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2258859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>
                <a:latin typeface="Consolas" panose="020B0609020204030204" pitchFamily="49" charset="0"/>
              </a:rPr>
              <a:t>n/3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88798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/>
              <a:t>array&lt;bool&gt;</a:t>
            </a:r>
            <a:r>
              <a:rPr lang="ru-RU" dirty="0" smtClean="0"/>
              <a:t> то есть у него фиксированный размер, являющийся параметром контейнера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&lt;24&gt; s = 0x7ff000;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увы, выпилить </a:t>
            </a:r>
            <a:r>
              <a:rPr lang="en-US" dirty="0" smtClean="0"/>
              <a:t>vector&lt;bool&gt; </a:t>
            </a:r>
            <a:r>
              <a:rPr lang="ru-RU" dirty="0" smtClean="0"/>
              <a:t>как того требу</a:t>
            </a:r>
            <a:r>
              <a:rPr lang="ru-RU" dirty="0"/>
              <a:t>ю</a:t>
            </a:r>
            <a:r>
              <a:rPr lang="ru-RU" dirty="0" smtClean="0"/>
              <a:t>т добро и справедливость нереально</a:t>
            </a:r>
          </a:p>
          <a:p>
            <a:r>
              <a:rPr lang="ru-RU" dirty="0" smtClean="0"/>
              <a:t>с другой стороны так ли он нужен?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2504" y="6075571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v.begin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5020" y="6075570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v.end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350665" y="5735943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120195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en-US" dirty="0" smtClean="0"/>
              <a:t>C-</a:t>
            </a:r>
            <a:r>
              <a:rPr lang="ru-RU" dirty="0" smtClean="0"/>
              <a:t>строк к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106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"hello</a:t>
            </a:r>
            <a:r>
              <a:rPr lang="en-US" dirty="0">
                <a:latin typeface="Consolas" panose="020B0609020204030204" pitchFamily="49" charset="0"/>
              </a:rPr>
              <a:t>, ";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инициализировать </a:t>
            </a:r>
            <a:r>
              <a:rPr lang="en-US" dirty="0" smtClean="0">
                <a:latin typeface="Consolas" panose="020B0609020204030204" pitchFamily="49" charset="0"/>
              </a:rPr>
              <a:t>C-</a:t>
            </a:r>
            <a:r>
              <a:rPr lang="ru-RU" dirty="0" smtClean="0">
                <a:latin typeface="Consolas" panose="020B0609020204030204" pitchFamily="49" charset="0"/>
              </a:rPr>
              <a:t>строкой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s.append</a:t>
            </a:r>
            <a:r>
              <a:rPr lang="en-US" dirty="0" smtClean="0">
                <a:latin typeface="Consolas" panose="020B0609020204030204" pitchFamily="49" charset="0"/>
              </a:rPr>
              <a:t>("Eric, the Bloody Axe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добавить в конец символов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s[0] </a:t>
            </a:r>
            <a:r>
              <a:rPr lang="en-US" dirty="0">
                <a:latin typeface="Consolas" panose="020B0609020204030204" pitchFamily="49" charset="0"/>
              </a:rPr>
              <a:t>= 'H';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изменить первый символ на заглавный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</a:t>
            </a:r>
            <a:r>
              <a:rPr lang="en-US" dirty="0">
                <a:latin typeface="Consolas" panose="020B0609020204030204" pitchFamily="49" charset="0"/>
              </a:rPr>
              <a:t>+= '!';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добавить через </a:t>
            </a:r>
            <a:r>
              <a:rPr lang="en-US" dirty="0" smtClean="0">
                <a:latin typeface="Consolas" panose="020B0609020204030204" pitchFamily="49" charset="0"/>
              </a:rPr>
              <a:t>+=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char *content = </a:t>
            </a:r>
            <a:r>
              <a:rPr lang="en-US" dirty="0" err="1" smtClean="0">
                <a:latin typeface="Consolas" panose="020B0609020204030204" pitchFamily="49" charset="0"/>
              </a:rPr>
              <a:t>s.c_str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получить содержимое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[20];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s.copy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, s, </a:t>
            </a:r>
            <a:r>
              <a:rPr lang="en-US" dirty="0" err="1" smtClean="0">
                <a:latin typeface="Consolas" panose="020B0609020204030204" pitchFamily="49" charset="0"/>
              </a:rPr>
              <a:t>s.size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скопировать содержимое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здесь содержимое будет освобождено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87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 (</a:t>
            </a:r>
            <a:r>
              <a:rPr lang="en-US" dirty="0" smtClean="0"/>
              <a:t>C++11)</a:t>
            </a:r>
          </a:p>
          <a:p>
            <a:r>
              <a:rPr lang="en-US" dirty="0" smtClean="0"/>
              <a:t>size / capacity </a:t>
            </a:r>
            <a:r>
              <a:rPr lang="ru-RU" dirty="0" smtClean="0"/>
              <a:t>и </a:t>
            </a:r>
            <a:r>
              <a:rPr lang="en-US" dirty="0" smtClean="0"/>
              <a:t>resize / reserve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, operator[],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rfind</a:t>
            </a:r>
            <a:r>
              <a:rPr lang="en-US" dirty="0"/>
              <a:t> </a:t>
            </a:r>
            <a:r>
              <a:rPr lang="en-US" dirty="0" smtClean="0"/>
              <a:t>/ replace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r>
              <a:rPr lang="en-US" dirty="0" err="1" smtClean="0"/>
              <a:t>c_str</a:t>
            </a:r>
            <a:r>
              <a:rPr lang="en-US" dirty="0" smtClean="0"/>
              <a:t> / data</a:t>
            </a:r>
            <a:endParaRPr lang="ru-RU" dirty="0" smtClean="0"/>
          </a:p>
          <a:p>
            <a:r>
              <a:rPr lang="ru-RU" dirty="0" smtClean="0"/>
              <a:t>Строки «понимают» завершающий нулевой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352078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очень удобны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84318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скольких трудов стоило бы написать такое на чистых </a:t>
            </a:r>
            <a:r>
              <a:rPr lang="en-US" dirty="0" smtClean="0">
                <a:latin typeface="Consolas" panose="020B0609020204030204" pitchFamily="49" charset="0"/>
              </a:rPr>
              <a:t>char*?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replace_all</a:t>
            </a:r>
            <a:r>
              <a:rPr lang="en-US" dirty="0" smtClean="0">
                <a:latin typeface="Consolas" panose="020B0609020204030204" pitchFamily="49" charset="0"/>
              </a:rPr>
              <a:t> (string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</a:t>
            </a:r>
            <a:r>
              <a:rPr lang="en-US" dirty="0">
                <a:latin typeface="Consolas" panose="020B0609020204030204" pitchFamily="49" charset="0"/>
              </a:rPr>
              <a:t>&amp; from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to</a:t>
            </a:r>
            <a:r>
              <a:rPr lang="en-US" dirty="0" smtClean="0">
                <a:latin typeface="Consolas" panose="020B0609020204030204" pitchFamily="49" charset="0"/>
              </a:rPr>
              <a:t>)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0;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from.empty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()) return</a:t>
            </a:r>
            <a:r>
              <a:rPr lang="en-US" dirty="0">
                <a:latin typeface="Consolas" panose="020B0609020204030204" pitchFamily="49" charset="0"/>
              </a:rPr>
              <a:t>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</a:rPr>
              <a:t> (from,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)) !=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npos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str.replace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from.length</a:t>
            </a:r>
            <a:r>
              <a:rPr lang="en-US" dirty="0">
                <a:latin typeface="Consolas" panose="020B0609020204030204" pitchFamily="49" charset="0"/>
              </a:rPr>
              <a:t>(), to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In case 'to' contains 'from', like </a:t>
            </a:r>
            <a:r>
              <a:rPr lang="en-US" dirty="0" smtClean="0">
                <a:latin typeface="Consolas" panose="020B0609020204030204" pitchFamily="49" charset="0"/>
              </a:rPr>
              <a:t>'x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 smtClean="0">
                <a:latin typeface="Consolas" panose="020B0609020204030204" pitchFamily="49" charset="0"/>
              </a:rPr>
              <a:t>vs '</a:t>
            </a:r>
            <a:r>
              <a:rPr lang="en-US" dirty="0" err="1" smtClean="0">
                <a:latin typeface="Consolas" panose="020B0609020204030204" pitchFamily="49" charset="0"/>
              </a:rPr>
              <a:t>yx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</a:rPr>
              <a:t>to.length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06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ли случаи когда </a:t>
            </a:r>
            <a:r>
              <a:rPr lang="en-US" dirty="0" smtClean="0"/>
              <a:t>vector&lt;char&gt; </a:t>
            </a:r>
            <a:r>
              <a:rPr lang="ru-RU" dirty="0" smtClean="0"/>
              <a:t>лучше </a:t>
            </a:r>
            <a:r>
              <a:rPr lang="en-US" dirty="0" smtClean="0"/>
              <a:t>string?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9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vector</a:t>
            </a:r>
            <a:r>
              <a:rPr lang="fr-FR" dirty="0">
                <a:latin typeface="Consolas" panose="020B0609020204030204" pitchFamily="49" charset="0"/>
              </a:rPr>
              <a:t>&lt;T&gt;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0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en-US" dirty="0" smtClean="0"/>
              <a:t> (C++11)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2480</TotalTime>
  <Words>2665</Words>
  <Application>Microsoft Office PowerPoint</Application>
  <PresentationFormat>Widescreen</PresentationFormat>
  <Paragraphs>458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Виды последовательных контейнеров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Особые возможности vector</vt:lpstr>
      <vt:lpstr>Задача: что неправильно в этом коде?</vt:lpstr>
      <vt:lpstr>Ответ: вектор не терпит халатности</vt:lpstr>
      <vt:lpstr>Вставка и удаление элементов</vt:lpstr>
      <vt:lpstr>Задача: как уменьшить capacity в C++98?</vt:lpstr>
      <vt:lpstr>Решение: а вот и своп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 в качестве своего основного контейнера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PowerPoint Presentation</vt:lpstr>
      <vt:lpstr>Идея контейнерных адаптеров</vt:lpstr>
      <vt:lpstr>Излишняя ортогональность адаптеров</vt:lpstr>
      <vt:lpstr>Задача: борьба с интерфейсом</vt:lpstr>
      <vt:lpstr>Решение: и снова своп</vt:lpstr>
      <vt:lpstr>Обсуждение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PowerPoint Presentation</vt:lpstr>
      <vt:lpstr>От C-строк к std::string</vt:lpstr>
      <vt:lpstr>Основные возможности строк</vt:lpstr>
      <vt:lpstr>Строки очень удобны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304</cp:revision>
  <dcterms:created xsi:type="dcterms:W3CDTF">2017-02-07T15:20:43Z</dcterms:created>
  <dcterms:modified xsi:type="dcterms:W3CDTF">2017-02-21T18:39:49Z</dcterms:modified>
</cp:coreProperties>
</file>