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328" r:id="rId4"/>
    <p:sldId id="327" r:id="rId5"/>
    <p:sldId id="336" r:id="rId6"/>
    <p:sldId id="337" r:id="rId7"/>
    <p:sldId id="329" r:id="rId8"/>
    <p:sldId id="330" r:id="rId9"/>
    <p:sldId id="331" r:id="rId10"/>
    <p:sldId id="332" r:id="rId11"/>
    <p:sldId id="333" r:id="rId12"/>
    <p:sldId id="338" r:id="rId13"/>
    <p:sldId id="340" r:id="rId14"/>
    <p:sldId id="339" r:id="rId15"/>
    <p:sldId id="342" r:id="rId16"/>
    <p:sldId id="341" r:id="rId17"/>
    <p:sldId id="343" r:id="rId18"/>
    <p:sldId id="344" r:id="rId19"/>
    <p:sldId id="335" r:id="rId20"/>
    <p:sldId id="325" r:id="rId21"/>
    <p:sldId id="314" r:id="rId22"/>
    <p:sldId id="334" r:id="rId23"/>
    <p:sldId id="326" r:id="rId24"/>
    <p:sldId id="322" r:id="rId25"/>
    <p:sldId id="312" r:id="rId26"/>
    <p:sldId id="321" r:id="rId27"/>
    <p:sldId id="32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Ввод и вывод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Механизмы работы с пользовательским вводом в </a:t>
            </a:r>
            <a:r>
              <a:rPr lang="en-US" dirty="0" smtClean="0"/>
              <a:t>C++. </a:t>
            </a:r>
            <a:r>
              <a:rPr lang="ru-RU" dirty="0" smtClean="0"/>
              <a:t>Локализация.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dirty="0" smtClean="0"/>
              <a:t>Иерархия потоков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ios_base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basic_ios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basic_istream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basic_ostream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basic_iostream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istream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o</a:t>
            </a:r>
            <a:r>
              <a:rPr lang="en-US" sz="2000" dirty="0" err="1" smtClean="0">
                <a:solidFill>
                  <a:schemeClr val="bg1"/>
                </a:solidFill>
              </a:rPr>
              <a:t>stream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241" y="4949027"/>
            <a:ext cx="222475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basic_streambuf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ios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iostream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7241" y="5577103"/>
            <a:ext cx="2224758" cy="3893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streambuf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basic_ifstream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basic_ofstream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basic_fstream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</a:t>
            </a:r>
            <a:r>
              <a:rPr lang="en-US" sz="2000" dirty="0" err="1" smtClean="0">
                <a:solidFill>
                  <a:schemeClr val="bg1"/>
                </a:solidFill>
              </a:rPr>
              <a:t>stream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ifstream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o</a:t>
            </a:r>
            <a:r>
              <a:rPr lang="en-US" sz="2000" dirty="0" err="1" smtClean="0">
                <a:solidFill>
                  <a:schemeClr val="bg1"/>
                </a:solidFill>
              </a:rPr>
              <a:t>fstream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231165" y="4320951"/>
            <a:ext cx="2045733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basic_filebuf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1" name="Straight Arrow Connector 250"/>
          <p:cNvCxnSpPr>
            <a:stCxn id="205" idx="1"/>
            <a:endCxn id="101" idx="3"/>
          </p:cNvCxnSpPr>
          <p:nvPr/>
        </p:nvCxnSpPr>
        <p:spPr>
          <a:xfrm flipH="1">
            <a:off x="2581999" y="4640285"/>
            <a:ext cx="649166" cy="62807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3231166" y="4954016"/>
            <a:ext cx="2045732" cy="314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filebuf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988627" y="5502213"/>
            <a:ext cx="2288271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basic_stringbuf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83" name="Straight Arrow Connector 282"/>
          <p:cNvCxnSpPr>
            <a:stCxn id="282" idx="1"/>
            <a:endCxn id="101" idx="3"/>
          </p:cNvCxnSpPr>
          <p:nvPr/>
        </p:nvCxnSpPr>
        <p:spPr>
          <a:xfrm flipH="1" flipV="1">
            <a:off x="2581999" y="5268361"/>
            <a:ext cx="406628" cy="55318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basic_istringstream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basic_ostringstream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988626" y="6135277"/>
            <a:ext cx="2288271" cy="2743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stringbuf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basic_stringstream</a:t>
            </a:r>
            <a:r>
              <a:rPr lang="en-US" sz="2000" dirty="0" smtClean="0">
                <a:solidFill>
                  <a:schemeClr val="bg1"/>
                </a:solidFill>
              </a:rPr>
              <a:t>&lt;&gt;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stringstream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istringstream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o</a:t>
            </a:r>
            <a:r>
              <a:rPr lang="en-US" sz="2000" dirty="0" err="1" smtClean="0">
                <a:solidFill>
                  <a:schemeClr val="bg1"/>
                </a:solidFill>
              </a:rPr>
              <a:t>stringstream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0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в </a:t>
            </a:r>
            <a:r>
              <a:rPr lang="en-US" dirty="0" smtClean="0"/>
              <a:t>C++: </a:t>
            </a:r>
            <a:r>
              <a:rPr lang="ru-RU" dirty="0" smtClean="0"/>
              <a:t>форматирование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Форматированный </a:t>
            </a:r>
            <a:r>
              <a:rPr lang="ru-RU" dirty="0" smtClean="0"/>
              <a:t>вывод через перегрузку сдвига</a:t>
            </a:r>
            <a:endParaRPr lang="ru-RU" dirty="0"/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&lt;&lt;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Форматные </a:t>
            </a:r>
            <a:r>
              <a:rPr lang="ru-RU" dirty="0" smtClean="0"/>
              <a:t>спецификаторы</a:t>
            </a:r>
            <a:endParaRPr lang="ru-RU" dirty="0" smtClean="0"/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 = 42;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&lt;&lt; n &lt;&lt; </a:t>
            </a:r>
            <a:r>
              <a:rPr lang="en-US" dirty="0" err="1" smtClean="0">
                <a:latin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н</a:t>
            </a:r>
            <a:r>
              <a:rPr lang="ru-RU" dirty="0" smtClean="0">
                <a:latin typeface="Consolas" panose="020B0609020204030204" pitchFamily="49" charset="0"/>
              </a:rPr>
              <a:t>а экране 42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&lt;&lt; hex &lt;&lt; n &lt;&lt; </a:t>
            </a:r>
            <a:r>
              <a:rPr lang="en-US" dirty="0" err="1" smtClean="0">
                <a:latin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на экране </a:t>
            </a:r>
            <a:r>
              <a:rPr lang="en-US" dirty="0" smtClean="0">
                <a:latin typeface="Consolas" panose="020B0609020204030204" pitchFamily="49" charset="0"/>
              </a:rPr>
              <a:t>2A</a:t>
            </a:r>
          </a:p>
          <a:p>
            <a:r>
              <a:rPr lang="ru-RU" dirty="0" smtClean="0"/>
              <a:t>Форматированный </a:t>
            </a:r>
            <a:r>
              <a:rPr lang="ru-RU" dirty="0" smtClean="0"/>
              <a:t>ввод тоже через перегрузку сдвига</a:t>
            </a:r>
            <a:endParaRPr lang="ru-RU" dirty="0" smtClean="0"/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cin</a:t>
            </a:r>
            <a:r>
              <a:rPr lang="en-US" dirty="0" smtClean="0">
                <a:latin typeface="Consolas" panose="020B0609020204030204" pitchFamily="49" charset="0"/>
              </a:rPr>
              <a:t> &gt;&gt; </a:t>
            </a:r>
            <a:r>
              <a:rPr lang="en-US" dirty="0" smtClean="0">
                <a:latin typeface="Consolas" panose="020B0609020204030204" pitchFamily="49" charset="0"/>
              </a:rPr>
              <a:t>n;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ожидается десятичное число из </a:t>
            </a:r>
            <a:r>
              <a:rPr lang="en-US" dirty="0" err="1" smtClean="0">
                <a:latin typeface="Consolas" panose="020B0609020204030204" pitchFamily="49" charset="0"/>
              </a:rPr>
              <a:t>cin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Ввод сложнее вывода, так как снаружи может придти что угодно.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Неформатированный ввод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 dirty="0" smtClean="0"/>
              <a:t>Основные средства</a:t>
            </a:r>
            <a:r>
              <a:rPr lang="en-US" dirty="0" smtClean="0"/>
              <a:t>: </a:t>
            </a:r>
            <a:r>
              <a:rPr lang="en-US" dirty="0" smtClean="0"/>
              <a:t>get, peek, </a:t>
            </a:r>
            <a:r>
              <a:rPr lang="en-US" dirty="0" err="1" smtClean="0"/>
              <a:t>putback</a:t>
            </a:r>
            <a:endParaRPr lang="ru-RU" dirty="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dirty="0" smtClean="0"/>
              <a:t>char </a:t>
            </a:r>
            <a:r>
              <a:rPr lang="en-US" dirty="0"/>
              <a:t>c = </a:t>
            </a:r>
            <a:r>
              <a:rPr lang="en-US" dirty="0" err="1" smtClean="0"/>
              <a:t>cin.get</a:t>
            </a:r>
            <a:r>
              <a:rPr lang="en-US" dirty="0" smtClean="0"/>
              <a:t>();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можно </a:t>
            </a:r>
            <a:r>
              <a:rPr lang="en-US" dirty="0" err="1" smtClean="0"/>
              <a:t>cin.peek</a:t>
            </a:r>
            <a:r>
              <a:rPr lang="en-US" dirty="0" smtClean="0"/>
              <a:t>() </a:t>
            </a:r>
            <a:r>
              <a:rPr lang="ru-RU" dirty="0" smtClean="0"/>
              <a:t>тогда </a:t>
            </a:r>
            <a:r>
              <a:rPr lang="en-US" dirty="0" err="1" smtClean="0"/>
              <a:t>putback</a:t>
            </a:r>
            <a:r>
              <a:rPr lang="en-US" dirty="0" smtClean="0"/>
              <a:t> </a:t>
            </a:r>
            <a:r>
              <a:rPr lang="ru-RU" dirty="0" smtClean="0"/>
              <a:t>ниже не нужен</a:t>
            </a:r>
            <a:br>
              <a:rPr lang="ru-RU" dirty="0" smtClean="0"/>
            </a:br>
            <a:r>
              <a:rPr lang="en-US" dirty="0" smtClean="0"/>
              <a:t>if </a:t>
            </a:r>
            <a:r>
              <a:rPr lang="en-US" dirty="0"/>
              <a:t>( (c &gt;= '0') &amp;&amp; (c &lt;= '9')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</a:t>
            </a:r>
            <a:r>
              <a:rPr lang="en-US" dirty="0" smtClean="0"/>
              <a:t>// </a:t>
            </a:r>
            <a:r>
              <a:rPr lang="ru-RU" dirty="0" smtClean="0"/>
              <a:t>обработка числа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 else {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dirty="0" err="1"/>
              <a:t>str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cin.putback</a:t>
            </a:r>
            <a:r>
              <a:rPr lang="en-US" dirty="0" smtClean="0"/>
              <a:t> </a:t>
            </a:r>
            <a:r>
              <a:rPr lang="en-US" dirty="0"/>
              <a:t>(c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кладём обратно подсмотренный символ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getline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getline</a:t>
            </a:r>
            <a:r>
              <a:rPr lang="en-US" dirty="0" smtClean="0"/>
              <a:t> (</a:t>
            </a:r>
            <a:r>
              <a:rPr lang="en-US" dirty="0" err="1" smtClean="0"/>
              <a:t>istream</a:t>
            </a:r>
            <a:r>
              <a:rPr lang="en-US" dirty="0" smtClean="0"/>
              <a:t>, string) </a:t>
            </a:r>
            <a:r>
              <a:rPr lang="ru-RU" dirty="0" smtClean="0"/>
              <a:t>но не </a:t>
            </a:r>
            <a:r>
              <a:rPr lang="en-US" dirty="0" err="1" smtClean="0"/>
              <a:t>cin.getline</a:t>
            </a:r>
            <a:r>
              <a:rPr lang="ru-RU" dirty="0" smtClean="0"/>
              <a:t> (</a:t>
            </a:r>
            <a:r>
              <a:rPr lang="en-US" dirty="0" smtClean="0"/>
              <a:t>char *,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ru-RU" dirty="0" smtClean="0"/>
              <a:t>обработка строки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2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забыть символ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"Please enter a number: " &lt;&lt; "\n";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"Your number is: " &lt;&lt; </a:t>
            </a:r>
            <a:r>
              <a:rPr lang="en-US" dirty="0" err="1"/>
              <a:t>num</a:t>
            </a:r>
            <a:r>
              <a:rPr lang="en-US" dirty="0"/>
              <a:t> &lt;&lt; "\n</a:t>
            </a:r>
            <a:r>
              <a:rPr lang="en-US" dirty="0" smtClean="0"/>
              <a:t>";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"Please enter your name: \n";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 smtClean="0"/>
              <a:t>getline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mystr</a:t>
            </a:r>
            <a:r>
              <a:rPr lang="en-US" dirty="0" smtClean="0"/>
              <a:t>); // </a:t>
            </a:r>
            <a:r>
              <a:rPr lang="ru-RU" dirty="0" smtClean="0"/>
              <a:t>упс... тут что-то пошло не так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1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потоков и обработка ошибок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Буферизация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Сцепленность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do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 smtClean="0"/>
              <a:t>cin.get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cout.put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} while (</a:t>
            </a:r>
            <a:r>
              <a:rPr lang="en-US" dirty="0" err="1"/>
              <a:t>ch</a:t>
            </a:r>
            <a:r>
              <a:rPr lang="en-US" dirty="0"/>
              <a:t>!='.');</a:t>
            </a:r>
          </a:p>
        </p:txBody>
      </p:sp>
    </p:spTree>
    <p:extLst>
      <p:ext uri="{BB962C8B-B14F-4D97-AF65-F5344CB8AC3E}">
        <p14:creationId xmlns:p14="http://schemas.microsoft.com/office/powerpoint/2010/main" val="360693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в файлы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/>
              <a:t>outfile.write</a:t>
            </a:r>
            <a:r>
              <a:rPr lang="en-US" dirty="0"/>
              <a:t> ("This is an apple",16);</a:t>
            </a:r>
          </a:p>
          <a:p>
            <a:pPr marL="45720" indent="0">
              <a:buNone/>
            </a:pPr>
            <a:r>
              <a:rPr lang="en-US" dirty="0"/>
              <a:t>  long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outfile.tellp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outfile.seekp</a:t>
            </a:r>
            <a:r>
              <a:rPr lang="en-US" dirty="0"/>
              <a:t> (pos-7);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outfile.write</a:t>
            </a:r>
            <a:r>
              <a:rPr lang="en-US" dirty="0"/>
              <a:t> (" sam",4);</a:t>
            </a:r>
          </a:p>
        </p:txBody>
      </p:sp>
    </p:spTree>
    <p:extLst>
      <p:ext uri="{BB962C8B-B14F-4D97-AF65-F5344CB8AC3E}">
        <p14:creationId xmlns:p14="http://schemas.microsoft.com/office/powerpoint/2010/main" val="417685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Перенаправление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filestr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filestr.open</a:t>
            </a:r>
            <a:r>
              <a:rPr lang="en-US" dirty="0"/>
              <a:t> ("test.txt");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backup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cout.rdbuf</a:t>
            </a:r>
            <a:r>
              <a:rPr lang="en-US" dirty="0"/>
              <a:t>();     // back up </a:t>
            </a:r>
            <a:r>
              <a:rPr lang="en-US" dirty="0" err="1"/>
              <a:t>cout's</a:t>
            </a:r>
            <a:r>
              <a:rPr lang="en-US" dirty="0"/>
              <a:t> </a:t>
            </a:r>
            <a:r>
              <a:rPr lang="en-US" dirty="0" err="1"/>
              <a:t>streambuf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psbuf</a:t>
            </a:r>
            <a:r>
              <a:rPr lang="en-US" dirty="0"/>
              <a:t> = </a:t>
            </a:r>
            <a:r>
              <a:rPr lang="en-US" dirty="0" err="1"/>
              <a:t>filestr.rdbuf</a:t>
            </a:r>
            <a:r>
              <a:rPr lang="en-US" dirty="0"/>
              <a:t>();        // get file's </a:t>
            </a:r>
            <a:r>
              <a:rPr lang="en-US" dirty="0" err="1"/>
              <a:t>streambuf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cout.rdbuf</a:t>
            </a:r>
            <a:r>
              <a:rPr lang="en-US" dirty="0"/>
              <a:t>(</a:t>
            </a:r>
            <a:r>
              <a:rPr lang="en-US" dirty="0" err="1"/>
              <a:t>psbuf</a:t>
            </a:r>
            <a:r>
              <a:rPr lang="en-US" dirty="0"/>
              <a:t>);         // assign </a:t>
            </a:r>
            <a:r>
              <a:rPr lang="en-US" dirty="0" err="1"/>
              <a:t>streambuf</a:t>
            </a:r>
            <a:r>
              <a:rPr lang="en-US" dirty="0"/>
              <a:t> to </a:t>
            </a:r>
            <a:r>
              <a:rPr lang="en-US" dirty="0" err="1"/>
              <a:t>cout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"This is written to the file";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cout.rdbuf</a:t>
            </a:r>
            <a:r>
              <a:rPr lang="en-US" dirty="0"/>
              <a:t>(backup);        // restore </a:t>
            </a:r>
            <a:r>
              <a:rPr lang="en-US" dirty="0" err="1"/>
              <a:t>cout's</a:t>
            </a:r>
            <a:r>
              <a:rPr lang="en-US" dirty="0"/>
              <a:t> original </a:t>
            </a:r>
            <a:r>
              <a:rPr lang="en-US" dirty="0" err="1"/>
              <a:t>streambuf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Манипуляторы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Преобразования строк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0815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Манипуляторы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Преобразования строк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Манипуляторы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Преобразования строк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6080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 dirty="0" smtClean="0"/>
              <a:t>Кратко о структуре </a:t>
            </a:r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ANSI (7 bytes)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ASCII</a:t>
            </a:r>
            <a:r>
              <a:rPr lang="ru-RU" dirty="0" smtClean="0">
                <a:latin typeface="Consolas" panose="020B0609020204030204" pitchFamily="49" charset="0"/>
              </a:rPr>
              <a:t> (8 </a:t>
            </a:r>
            <a:r>
              <a:rPr lang="en-US" dirty="0" smtClean="0">
                <a:latin typeface="Consolas" panose="020B0609020204030204" pitchFamily="49" charset="0"/>
              </a:rPr>
              <a:t>bytes) = ANSI + </a:t>
            </a:r>
            <a:r>
              <a:rPr lang="en-US" dirty="0" err="1" smtClean="0">
                <a:latin typeface="Consolas" panose="020B0609020204030204" pitchFamily="49" charset="0"/>
              </a:rPr>
              <a:t>codepage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ru-RU" dirty="0" smtClean="0">
                <a:latin typeface="Consolas" panose="020B0609020204030204" pitchFamily="49" charset="0"/>
              </a:rPr>
              <a:t>например 1251 и </a:t>
            </a:r>
            <a:r>
              <a:rPr lang="en-US" dirty="0" smtClean="0">
                <a:latin typeface="Consolas" panose="020B0609020204030204" pitchFamily="49" charset="0"/>
              </a:rPr>
              <a:t>866)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Юникодные системы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UCS-2 (</a:t>
            </a:r>
            <a:r>
              <a:rPr lang="ru-RU" dirty="0" smtClean="0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UCS-4 (</a:t>
            </a:r>
            <a:r>
              <a:rPr lang="ru-RU" dirty="0" smtClean="0">
                <a:latin typeface="Consolas" panose="020B0609020204030204" pitchFamily="49" charset="0"/>
              </a:rPr>
              <a:t>число </a:t>
            </a:r>
            <a:r>
              <a:rPr lang="en-US" dirty="0" smtClean="0">
                <a:latin typeface="Consolas" panose="020B0609020204030204" pitchFamily="49" charset="0"/>
              </a:rPr>
              <a:t>U+0041 </a:t>
            </a:r>
            <a:r>
              <a:rPr lang="ru-RU" dirty="0" smtClean="0">
                <a:latin typeface="Consolas" panose="020B0609020204030204" pitchFamily="49" charset="0"/>
              </a:rPr>
              <a:t>это английское </a:t>
            </a:r>
            <a:r>
              <a:rPr lang="en-US" dirty="0" smtClean="0">
                <a:latin typeface="Consolas" panose="020B0609020204030204" pitchFamily="49" charset="0"/>
              </a:rPr>
              <a:t>A, </a:t>
            </a:r>
            <a:r>
              <a:rPr lang="ru-RU" dirty="0" smtClean="0">
                <a:latin typeface="Consolas" panose="020B0609020204030204" pitchFamily="49" charset="0"/>
              </a:rPr>
              <a:t>а число </a:t>
            </a:r>
            <a:r>
              <a:rPr lang="en-US" dirty="0" smtClean="0">
                <a:latin typeface="Consolas" panose="020B0609020204030204" pitchFamily="49" charset="0"/>
              </a:rPr>
              <a:t>U+0410 </a:t>
            </a:r>
            <a:r>
              <a:rPr lang="ru-RU" dirty="0" smtClean="0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UTF-8 (</a:t>
            </a:r>
            <a:r>
              <a:rPr lang="ru-RU" dirty="0" smtClean="0">
                <a:latin typeface="Consolas" panose="020B0609020204030204" pitchFamily="49" charset="0"/>
              </a:rPr>
              <a:t>от 1 до 6 байт на символ) 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ru-RU" dirty="0" smtClean="0">
                <a:latin typeface="Consolas" panose="020B0609020204030204" pitchFamily="49" charset="0"/>
              </a:rPr>
              <a:t>в ней </a:t>
            </a:r>
            <a:r>
              <a:rPr lang="en-US" dirty="0" smtClean="0">
                <a:latin typeface="Consolas" panose="020B0609020204030204" pitchFamily="49" charset="0"/>
              </a:rPr>
              <a:t>U+0410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en-US" dirty="0" smtClean="0">
                <a:latin typeface="Consolas" panose="020B0609020204030204" pitchFamily="49" charset="0"/>
              </a:rPr>
              <a:t>{0xD0, 0x90}, </a:t>
            </a:r>
            <a:r>
              <a:rPr lang="ru-RU" dirty="0" smtClean="0">
                <a:latin typeface="Consolas" panose="020B0609020204030204" pitchFamily="49" charset="0"/>
              </a:rPr>
              <a:t>зато </a:t>
            </a:r>
            <a:r>
              <a:rPr lang="en-US" dirty="0" smtClean="0">
                <a:latin typeface="Consolas" panose="020B0609020204030204" pitchFamily="49" charset="0"/>
              </a:rPr>
              <a:t>U+0041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en-US" dirty="0" smtClean="0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UTF-16 (</a:t>
            </a:r>
            <a:r>
              <a:rPr lang="ru-RU" dirty="0" smtClean="0">
                <a:latin typeface="Consolas" panose="020B0609020204030204" pitchFamily="49" charset="0"/>
              </a:rPr>
              <a:t>покрывает </a:t>
            </a:r>
            <a:r>
              <a:rPr lang="en-US" dirty="0" smtClean="0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 dirty="0" smtClean="0">
                <a:latin typeface="Consolas" panose="020B0609020204030204" pitchFamily="49" charset="0"/>
              </a:rPr>
              <a:t>в </a:t>
            </a:r>
            <a:r>
              <a:rPr lang="en-US" dirty="0" smtClean="0">
                <a:latin typeface="Consolas" panose="020B0609020204030204" pitchFamily="49" charset="0"/>
              </a:rPr>
              <a:t>UTF16-LE U+0410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en-US" dirty="0" smtClean="0">
                <a:latin typeface="Consolas" panose="020B0609020204030204" pitchFamily="49" charset="0"/>
              </a:rPr>
              <a:t>{0x10, 0x04} </a:t>
            </a:r>
            <a:r>
              <a:rPr lang="ru-RU" dirty="0" smtClean="0">
                <a:latin typeface="Consolas" panose="020B0609020204030204" pitchFamily="49" charset="0"/>
              </a:rPr>
              <a:t>но и </a:t>
            </a:r>
            <a:r>
              <a:rPr lang="en-US" dirty="0" smtClean="0">
                <a:latin typeface="Consolas" panose="020B0609020204030204" pitchFamily="49" charset="0"/>
              </a:rPr>
              <a:t>U+0041</a:t>
            </a:r>
            <a:r>
              <a:rPr lang="ru-RU" dirty="0" smtClean="0">
                <a:latin typeface="Consolas" panose="020B0609020204030204" pitchFamily="49" charset="0"/>
              </a:rPr>
              <a:t> это </a:t>
            </a:r>
            <a:r>
              <a:rPr lang="en-US" dirty="0" smtClean="0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UTF-32 (</a:t>
            </a:r>
            <a:r>
              <a:rPr lang="ru-RU" dirty="0" smtClean="0">
                <a:latin typeface="Consolas" panose="020B0609020204030204" pitchFamily="49" charset="0"/>
              </a:rPr>
              <a:t>покрывает </a:t>
            </a:r>
            <a:r>
              <a:rPr lang="en-US" dirty="0" smtClean="0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211515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r>
              <a:rPr lang="ru-RU" dirty="0" smtClean="0"/>
              <a:t> – наименьший тип (</a:t>
            </a:r>
            <a:r>
              <a:rPr lang="en-US" dirty="0" err="1" smtClean="0"/>
              <a:t>sizeof</a:t>
            </a:r>
            <a:r>
              <a:rPr lang="en-US" dirty="0" smtClean="0"/>
              <a:t>(char) == 1)</a:t>
            </a:r>
          </a:p>
          <a:p>
            <a:r>
              <a:rPr lang="en-US" dirty="0" smtClean="0"/>
              <a:t>char16_t – </a:t>
            </a:r>
            <a:r>
              <a:rPr lang="ru-RU" dirty="0" smtClean="0"/>
              <a:t>символ из набора </a:t>
            </a:r>
            <a:r>
              <a:rPr lang="en-US" dirty="0" smtClean="0"/>
              <a:t>UCS-2</a:t>
            </a:r>
          </a:p>
          <a:p>
            <a:r>
              <a:rPr lang="en-US" dirty="0" smtClean="0"/>
              <a:t>char32_t </a:t>
            </a:r>
            <a:r>
              <a:rPr lang="en-US" dirty="0"/>
              <a:t>– </a:t>
            </a:r>
            <a:r>
              <a:rPr lang="ru-RU" dirty="0"/>
              <a:t>символ из набора </a:t>
            </a:r>
            <a:r>
              <a:rPr lang="en-US" dirty="0" smtClean="0"/>
              <a:t>UCS-4</a:t>
            </a:r>
          </a:p>
          <a:p>
            <a:r>
              <a:rPr lang="en-US" dirty="0" err="1" smtClean="0"/>
              <a:t>wchar_t</a:t>
            </a:r>
            <a:r>
              <a:rPr lang="en-US" dirty="0" smtClean="0"/>
              <a:t> – </a:t>
            </a:r>
            <a:r>
              <a:rPr lang="ru-RU" dirty="0" smtClean="0"/>
              <a:t>наибольший символьный тип среди всех системных локалей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64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Манипуляторы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Преобразования строк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762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строками может быть сложна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setlocale</a:t>
            </a:r>
            <a:r>
              <a:rPr lang="en-US" dirty="0">
                <a:latin typeface="Consolas" panose="020B0609020204030204" pitchFamily="49" charset="0"/>
              </a:rPr>
              <a:t>(LC_ALL, </a:t>
            </a:r>
            <a:r>
              <a:rPr lang="en-US" dirty="0" smtClean="0">
                <a:latin typeface="Consolas" panose="020B0609020204030204" pitchFamily="49" charset="0"/>
              </a:rPr>
              <a:t>"");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wstring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L"ħëłlö</a:t>
            </a:r>
            <a:r>
              <a:rPr lang="en-US" dirty="0" smtClean="0">
                <a:latin typeface="Consolas" panose="020B0609020204030204" pitchFamily="49" charset="0"/>
              </a:rPr>
              <a:t>";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::locale locale</a:t>
            </a:r>
            <a:r>
              <a:rPr lang="en-US" dirty="0" smtClean="0">
                <a:latin typeface="Consolas" panose="020B0609020204030204" pitchFamily="49" charset="0"/>
              </a:rPr>
              <a:t>("");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codecvt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wchar_t</a:t>
            </a:r>
            <a:r>
              <a:rPr lang="en-US" dirty="0">
                <a:latin typeface="Consolas" panose="020B0609020204030204" pitchFamily="49" charset="0"/>
              </a:rPr>
              <a:t>, char,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mbstate_t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converter_type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converter_type</a:t>
            </a:r>
            <a:r>
              <a:rPr lang="en-US" dirty="0">
                <a:latin typeface="Consolas" panose="020B0609020204030204" pitchFamily="49" charset="0"/>
              </a:rPr>
              <a:t>&amp; converter =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use_facet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converter_type</a:t>
            </a:r>
            <a:r>
              <a:rPr lang="en-US" dirty="0">
                <a:latin typeface="Consolas" panose="020B0609020204030204" pitchFamily="49" charset="0"/>
              </a:rPr>
              <a:t>&gt;(locale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::vector&lt;char&gt; to(</a:t>
            </a:r>
            <a:r>
              <a:rPr lang="en-US" dirty="0" err="1">
                <a:latin typeface="Consolas" panose="020B0609020204030204" pitchFamily="49" charset="0"/>
              </a:rPr>
              <a:t>ws.length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converter.max_length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mbstate_t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state;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wchar_t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latin typeface="Consolas" panose="020B0609020204030204" pitchFamily="49" charset="0"/>
              </a:rPr>
              <a:t>from_next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latin typeface="Consolas" panose="020B0609020204030204" pitchFamily="49" charset="0"/>
              </a:rPr>
              <a:t>to_next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converter_type</a:t>
            </a:r>
            <a:r>
              <a:rPr lang="en-US" dirty="0">
                <a:latin typeface="Consolas" panose="020B0609020204030204" pitchFamily="49" charset="0"/>
              </a:rPr>
              <a:t>::result </a:t>
            </a:r>
            <a:r>
              <a:rPr lang="en-US" dirty="0" err="1"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converter.out</a:t>
            </a:r>
            <a:r>
              <a:rPr lang="en-US" dirty="0" smtClean="0">
                <a:latin typeface="Consolas" panose="020B0609020204030204" pitchFamily="49" charset="0"/>
              </a:rPr>
              <a:t>(state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ws.data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ws.data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ws.length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from_next</a:t>
            </a:r>
            <a:r>
              <a:rPr lang="en-US" dirty="0">
                <a:latin typeface="Consolas" panose="020B0609020204030204" pitchFamily="49" charset="0"/>
              </a:rPr>
              <a:t>, &amp;to[0], &amp;to[0] + </a:t>
            </a:r>
            <a:r>
              <a:rPr lang="en-US" dirty="0" err="1">
                <a:latin typeface="Consolas" panose="020B0609020204030204" pitchFamily="49" charset="0"/>
              </a:rPr>
              <a:t>to.size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to_next</a:t>
            </a:r>
            <a:r>
              <a:rPr lang="en-US" dirty="0" smtClean="0">
                <a:latin typeface="Consolas" panose="020B0609020204030204" pitchFamily="49" charset="0"/>
              </a:rPr>
              <a:t>);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(result </a:t>
            </a:r>
            <a:r>
              <a:rPr lang="en-US" dirty="0" smtClean="0">
                <a:latin typeface="Consolas" panose="020B0609020204030204" pitchFamily="49" charset="0"/>
              </a:rPr>
              <a:t>!= </a:t>
            </a:r>
            <a:r>
              <a:rPr lang="en-US" dirty="0" err="1">
                <a:latin typeface="Consolas" panose="020B0609020204030204" pitchFamily="49" charset="0"/>
              </a:rPr>
              <a:t>converter_type</a:t>
            </a:r>
            <a:r>
              <a:rPr lang="en-US" dirty="0">
                <a:latin typeface="Consolas" panose="020B0609020204030204" pitchFamily="49" charset="0"/>
              </a:rPr>
              <a:t>::ok </a:t>
            </a:r>
            <a:r>
              <a:rPr lang="en-US" dirty="0" smtClean="0">
                <a:latin typeface="Consolas" panose="020B0609020204030204" pitchFamily="49" charset="0"/>
              </a:rPr>
              <a:t>&amp;&amp; result != </a:t>
            </a:r>
            <a:r>
              <a:rPr lang="en-US" dirty="0" err="1">
                <a:latin typeface="Consolas" panose="020B0609020204030204" pitchFamily="49" charset="0"/>
              </a:rPr>
              <a:t>converter_type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noconv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return false;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::string s(&amp;to[0], </a:t>
            </a:r>
            <a:r>
              <a:rPr lang="en-US" dirty="0" err="1">
                <a:latin typeface="Consolas" panose="020B0609020204030204" pitchFamily="49" charset="0"/>
              </a:rPr>
              <a:t>to_next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7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basic_string</a:t>
            </a:r>
            <a:r>
              <a:rPr lang="en-US" dirty="0" smtClean="0"/>
              <a:t> </a:t>
            </a:r>
            <a:r>
              <a:rPr lang="ru-RU" dirty="0" smtClean="0"/>
              <a:t>и его наследники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341264"/>
            <a:ext cx="572655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basic_string</a:t>
            </a:r>
            <a:r>
              <a:rPr lang="en-US" sz="2800" dirty="0" smtClean="0">
                <a:solidFill>
                  <a:schemeClr val="tx1"/>
                </a:solidFill>
              </a:rPr>
              <a:t> &lt; </a:t>
            </a:r>
            <a:r>
              <a:rPr lang="en-US" sz="2800" dirty="0" err="1" smtClean="0">
                <a:solidFill>
                  <a:schemeClr val="tx1"/>
                </a:solidFill>
              </a:rPr>
              <a:t>charT</a:t>
            </a:r>
            <a:r>
              <a:rPr lang="en-US" sz="2800" dirty="0" smtClean="0">
                <a:solidFill>
                  <a:schemeClr val="tx1"/>
                </a:solidFill>
              </a:rPr>
              <a:t>, traits, </a:t>
            </a:r>
            <a:r>
              <a:rPr lang="en-US" sz="2800" dirty="0" err="1" smtClean="0">
                <a:solidFill>
                  <a:schemeClr val="tx1"/>
                </a:solidFill>
              </a:rPr>
              <a:t>alloc</a:t>
            </a:r>
            <a:r>
              <a:rPr lang="en-US" sz="2800" dirty="0" smtClean="0">
                <a:solidFill>
                  <a:schemeClr val="tx1"/>
                </a:solidFill>
              </a:rPr>
              <a:t>&gt;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0425" y="3894740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string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0107" y="3894740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</a:t>
            </a:r>
            <a:r>
              <a:rPr lang="en-US" sz="2800" dirty="0" err="1" smtClean="0">
                <a:solidFill>
                  <a:schemeClr val="tx1"/>
                </a:solidFill>
              </a:rPr>
              <a:t>string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0274" y="5251821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u32string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7384" y="5251821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u16string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9300" y="3323041"/>
            <a:ext cx="912797" cy="57170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411419" y="3323041"/>
            <a:ext cx="333596" cy="192878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6784848" y="3323041"/>
            <a:ext cx="739461" cy="192878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8108883" y="3323041"/>
            <a:ext cx="1455259" cy="571699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2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wstring_convert</a:t>
            </a:r>
            <a:r>
              <a:rPr lang="en-US" dirty="0" smtClean="0"/>
              <a:t> – 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char-string </a:t>
            </a:r>
            <a:r>
              <a:rPr lang="ru-RU" dirty="0" smtClean="0"/>
              <a:t>в </a:t>
            </a:r>
            <a:r>
              <a:rPr lang="en-US" dirty="0" err="1" smtClean="0"/>
              <a:t>wchar_t</a:t>
            </a:r>
            <a:r>
              <a:rPr lang="en-US" dirty="0" smtClean="0"/>
              <a:t>-string</a:t>
            </a:r>
            <a:r>
              <a:rPr lang="ru-RU" dirty="0" smtClean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ru-RU" dirty="0" smtClean="0"/>
              <a:t>Используемые </a:t>
            </a:r>
            <a:r>
              <a:rPr lang="en-US" dirty="0" smtClean="0"/>
              <a:t>facets</a:t>
            </a:r>
          </a:p>
          <a:p>
            <a:r>
              <a:rPr lang="en-US" dirty="0" smtClean="0"/>
              <a:t>codecvt_utf8</a:t>
            </a:r>
          </a:p>
          <a:p>
            <a:r>
              <a:rPr lang="en-US" dirty="0" smtClean="0"/>
              <a:t>codecvt_utf8_utf16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96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в </a:t>
            </a:r>
            <a:r>
              <a:rPr lang="en-US" dirty="0" smtClean="0"/>
              <a:t>C: </a:t>
            </a:r>
            <a:r>
              <a:rPr lang="ru-RU" dirty="0" smtClean="0"/>
              <a:t>всё есть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</a:t>
            </a:r>
            <a:r>
              <a:rPr lang="ru-RU" dirty="0" smtClean="0"/>
              <a:t>это </a:t>
            </a:r>
            <a:r>
              <a:rPr lang="en-US" dirty="0" smtClean="0"/>
              <a:t>implementation-defined </a:t>
            </a:r>
            <a:r>
              <a:rPr lang="ru-RU" dirty="0" smtClean="0"/>
              <a:t>структура, поэтому обычно оперируют </a:t>
            </a:r>
            <a:r>
              <a:rPr lang="en-US" dirty="0" smtClean="0"/>
              <a:t>FILE*</a:t>
            </a:r>
          </a:p>
          <a:p>
            <a:r>
              <a:rPr lang="ru-RU" dirty="0" smtClean="0"/>
              <a:t>Всего файлов можно открыть не меньше </a:t>
            </a:r>
            <a:r>
              <a:rPr lang="en-US" dirty="0" smtClean="0"/>
              <a:t>FOPEN_MAX (</a:t>
            </a:r>
            <a:r>
              <a:rPr lang="ru-RU" dirty="0" smtClean="0"/>
              <a:t>не меньше 8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Весь ввод</a:t>
            </a:r>
            <a:r>
              <a:rPr lang="en-US" dirty="0" smtClean="0"/>
              <a:t>/</a:t>
            </a:r>
            <a:r>
              <a:rPr lang="ru-RU" dirty="0" smtClean="0"/>
              <a:t>вывод работает только с «файлами»</a:t>
            </a:r>
          </a:p>
          <a:p>
            <a:r>
              <a:rPr lang="ru-RU" dirty="0" smtClean="0"/>
              <a:t>«Файлы» </a:t>
            </a:r>
            <a:r>
              <a:rPr lang="ru-RU" dirty="0"/>
              <a:t>можно открывать и закрывать (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)</a:t>
            </a:r>
            <a:r>
              <a:rPr lang="ru-RU" dirty="0"/>
              <a:t>, но главное, что в них можно писать (иногда) и из них можно читать (тоже иногда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Три стандартных файла не требуется специально открывать:</a:t>
            </a:r>
          </a:p>
          <a:p>
            <a:pPr lvl="1"/>
            <a:r>
              <a:rPr lang="en-US" dirty="0" err="1" smtClean="0"/>
              <a:t>stdin</a:t>
            </a:r>
            <a:r>
              <a:rPr lang="en-US" dirty="0" smtClean="0"/>
              <a:t> – </a:t>
            </a:r>
            <a:r>
              <a:rPr lang="ru-RU" dirty="0" smtClean="0"/>
              <a:t>стандартный поток ввода (обычно смотрит на консоль)</a:t>
            </a:r>
          </a:p>
          <a:p>
            <a:pPr lvl="1"/>
            <a:r>
              <a:rPr lang="en-US" dirty="0" err="1" smtClean="0"/>
              <a:t>stdout</a:t>
            </a:r>
            <a:r>
              <a:rPr lang="en-US" dirty="0" smtClean="0"/>
              <a:t> – </a:t>
            </a:r>
            <a:r>
              <a:rPr lang="ru-RU" dirty="0" smtClean="0"/>
              <a:t>стандартный поток вывода (обычно тоже консоль)</a:t>
            </a:r>
          </a:p>
          <a:p>
            <a:pPr lvl="1"/>
            <a:r>
              <a:rPr lang="en-US" dirty="0" err="1" smtClean="0"/>
              <a:t>stderr</a:t>
            </a:r>
            <a:r>
              <a:rPr lang="en-US" dirty="0" smtClean="0"/>
              <a:t> – </a:t>
            </a:r>
            <a:r>
              <a:rPr lang="ru-RU" dirty="0" smtClean="0"/>
              <a:t>стандартный поток сообщений об ошибках (обычно опять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359967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в </a:t>
            </a:r>
            <a:r>
              <a:rPr lang="en-US" dirty="0" smtClean="0"/>
              <a:t>C: </a:t>
            </a:r>
            <a:r>
              <a:rPr lang="ru-RU" dirty="0" smtClean="0"/>
              <a:t>буферизация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Буферизованные</a:t>
            </a:r>
            <a:endParaRPr lang="en-US" sz="2800" dirty="0" smtClean="0"/>
          </a:p>
          <a:p>
            <a:pPr lvl="1"/>
            <a:r>
              <a:rPr lang="ru-RU" sz="2800" dirty="0" smtClean="0"/>
              <a:t>Построчная буферизация</a:t>
            </a:r>
          </a:p>
          <a:p>
            <a:pPr lvl="2"/>
            <a:r>
              <a:rPr lang="en-US" sz="2400" dirty="0" err="1" smtClean="0"/>
              <a:t>stdout</a:t>
            </a:r>
            <a:endParaRPr lang="en-US" sz="2400" dirty="0" smtClean="0"/>
          </a:p>
          <a:p>
            <a:pPr lvl="2"/>
            <a:r>
              <a:rPr lang="en-US" sz="2400" dirty="0" err="1" smtClean="0"/>
              <a:t>stdin</a:t>
            </a:r>
            <a:endParaRPr lang="ru-RU" sz="2400" dirty="0" smtClean="0"/>
          </a:p>
          <a:p>
            <a:pPr lvl="1"/>
            <a:r>
              <a:rPr lang="ru-RU" sz="2800" dirty="0" smtClean="0"/>
              <a:t>Полная буферизация</a:t>
            </a:r>
          </a:p>
          <a:p>
            <a:r>
              <a:rPr lang="ru-RU" sz="2800" dirty="0" smtClean="0"/>
              <a:t>Не буферизованные</a:t>
            </a:r>
            <a:endParaRPr lang="en-US" sz="2800" dirty="0" smtClean="0"/>
          </a:p>
          <a:p>
            <a:pPr lvl="2"/>
            <a:r>
              <a:rPr lang="en-US" sz="2600" dirty="0" err="1" smtClean="0"/>
              <a:t>stderr</a:t>
            </a:r>
            <a:endParaRPr lang="en-US" sz="2600" dirty="0" smtClean="0"/>
          </a:p>
          <a:p>
            <a:pPr lvl="1"/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2057400"/>
            <a:ext cx="5989320" cy="45212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Работа с буфером</a:t>
            </a:r>
          </a:p>
          <a:p>
            <a:pPr lvl="1"/>
            <a:r>
              <a:rPr lang="en-US" sz="2800" dirty="0" err="1" smtClean="0"/>
              <a:t>setvbuf</a:t>
            </a:r>
            <a:endParaRPr lang="en-US" sz="2800" dirty="0" smtClean="0"/>
          </a:p>
          <a:p>
            <a:pPr lvl="1"/>
            <a:r>
              <a:rPr lang="en-US" sz="2800" dirty="0" err="1" smtClean="0"/>
              <a:t>fflush</a:t>
            </a:r>
            <a:endParaRPr lang="en-US" sz="2800" dirty="0" smtClean="0"/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setbuf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stdout</a:t>
            </a:r>
            <a:r>
              <a:rPr lang="en-US" sz="2400" dirty="0">
                <a:latin typeface="Consolas" panose="020B0609020204030204" pitchFamily="49" charset="0"/>
              </a:rPr>
              <a:t>, NULL); 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setvbuf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fp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это</a:t>
            </a:r>
            <a:r>
              <a:rPr lang="en-US" sz="2400" dirty="0" smtClean="0">
                <a:latin typeface="Consolas" panose="020B0609020204030204" pitchFamily="49" charset="0"/>
              </a:rPr>
              <a:t> FILE* </a:t>
            </a:r>
            <a:r>
              <a:rPr lang="en-US" sz="2400" dirty="0" err="1" smtClean="0">
                <a:latin typeface="Consolas" panose="020B0609020204030204" pitchFamily="49" charset="0"/>
              </a:rPr>
              <a:t>fp</a:t>
            </a:r>
            <a:r>
              <a:rPr lang="en-US" sz="2400" dirty="0" smtClean="0">
                <a:latin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NULL, _</a:t>
            </a:r>
            <a:r>
              <a:rPr lang="en-US" sz="2400" dirty="0">
                <a:latin typeface="Consolas" panose="020B0609020204030204" pitchFamily="49" charset="0"/>
              </a:rPr>
              <a:t>IOFBF, </a:t>
            </a:r>
            <a:r>
              <a:rPr lang="en-US" sz="2400" dirty="0" smtClean="0">
                <a:latin typeface="Consolas" panose="020B0609020204030204" pitchFamily="49" charset="0"/>
              </a:rPr>
              <a:t>BSIZE);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fprintf</a:t>
            </a:r>
            <a:r>
              <a:rPr lang="en-US" sz="2400" dirty="0" smtClean="0"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latin typeface="Consolas" panose="020B0609020204030204" pitchFamily="49" charset="0"/>
              </a:rPr>
              <a:t>stdout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"Hello </a:t>
            </a:r>
            <a:r>
              <a:rPr lang="en-US" sz="2400" dirty="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fprintf</a:t>
            </a:r>
            <a:r>
              <a:rPr lang="en-US" sz="2400" dirty="0" smtClean="0"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latin typeface="Consolas" panose="020B0609020204030204" pitchFamily="49" charset="0"/>
              </a:rPr>
              <a:t>fp</a:t>
            </a:r>
            <a:r>
              <a:rPr lang="en-US" sz="2400" dirty="0">
                <a:latin typeface="Consolas" panose="020B0609020204030204" pitchFamily="49" charset="0"/>
              </a:rPr>
              <a:t>, "</a:t>
            </a:r>
            <a:r>
              <a:rPr lang="en-US" sz="2400" dirty="0" smtClean="0">
                <a:latin typeface="Consolas" panose="020B0609020204030204" pitchFamily="49" charset="0"/>
              </a:rPr>
              <a:t>Hello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fflush</a:t>
            </a:r>
            <a:r>
              <a:rPr lang="en-US" sz="2400" dirty="0" smtClean="0"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latin typeface="Consolas" panose="020B0609020204030204" pitchFamily="49" charset="0"/>
              </a:rPr>
              <a:t>fp</a:t>
            </a:r>
            <a:r>
              <a:rPr lang="en-US" sz="2400" dirty="0" smtClean="0">
                <a:latin typeface="Consolas" panose="020B0609020204030204" pitchFamily="49" charset="0"/>
              </a:rPr>
              <a:t>); // </a:t>
            </a:r>
            <a:r>
              <a:rPr lang="ru-RU" sz="2400" dirty="0" smtClean="0">
                <a:latin typeface="Consolas" panose="020B0609020204030204" pitchFamily="49" charset="0"/>
              </a:rPr>
              <a:t>запись в файл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задача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Что </a:t>
            </a:r>
            <a:r>
              <a:rPr lang="ru-RU" dirty="0" smtClean="0"/>
              <a:t>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, "%s, ", "Hello</a:t>
            </a:r>
            <a:r>
              <a:rPr lang="en-US" dirty="0" smtClean="0"/>
              <a:t>");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delay(5);</a:t>
            </a: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, "%s!\n", "world</a:t>
            </a:r>
            <a:r>
              <a:rPr lang="en-US" dirty="0" smtClean="0"/>
              <a:t>");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99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задача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Предполагаем, что г</a:t>
            </a:r>
            <a:r>
              <a:rPr lang="ru-RU" dirty="0" smtClean="0"/>
              <a:t>де-то </a:t>
            </a:r>
            <a:r>
              <a:rPr lang="ru-RU" dirty="0" smtClean="0"/>
              <a:t>до этого было </a:t>
            </a:r>
            <a:r>
              <a:rPr lang="ru-RU" dirty="0" smtClean="0"/>
              <a:t>выполнено нечто вроде:</a:t>
            </a:r>
            <a:endParaRPr lang="ru-RU" dirty="0" smtClean="0"/>
          </a:p>
          <a:p>
            <a:pPr marL="45720" indent="0">
              <a:buNone/>
            </a:pPr>
            <a:r>
              <a:rPr lang="en-US" dirty="0" err="1" smtClean="0"/>
              <a:t>setbuf</a:t>
            </a:r>
            <a:r>
              <a:rPr lang="en-US" dirty="0" smtClean="0"/>
              <a:t> (</a:t>
            </a:r>
            <a:r>
              <a:rPr lang="en-US" dirty="0" err="1" smtClean="0"/>
              <a:t>stdout</a:t>
            </a:r>
            <a:r>
              <a:rPr lang="en-US" dirty="0" smtClean="0"/>
              <a:t>, NULL);</a:t>
            </a:r>
          </a:p>
          <a:p>
            <a:pPr marL="45720" indent="0">
              <a:buNone/>
            </a:pPr>
            <a:r>
              <a:rPr lang="ru-RU" dirty="0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dirty="0" err="1"/>
              <a:t>setvbuf</a:t>
            </a:r>
            <a:r>
              <a:rPr lang="en-US" dirty="0"/>
              <a:t> (</a:t>
            </a:r>
            <a:r>
              <a:rPr lang="en-US" dirty="0" err="1"/>
              <a:t>stdout</a:t>
            </a:r>
            <a:r>
              <a:rPr lang="en-US" dirty="0"/>
              <a:t>, NULL, _</a:t>
            </a:r>
            <a:r>
              <a:rPr lang="en-US" dirty="0" smtClean="0"/>
              <a:t>IO</a:t>
            </a:r>
            <a:r>
              <a:rPr lang="en-US" dirty="0"/>
              <a:t>F</a:t>
            </a:r>
            <a:r>
              <a:rPr lang="en-US" dirty="0" smtClean="0"/>
              <a:t>BF</a:t>
            </a:r>
            <a:r>
              <a:rPr lang="en-US" dirty="0"/>
              <a:t>, 1024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не обязательно 1024</a:t>
            </a:r>
          </a:p>
          <a:p>
            <a:pPr marL="45720" indent="0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, "%s, ", "Hello</a:t>
            </a:r>
            <a:r>
              <a:rPr lang="en-US" dirty="0" smtClean="0"/>
              <a:t>");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delay(5);</a:t>
            </a: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, "%s!\n", "world</a:t>
            </a:r>
            <a:r>
              <a:rPr lang="en-US" dirty="0" smtClean="0"/>
              <a:t>");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6969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в С</a:t>
            </a:r>
            <a:r>
              <a:rPr lang="en-US" dirty="0" smtClean="0"/>
              <a:t>: </a:t>
            </a:r>
            <a:r>
              <a:rPr lang="ru-RU" dirty="0" smtClean="0"/>
              <a:t>форматирование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Неформатированный вывод: </a:t>
            </a:r>
            <a:r>
              <a:rPr lang="en-US" dirty="0" err="1" smtClean="0"/>
              <a:t>fputs</a:t>
            </a:r>
            <a:r>
              <a:rPr lang="en-US" dirty="0"/>
              <a:t>("Hello, world\n", </a:t>
            </a:r>
            <a:r>
              <a:rPr lang="en-US" dirty="0" err="1"/>
              <a:t>stdout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Форматированный вывод: </a:t>
            </a: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stdout</a:t>
            </a:r>
            <a:r>
              <a:rPr lang="en-US" dirty="0"/>
              <a:t>, "%s\n", "Hello, world</a:t>
            </a:r>
            <a:r>
              <a:rPr lang="en-US" dirty="0" smtClean="0"/>
              <a:t>");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Всё это доступно и в мире </a:t>
            </a:r>
            <a:r>
              <a:rPr lang="en-US" dirty="0" smtClean="0"/>
              <a:t>C++ </a:t>
            </a:r>
            <a:r>
              <a:rPr lang="ru-RU" dirty="0" smtClean="0"/>
              <a:t>через </a:t>
            </a:r>
            <a:r>
              <a:rPr lang="en-US" dirty="0" smtClean="0"/>
              <a:t>&lt;</a:t>
            </a:r>
            <a:r>
              <a:rPr lang="en-US" dirty="0" err="1" smtClean="0"/>
              <a:t>cstdio</a:t>
            </a:r>
            <a:r>
              <a:rPr lang="en-US" dirty="0" smtClean="0"/>
              <a:t>&gt;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fprintf</a:t>
            </a:r>
            <a:endParaRPr lang="en-US" dirty="0" smtClean="0"/>
          </a:p>
          <a:p>
            <a:r>
              <a:rPr lang="ru-RU" dirty="0"/>
              <a:t>К</a:t>
            </a:r>
            <a:r>
              <a:rPr lang="ru-RU" dirty="0" smtClean="0"/>
              <a:t>акие проблемы создаёт </a:t>
            </a:r>
            <a:r>
              <a:rPr lang="en-US" dirty="0" smtClean="0"/>
              <a:t>C-style IO?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в С</a:t>
            </a:r>
            <a:r>
              <a:rPr lang="en-US" dirty="0" smtClean="0"/>
              <a:t>: </a:t>
            </a:r>
            <a:r>
              <a:rPr lang="ru-RU" dirty="0" smtClean="0"/>
              <a:t>форматирование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>
            <a:normAutofit/>
          </a:bodyPr>
          <a:lstStyle/>
          <a:p>
            <a:r>
              <a:rPr lang="ru-RU" dirty="0" smtClean="0"/>
              <a:t>Неформатированный вывод: </a:t>
            </a:r>
            <a:r>
              <a:rPr lang="en-US" dirty="0" err="1" smtClean="0"/>
              <a:t>fputs</a:t>
            </a:r>
            <a:r>
              <a:rPr lang="en-US" dirty="0"/>
              <a:t>("Hello, world\n", </a:t>
            </a:r>
            <a:r>
              <a:rPr lang="en-US" dirty="0" err="1"/>
              <a:t>stdout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Форматированный вывод: </a:t>
            </a: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stdout</a:t>
            </a:r>
            <a:r>
              <a:rPr lang="en-US" dirty="0"/>
              <a:t>, "%s\n", "Hello, world</a:t>
            </a:r>
            <a:r>
              <a:rPr lang="en-US" dirty="0" smtClean="0"/>
              <a:t>");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Всё это доступно и в мире </a:t>
            </a:r>
            <a:r>
              <a:rPr lang="en-US" dirty="0" smtClean="0"/>
              <a:t>C++ </a:t>
            </a:r>
            <a:r>
              <a:rPr lang="ru-RU" dirty="0" smtClean="0"/>
              <a:t>через </a:t>
            </a:r>
            <a:r>
              <a:rPr lang="en-US" dirty="0" smtClean="0"/>
              <a:t>&lt;</a:t>
            </a:r>
            <a:r>
              <a:rPr lang="en-US" dirty="0" err="1" smtClean="0"/>
              <a:t>cstdio</a:t>
            </a:r>
            <a:r>
              <a:rPr lang="en-US" dirty="0" smtClean="0"/>
              <a:t>&gt;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fprintf</a:t>
            </a:r>
            <a:endParaRPr lang="en-US" dirty="0" smtClean="0"/>
          </a:p>
          <a:p>
            <a:r>
              <a:rPr lang="ru-RU" dirty="0"/>
              <a:t>К</a:t>
            </a:r>
            <a:r>
              <a:rPr lang="ru-RU" dirty="0" smtClean="0"/>
              <a:t>акие проблемы создаёт </a:t>
            </a:r>
            <a:r>
              <a:rPr lang="en-US" dirty="0" smtClean="0"/>
              <a:t>C-style IO?</a:t>
            </a:r>
            <a:endParaRPr lang="ru-RU" dirty="0" smtClean="0"/>
          </a:p>
          <a:p>
            <a:pPr lvl="1"/>
            <a:r>
              <a:rPr lang="ru-RU" dirty="0" smtClean="0"/>
              <a:t>Нерасширяемость. Например как определить новый форматный спецификатор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ru-RU" dirty="0" smtClean="0"/>
              <a:t>Неочевидность: выбор спецификатора определяется размером, который может не быть известен. Пример: </a:t>
            </a:r>
            <a:r>
              <a:rPr lang="en-US" dirty="0" smtClean="0"/>
              <a:t>int64_t </a:t>
            </a:r>
            <a:r>
              <a:rPr lang="ru-RU" dirty="0" smtClean="0"/>
              <a:t>требует препроцессора </a:t>
            </a:r>
            <a:r>
              <a:rPr lang="en-US" dirty="0" err="1" smtClean="0"/>
              <a:t>printf</a:t>
            </a:r>
            <a:r>
              <a:rPr lang="ru-RU" dirty="0" smtClean="0"/>
              <a:t>(</a:t>
            </a:r>
            <a:r>
              <a:rPr lang="en-US" dirty="0"/>
              <a:t>"</a:t>
            </a:r>
            <a:r>
              <a:rPr lang="en-US" dirty="0" smtClean="0"/>
              <a:t>x = %"PRIu64"d</a:t>
            </a:r>
            <a:r>
              <a:rPr lang="en-US" dirty="0"/>
              <a:t>"</a:t>
            </a:r>
            <a:r>
              <a:rPr lang="en-US" dirty="0" smtClean="0"/>
              <a:t>, x);</a:t>
            </a:r>
            <a:endParaRPr lang="ru-RU" dirty="0" smtClean="0"/>
          </a:p>
          <a:p>
            <a:pPr lvl="1"/>
            <a:r>
              <a:rPr lang="ru-RU" dirty="0" smtClean="0"/>
              <a:t>Небезопасность относительно типов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"%s\n</a:t>
            </a:r>
            <a:r>
              <a:rPr lang="en-US" dirty="0" smtClean="0"/>
              <a:t>", 1);</a:t>
            </a:r>
          </a:p>
          <a:p>
            <a:pPr lvl="1"/>
            <a:r>
              <a:rPr lang="ru-RU" dirty="0" smtClean="0"/>
              <a:t>Небезопасность относительно количества аргументов</a:t>
            </a:r>
            <a:endParaRPr lang="en-US" dirty="0" smtClean="0"/>
          </a:p>
          <a:p>
            <a:pPr lvl="1"/>
            <a:r>
              <a:rPr lang="ru-RU" dirty="0" smtClean="0"/>
              <a:t>Дополнительная проблема: нерасширяемость самого механизма </a:t>
            </a:r>
            <a:r>
              <a:rPr lang="en-US" dirty="0" smtClean="0"/>
              <a:t>FILE* </a:t>
            </a:r>
            <a:r>
              <a:rPr lang="ru-RU" dirty="0" smtClean="0"/>
              <a:t>через 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07945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в </a:t>
            </a:r>
            <a:r>
              <a:rPr lang="en-US" dirty="0" smtClean="0"/>
              <a:t>C++: </a:t>
            </a:r>
            <a:r>
              <a:rPr lang="ru-RU" dirty="0" smtClean="0"/>
              <a:t>потоки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0940326"/>
              </p:ext>
            </p:extLst>
          </p:nvPr>
        </p:nvGraphicFramePr>
        <p:xfrm>
          <a:off x="1143000" y="2057400"/>
          <a:ext cx="4754562" cy="3672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854"/>
                <a:gridCol w="1584854"/>
                <a:gridCol w="158485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</a:t>
                      </a:r>
                      <a:endParaRPr lang="en-US" dirty="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Стандартный ввод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stdin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</a:t>
                      </a:r>
                      <a:endParaRPr lang="en-US" dirty="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Стандартный вывод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stdout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cout</a:t>
                      </a:r>
                      <a:endParaRPr lang="en-US" dirty="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Сообщения об ошибках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stderr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cerr</a:t>
                      </a:r>
                      <a:endParaRPr lang="en-US" dirty="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Логгирование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clog</a:t>
                      </a:r>
                      <a:endParaRPr lang="en-US" dirty="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Дисковый</a:t>
                      </a:r>
                      <a:r>
                        <a:rPr lang="ru-RU" baseline="0" dirty="0" smtClean="0"/>
                        <a:t> файл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FILE* f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[N]</a:t>
                      </a:r>
                      <a:endParaRPr lang="en-US" dirty="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sstream</a:t>
                      </a:r>
                      <a:r>
                        <a:rPr lang="en-US" dirty="0" smtClean="0"/>
                        <a:t> sf</a:t>
                      </a:r>
                      <a:endParaRPr lang="en-US" dirty="0"/>
                    </a:p>
                  </a:txBody>
                  <a:tcPr marL="44036" marR="44036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Поток может быть ассоциирован с файлом, но это не файл</a:t>
            </a:r>
          </a:p>
          <a:p>
            <a:r>
              <a:rPr lang="ru-RU" dirty="0" smtClean="0"/>
              <a:t>Поток это объект, у него есть методы и состояние</a:t>
            </a:r>
          </a:p>
          <a:p>
            <a:r>
              <a:rPr lang="ru-RU" dirty="0" smtClean="0"/>
              <a:t>Не стоит путать </a:t>
            </a:r>
            <a:r>
              <a:rPr lang="en-US" dirty="0" smtClean="0"/>
              <a:t>stream </a:t>
            </a:r>
            <a:r>
              <a:rPr lang="ru-RU" dirty="0" smtClean="0"/>
              <a:t>и </a:t>
            </a:r>
            <a:r>
              <a:rPr lang="en-US" dirty="0" smtClean="0"/>
              <a:t>thread. </a:t>
            </a:r>
            <a:r>
              <a:rPr lang="ru-RU" dirty="0" smtClean="0"/>
              <a:t>Традиционно </a:t>
            </a:r>
            <a:r>
              <a:rPr lang="en-US" dirty="0" smtClean="0"/>
              <a:t>stream </a:t>
            </a:r>
            <a:r>
              <a:rPr lang="ru-RU" dirty="0" smtClean="0"/>
              <a:t>это поток ввода</a:t>
            </a:r>
            <a:r>
              <a:rPr lang="en-US" dirty="0" smtClean="0"/>
              <a:t>/</a:t>
            </a:r>
            <a:r>
              <a:rPr lang="ru-RU" dirty="0" smtClean="0"/>
              <a:t>вывода, а </a:t>
            </a:r>
            <a:r>
              <a:rPr lang="en-US" dirty="0" smtClean="0"/>
              <a:t>thread </a:t>
            </a:r>
            <a:r>
              <a:rPr lang="ru-RU" dirty="0" smtClean="0"/>
              <a:t>это поток (нить) исполнения кода. Очень разные вещи</a:t>
            </a:r>
          </a:p>
        </p:txBody>
      </p:sp>
    </p:spTree>
    <p:extLst>
      <p:ext uri="{BB962C8B-B14F-4D97-AF65-F5344CB8AC3E}">
        <p14:creationId xmlns:p14="http://schemas.microsoft.com/office/powerpoint/2010/main" val="26398384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3506</TotalTime>
  <Words>1166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Consolas</vt:lpstr>
      <vt:lpstr>Corbel</vt:lpstr>
      <vt:lpstr>Wingdings</vt:lpstr>
      <vt:lpstr>Basis</vt:lpstr>
      <vt:lpstr>Ввод и вывод</vt:lpstr>
      <vt:lpstr>PowerPoint Presentation</vt:lpstr>
      <vt:lpstr>Ввод и вывод в C: всё есть FILE</vt:lpstr>
      <vt:lpstr>Ввод и вывод в C: буферизация</vt:lpstr>
      <vt:lpstr>Простая задача</vt:lpstr>
      <vt:lpstr>Простая задача: ответ</vt:lpstr>
      <vt:lpstr>Ввод и вывод в С: форматирование</vt:lpstr>
      <vt:lpstr>Ввод и вывод в С: форматирование</vt:lpstr>
      <vt:lpstr>Ввод и вывод в C++: потоки</vt:lpstr>
      <vt:lpstr>Иерархия потоков</vt:lpstr>
      <vt:lpstr>Ввод и вывод в C++: форматирование</vt:lpstr>
      <vt:lpstr>Неформатированный ввод</vt:lpstr>
      <vt:lpstr>Задача: забыть символ</vt:lpstr>
      <vt:lpstr>Состояния потоков и обработка ошибок</vt:lpstr>
      <vt:lpstr>Буферизация</vt:lpstr>
      <vt:lpstr>Сцепленность потоков</vt:lpstr>
      <vt:lpstr>Вывод в файлы</vt:lpstr>
      <vt:lpstr>Перенаправление потоков</vt:lpstr>
      <vt:lpstr>PowerPoint Presentation</vt:lpstr>
      <vt:lpstr>PowerPoint Presentation</vt:lpstr>
      <vt:lpstr>Кратко о структуре Unicode</vt:lpstr>
      <vt:lpstr>Символы</vt:lpstr>
      <vt:lpstr>PowerPoint Presentation</vt:lpstr>
      <vt:lpstr>Работа со строками может быть сложна</vt:lpstr>
      <vt:lpstr>Класс basic_string и его наследники</vt:lpstr>
      <vt:lpstr>Преобразования строк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382</cp:revision>
  <dcterms:created xsi:type="dcterms:W3CDTF">2017-02-07T15:20:43Z</dcterms:created>
  <dcterms:modified xsi:type="dcterms:W3CDTF">2017-02-23T16:35:26Z</dcterms:modified>
</cp:coreProperties>
</file>