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Вывод типов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Автоматический вывод типов в </a:t>
            </a:r>
            <a:r>
              <a:rPr lang="en-US" smtClean="0"/>
              <a:t>C++ </a:t>
            </a:r>
            <a:r>
              <a:rPr lang="ru-RU" smtClean="0"/>
              <a:t>с учётом особенностей </a:t>
            </a:r>
            <a:r>
              <a:rPr lang="en-US" smtClean="0"/>
              <a:t>C++17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</a:t>
            </a:r>
            <a:r>
              <a:rPr lang="en-US" smtClean="0"/>
              <a:t>. </a:t>
            </a:r>
            <a:r>
              <a:rPr lang="ru-RU" smtClean="0"/>
              <a:t>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1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параметр. 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9682" y="2040622"/>
            <a:ext cx="496278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mtClean="0"/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auto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Ключевое слово </a:t>
            </a:r>
            <a:r>
              <a:rPr lang="en-US" smtClean="0"/>
              <a:t>auto </a:t>
            </a:r>
            <a:r>
              <a:rPr lang="ru-RU" smtClean="0"/>
              <a:t>выводит типы так же как шаблоны функций с теми же правилами для уточнённых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&amp;x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y = x;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auto&amp; z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int&amp; t = x;</a:t>
            </a:r>
          </a:p>
          <a:p>
            <a:r>
              <a:rPr lang="ru-RU" smtClean="0">
                <a:sym typeface="Symbol" panose="05050102010706020507" pitchFamily="18" charset="2"/>
              </a:rPr>
              <a:t>Важно, что внутренние </a:t>
            </a:r>
            <a:r>
              <a:rPr lang="en-US" smtClean="0">
                <a:sym typeface="Symbol" panose="05050102010706020507" pitchFamily="18" charset="2"/>
              </a:rPr>
              <a:t>cv-</a:t>
            </a:r>
            <a:r>
              <a:rPr lang="ru-RU" smtClean="0">
                <a:sym typeface="Symbol" panose="05050102010706020507" pitchFamily="18" charset="2"/>
              </a:rPr>
              <a:t>квалификаторы указателей (относящиеся к типу под указателем) не удаляются никогда.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const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42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int const *y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*z = x; // int const *const z = x;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Тип замещается во всех возможных контекстах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new auto('a');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char *x = new char('a');</a:t>
            </a:r>
            <a:endParaRPr lang="ru-RU" smtClean="0"/>
          </a:p>
          <a:p>
            <a:r>
              <a:rPr lang="ru-RU" smtClean="0"/>
              <a:t>Один тип за один раз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1</a:t>
            </a:r>
            <a:r>
              <a:rPr lang="en-US" smtClean="0">
                <a:latin typeface="Consolas" panose="020B0609020204030204" pitchFamily="49" charset="0"/>
              </a:rPr>
              <a:t>, y = 1.0; // fail</a:t>
            </a:r>
            <a:endParaRPr lang="en-US" smtClean="0"/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нормально работает вывод из </a:t>
            </a:r>
            <a:r>
              <a:rPr lang="en-US" smtClean="0"/>
              <a:t>braced-</a:t>
            </a:r>
            <a:r>
              <a:rPr lang="ru-RU" smtClean="0"/>
              <a:t>инициализатора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 {1};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x {1};</a:t>
            </a:r>
            <a:endParaRPr lang="ru-RU" smtClean="0"/>
          </a:p>
          <a:p>
            <a:r>
              <a:rPr lang="ru-RU" smtClean="0"/>
              <a:t>Но</a:t>
            </a:r>
            <a:r>
              <a:rPr lang="en-US" smtClean="0"/>
              <a:t> </a:t>
            </a:r>
            <a:r>
              <a:rPr lang="ru-RU" smtClean="0"/>
              <a:t>увы, это создаёт ассиметрию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{1};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initializer_list&lt;int&gt; x 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2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конструкторы классов могут использоваться для вывода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</a:t>
            </a:r>
            <a:r>
              <a:rPr lang="en-US">
                <a:latin typeface="Consolas" panose="020B0609020204030204" pitchFamily="49" charset="0"/>
              </a:rPr>
              <a:t>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container(T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container </a:t>
            </a:r>
            <a:r>
              <a:rPr lang="en-US" smtClean="0">
                <a:latin typeface="Consolas" panose="020B0609020204030204" pitchFamily="49" charset="0"/>
              </a:rPr>
              <a:t>c(7);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container&lt;int&gt; c(7);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container(7);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аналогично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new container(7);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аналогично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Также пользователь может помочь выводу в сложных случаях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</a:t>
            </a:r>
            <a:r>
              <a:rPr lang="en-US">
                <a:latin typeface="Consolas" panose="020B0609020204030204" pitchFamily="49" charset="0"/>
              </a:rPr>
              <a:t>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template&lt;class Iter&gt; container(Iter beg, Iter end);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пользовательский хинт для вывода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template&lt;class Iter&gt;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container(Iter </a:t>
            </a:r>
            <a:r>
              <a:rPr lang="en-US">
                <a:latin typeface="Consolas" panose="020B0609020204030204" pitchFamily="49" charset="0"/>
              </a:rPr>
              <a:t>b, Iter e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container&lt;typename iterator_traits&lt;Iter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>
                <a:latin typeface="Consolas" panose="020B0609020204030204" pitchFamily="49" charset="0"/>
              </a:rPr>
              <a:t>value_type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vector&lt;double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 = container(v.begin(), </a:t>
            </a:r>
            <a:r>
              <a:rPr lang="en-US">
                <a:latin typeface="Consolas" panose="020B0609020204030204" pitchFamily="49" charset="0"/>
              </a:rPr>
              <a:t>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container&lt;double&gt;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5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auto </a:t>
            </a:r>
            <a:r>
              <a:rPr lang="ru-RU" smtClean="0"/>
              <a:t>всё-таки режет типы. В мотивирующем примере был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Но что если заменить его 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 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Хватит ли этого? А если </a:t>
            </a:r>
            <a:r>
              <a:rPr lang="en-US" smtClean="0"/>
              <a:t>T </a:t>
            </a:r>
            <a:r>
              <a:rPr lang="ru-RU" smtClean="0"/>
              <a:t>вдруг изменится на </a:t>
            </a:r>
            <a:r>
              <a:rPr lang="en-US" smtClean="0"/>
              <a:t>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</a:t>
            </a:r>
            <a:r>
              <a:rPr lang="ru-RU" smtClean="0"/>
              <a:t>мотивация для </a:t>
            </a:r>
            <a:r>
              <a:rPr lang="en-US" smtClean="0"/>
              <a:t>decltype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auto </a:t>
            </a:r>
            <a:r>
              <a:rPr lang="ru-RU" smtClean="0"/>
              <a:t>всё-таки режет типы. В мотивирующем примере был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Но что если заменить его 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U&gt;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Хватит ли этого? А если </a:t>
            </a:r>
            <a:r>
              <a:rPr lang="en-US" smtClean="0"/>
              <a:t>T </a:t>
            </a:r>
            <a:r>
              <a:rPr lang="ru-RU" smtClean="0"/>
              <a:t>вдруг изменится на </a:t>
            </a:r>
            <a:r>
              <a:rPr lang="en-US" smtClean="0"/>
              <a:t>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Decltype: </a:t>
            </a:r>
            <a:r>
              <a:rPr lang="ru-RU" smtClean="0"/>
              <a:t>что такое "точный тип"?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Приоритет для </a:t>
            </a:r>
            <a:r>
              <a:rPr lang="en-US" smtClean="0"/>
              <a:t>decltype </a:t>
            </a:r>
            <a:r>
              <a:rPr lang="ru-RU" smtClean="0"/>
              <a:t>это точный тип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&amp;x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y = 42;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 = 42;</a:t>
            </a:r>
            <a:endParaRPr lang="ru-RU" smtClean="0"/>
          </a:p>
          <a:p>
            <a:r>
              <a:rPr lang="ru-RU" smtClean="0"/>
              <a:t>Это прекрасно. Но есть проблема: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Point &amp;p = porig;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decltype(p.x)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 &amp;x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верны оба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4016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 Point &amp;p = </a:t>
            </a:r>
            <a:r>
              <a:rPr lang="en-US">
                <a:latin typeface="Consolas" panose="020B0609020204030204" pitchFamily="49" charset="0"/>
              </a:rPr>
              <a:t>porig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Случай </a:t>
            </a:r>
            <a:r>
              <a:rPr lang="en-US" smtClean="0"/>
              <a:t>decltype(id-expr)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>
                <a:latin typeface="Consolas" panose="020B0609020204030204" pitchFamily="49" charset="0"/>
              </a:rPr>
              <a:t>) x =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x = 0;</a:t>
            </a:r>
            <a:endParaRPr lang="en-US" smtClean="0"/>
          </a:p>
          <a:p>
            <a:r>
              <a:rPr lang="ru-RU" smtClean="0"/>
              <a:t>Случай </a:t>
            </a:r>
            <a:r>
              <a:rPr lang="en-US" smtClean="0"/>
              <a:t>decltype(expr)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 &amp;x = 0;</a:t>
            </a:r>
            <a:endParaRPr lang="en-US" smtClean="0"/>
          </a:p>
          <a:p>
            <a:r>
              <a:rPr lang="ru-RU" smtClean="0"/>
              <a:t>Важный </a:t>
            </a:r>
            <a:r>
              <a:rPr lang="en-US" smtClean="0"/>
              <a:t>corner-case: </a:t>
            </a:r>
            <a:r>
              <a:rPr lang="ru-RU" smtClean="0"/>
              <a:t>если в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оказывается, что </a:t>
            </a:r>
            <a:r>
              <a:rPr lang="en-US" smtClean="0"/>
              <a:t>expr </a:t>
            </a:r>
            <a:r>
              <a:rPr lang="ru-RU" smtClean="0"/>
              <a:t>это </a:t>
            </a:r>
            <a:r>
              <a:rPr lang="en-US" smtClean="0"/>
              <a:t>lvalue</a:t>
            </a:r>
            <a:r>
              <a:rPr lang="ru-RU" smtClean="0"/>
              <a:t>, то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добавляет </a:t>
            </a:r>
            <a:r>
              <a:rPr lang="en-US" smtClean="0"/>
              <a:t>lvalue reference </a:t>
            </a:r>
            <a:r>
              <a:rPr lang="ru-RU" smtClean="0"/>
              <a:t>к выведенному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(porig)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porig;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Point&amp;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x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porig;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</a:t>
            </a:r>
            <a:r>
              <a:rPr lang="ru-RU" sz="4400" smtClean="0"/>
              <a:t>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  <a:endParaRPr lang="ru-RU" sz="44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Почему он добавляет эту ссылку?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Важный </a:t>
            </a:r>
            <a:r>
              <a:rPr lang="en-US"/>
              <a:t>corner-case: </a:t>
            </a:r>
            <a:r>
              <a:rPr lang="ru-RU"/>
              <a:t>если в </a:t>
            </a:r>
            <a:r>
              <a:rPr lang="en-US"/>
              <a:t>decltype(expr)</a:t>
            </a:r>
            <a:r>
              <a:rPr lang="ru-RU"/>
              <a:t> оказывается, что </a:t>
            </a:r>
            <a:r>
              <a:rPr lang="en-US"/>
              <a:t>expr </a:t>
            </a:r>
            <a:r>
              <a:rPr lang="ru-RU"/>
              <a:t>это </a:t>
            </a:r>
            <a:r>
              <a:rPr lang="en-US"/>
              <a:t>lvalue</a:t>
            </a:r>
            <a:r>
              <a:rPr lang="ru-RU"/>
              <a:t>, то </a:t>
            </a:r>
            <a:r>
              <a:rPr lang="en-US"/>
              <a:t>decltype(expr)</a:t>
            </a:r>
            <a:r>
              <a:rPr lang="ru-RU"/>
              <a:t> добавляет </a:t>
            </a:r>
            <a:r>
              <a:rPr lang="en-US"/>
              <a:t>lvalue reference </a:t>
            </a:r>
            <a:r>
              <a:rPr lang="ru-RU"/>
              <a:t>к выведенному типу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x[10];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x[5] = 4;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x[5] </a:t>
            </a:r>
            <a:r>
              <a:rPr lang="ru-RU" smtClean="0">
                <a:latin typeface="Consolas" panose="020B0609020204030204" pitchFamily="49" charset="0"/>
              </a:rPr>
              <a:t>работает как ссылка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decltype(x[5]) y = x[5];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 y = x[5]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y = 4; //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изменяет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x[5]</a:t>
            </a:r>
            <a:endParaRPr lang="en-US"/>
          </a:p>
          <a:p>
            <a:r>
              <a:rPr lang="ru-RU" smtClean="0"/>
              <a:t>Эта особенность </a:t>
            </a:r>
            <a:r>
              <a:rPr lang="en-US" smtClean="0"/>
              <a:t>decltype </a:t>
            </a:r>
            <a:r>
              <a:rPr lang="ru-RU" smtClean="0"/>
              <a:t>ещё получит своё полезное применение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Вершина всего: </a:t>
            </a:r>
            <a:r>
              <a:rPr lang="en-US" smtClean="0"/>
              <a:t>decltype(auto)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Совмещает </a:t>
            </a:r>
            <a:r>
              <a:rPr lang="ru-RU" strike="sngStrike" smtClean="0"/>
              <a:t>худшие</a:t>
            </a:r>
            <a:r>
              <a:rPr lang="ru-RU" smtClean="0"/>
              <a:t> лучшие стороны двух механизмов вывода</a:t>
            </a:r>
          </a:p>
          <a:p>
            <a:r>
              <a:rPr lang="ru-RU" smtClean="0"/>
              <a:t>Вывод типов является точным, но при этом выводится из всей правой части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1.0;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два раза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нужен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во, то, что нужно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Однако что стоит справа </a:t>
            </a:r>
            <a:r>
              <a:rPr lang="en-US" smtClean="0"/>
              <a:t>expr </a:t>
            </a:r>
            <a:r>
              <a:rPr lang="ru-RU" smtClean="0"/>
              <a:t>или </a:t>
            </a:r>
            <a:r>
              <a:rPr lang="en-US" smtClean="0"/>
              <a:t>id-expr? </a:t>
            </a:r>
            <a:r>
              <a:rPr lang="ru-RU" smtClean="0"/>
              <a:t>Зависит от выражения...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double tmp = x;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(x)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double&amp; tmp = x;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лучше для мотивационного примера</a:t>
            </a:r>
          </a:p>
          <a:p>
            <a:r>
              <a:rPr lang="ru-RU" smtClean="0"/>
              <a:t>Вариант 1.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Вариант 2.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</a:t>
            </a:r>
            <a:r>
              <a:rPr lang="ru-RU" sz="4400" smtClean="0"/>
              <a:t>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  <a:endParaRPr lang="ru-RU" sz="4400" smtClean="0"/>
          </a:p>
        </p:txBody>
      </p:sp>
    </p:spTree>
    <p:extLst>
      <p:ext uri="{BB962C8B-B14F-4D97-AF65-F5344CB8AC3E}">
        <p14:creationId xmlns:p14="http://schemas.microsoft.com/office/powerpoint/2010/main" val="338347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Вывод неуточнённых типов</a:t>
            </a:r>
          </a:p>
          <a:p>
            <a:pPr lvl="1"/>
            <a:r>
              <a:rPr lang="ru-RU" sz="2400" smtClean="0"/>
              <a:t>Ссылки и </a:t>
            </a:r>
            <a:r>
              <a:rPr lang="en-US" sz="2400" smtClean="0"/>
              <a:t>cv-</a:t>
            </a:r>
            <a:r>
              <a:rPr lang="ru-RU" sz="2400" smtClean="0"/>
              <a:t>квалификаторы игнорируются для </a:t>
            </a:r>
            <a:r>
              <a:rPr lang="en-US" sz="2400" smtClean="0"/>
              <a:t>T</a:t>
            </a:r>
            <a:endParaRPr lang="ru-RU" sz="2400" smtClean="0"/>
          </a:p>
          <a:p>
            <a:r>
              <a:rPr lang="ru-RU" sz="2400" smtClean="0"/>
              <a:t>Вывод уточнённых типов</a:t>
            </a:r>
            <a:endParaRPr lang="en-US" sz="2400" smtClean="0"/>
          </a:p>
          <a:p>
            <a:pPr lvl="1"/>
            <a:r>
              <a:rPr lang="ru-RU" sz="2400" smtClean="0"/>
              <a:t>Уточняющая обвязка игнорируется для </a:t>
            </a:r>
            <a:r>
              <a:rPr lang="en-US" sz="2400" smtClean="0"/>
              <a:t>T, </a:t>
            </a:r>
            <a:r>
              <a:rPr lang="ru-RU" sz="2400" smtClean="0"/>
              <a:t>но </a:t>
            </a:r>
            <a:r>
              <a:rPr lang="en-US" sz="2400" smtClean="0"/>
              <a:t>cv-</a:t>
            </a:r>
            <a:r>
              <a:rPr lang="ru-RU" sz="2400" smtClean="0"/>
              <a:t>квалификаторы сохраняются</a:t>
            </a:r>
          </a:p>
          <a:p>
            <a:pPr lvl="1"/>
            <a:r>
              <a:rPr lang="ru-RU" sz="2400" smtClean="0"/>
              <a:t>Типичные уточнители это ссылка и указатель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 // </a:t>
            </a:r>
            <a:r>
              <a:rPr lang="ru-RU" sz="2400" smtClean="0">
                <a:latin typeface="Consolas" panose="020B0609020204030204" pitchFamily="49" charset="0"/>
              </a:rPr>
              <a:t>неуточнённый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</a:t>
            </a:r>
            <a:r>
              <a:rPr lang="en-US" sz="2400">
                <a:latin typeface="Consolas" panose="020B0609020204030204" pitchFamily="49" charset="0"/>
              </a:rPr>
              <a:t>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ссылка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</a:t>
            </a:r>
            <a:r>
              <a:rPr lang="en-US" sz="2400">
                <a:latin typeface="Consolas" panose="020B0609020204030204" pitchFamily="49" charset="0"/>
              </a:rPr>
              <a:t>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указатель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6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</a:t>
            </a:r>
            <a:r>
              <a:rPr lang="en-US" sz="2400">
                <a:latin typeface="Consolas" panose="020B0609020204030204" pitchFamily="49" charset="0"/>
              </a:rPr>
              <a:t>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 const 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bar(x);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foo&lt;int&gt;(int&amp;)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&amp;)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 const&gt;(int const * const &amp;)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9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</a:t>
            </a:r>
            <a:r>
              <a:rPr lang="en-US" sz="2400">
                <a:latin typeface="Consolas" panose="020B0609020204030204" pitchFamily="49" charset="0"/>
              </a:rPr>
              <a:t>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*px = &amp;x; // </a:t>
            </a:r>
            <a:r>
              <a:rPr lang="ru-RU" sz="2400" smtClean="0">
                <a:latin typeface="Consolas" panose="020B0609020204030204" pitchFamily="49" charset="0"/>
              </a:rPr>
              <a:t>подразумевается </a:t>
            </a:r>
            <a:r>
              <a:rPr lang="en-US" sz="2400" smtClean="0">
                <a:latin typeface="Consolas" panose="020B0609020204030204" pitchFamily="49" charset="0"/>
              </a:rPr>
              <a:t>int x </a:t>
            </a:r>
            <a:r>
              <a:rPr lang="ru-RU" sz="2400" smtClean="0">
                <a:latin typeface="Consolas" panose="020B0609020204030204" pitchFamily="49" charset="0"/>
              </a:rPr>
              <a:t>выше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*&amp; py = px;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 const pz = px;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foo(px);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buz(px);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foo&lt;int&gt;(int*)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* const&gt;(int * const)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4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void foo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x = 42;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&amp;y = x;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(&amp;x);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(&amp;y);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(z);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void foo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x = 42;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&amp;y = x;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(&amp;x);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 * const &amp;)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(&amp;y);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(z);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void foo 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= query_resource(0);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3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670</TotalTime>
  <Words>864</Words>
  <Application>Microsoft Office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Corbel</vt:lpstr>
      <vt:lpstr>Symbol</vt:lpstr>
      <vt:lpstr>Wingdings</vt:lpstr>
      <vt:lpstr>Basis</vt:lpstr>
      <vt:lpstr>Вывод типов</vt:lpstr>
      <vt:lpstr>PowerPoint Presentation</vt:lpstr>
      <vt:lpstr>Вывод типов шаблонами</vt:lpstr>
      <vt:lpstr>Вывод типов шаблонами</vt:lpstr>
      <vt:lpstr>Вывод типов шаблонами</vt:lpstr>
      <vt:lpstr>Задача</vt:lpstr>
      <vt:lpstr>Решение</vt:lpstr>
      <vt:lpstr>Обсуждение</vt:lpstr>
      <vt:lpstr>Обсуждение</vt:lpstr>
      <vt:lpstr>Обсуждение</vt:lpstr>
      <vt:lpstr>Обсуждение</vt:lpstr>
      <vt:lpstr>Правила для auto</vt:lpstr>
      <vt:lpstr>Дополнительные правила</vt:lpstr>
      <vt:lpstr>Вывод конструкторами классов (C++17)</vt:lpstr>
      <vt:lpstr>Вывод конструкторами классов (C++17)</vt:lpstr>
      <vt:lpstr>Обсуждение</vt:lpstr>
      <vt:lpstr>Обсуждение: мотивация для decltype</vt:lpstr>
      <vt:lpstr>Decltype: что такое "точный тип"?</vt:lpstr>
      <vt:lpstr>Ответ: верны оба варианта</vt:lpstr>
      <vt:lpstr>Почему он добавляет эту ссылку?</vt:lpstr>
      <vt:lpstr>Вершина всего: decltype(auto)</vt:lpstr>
      <vt:lpstr>Обсуждение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39</cp:revision>
  <dcterms:created xsi:type="dcterms:W3CDTF">2017-06-26T09:21:48Z</dcterms:created>
  <dcterms:modified xsi:type="dcterms:W3CDTF">2017-08-14T19:45:58Z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2017-08-14 19:45:56Z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