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7" r:id="rId5"/>
    <p:sldId id="261" r:id="rId6"/>
    <p:sldId id="268" r:id="rId7"/>
    <p:sldId id="262" r:id="rId8"/>
    <p:sldId id="264" r:id="rId9"/>
    <p:sldId id="263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VARIADIC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Минимум о функциях с переменным числом аргументов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06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7E60-13B6-461C-BC3F-148F779A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Многоликий </a:t>
            </a:r>
            <a:r>
              <a:rPr lang="en-US"/>
              <a:t>printf</a:t>
            </a:r>
            <a:r>
              <a:rPr lang="ru-RU"/>
              <a:t> и </a:t>
            </a:r>
            <a:r>
              <a:rPr lang="en-US"/>
              <a:t>scanf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AE67-880A-45D9-A22B-BB3D8B33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05300"/>
          </a:xfrm>
        </p:spPr>
        <p:txBody>
          <a:bodyPr>
            <a:normAutofit/>
          </a:bodyPr>
          <a:lstStyle/>
          <a:p>
            <a:r>
              <a:rPr lang="ru-RU"/>
              <a:t>Основные формы: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printf(const char *format, ...);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 scanf(const char *format, ...);​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fprintf(FILE *f, const char *format, ...);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 fscanf(</a:t>
            </a:r>
            <a:r>
              <a:rPr lang="en-US">
                <a:latin typeface="Consolas" panose="020B0609020204030204" pitchFamily="49" charset="0"/>
              </a:rPr>
              <a:t>FILE *f, </a:t>
            </a:r>
            <a:r>
              <a:rPr lang="fr-FR">
                <a:latin typeface="Consolas" panose="020B0609020204030204" pitchFamily="49" charset="0"/>
              </a:rPr>
              <a:t>const char *format, ...);​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sprintf(char *s, const char *format, ...);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 sscanf(</a:t>
            </a:r>
            <a:r>
              <a:rPr lang="en-US">
                <a:latin typeface="Consolas" panose="020B0609020204030204" pitchFamily="49" charset="0"/>
              </a:rPr>
              <a:t>char *s, </a:t>
            </a:r>
            <a:r>
              <a:rPr lang="fr-FR">
                <a:latin typeface="Consolas" panose="020B0609020204030204" pitchFamily="49" charset="0"/>
              </a:rPr>
              <a:t>const char *format, ...);​</a:t>
            </a:r>
            <a:endParaRPr lang="ru-RU"/>
          </a:p>
          <a:p>
            <a:r>
              <a:rPr lang="ru-RU"/>
              <a:t>По сути обычный </a:t>
            </a:r>
            <a:r>
              <a:rPr lang="en-US"/>
              <a:t>printf </a:t>
            </a:r>
            <a:r>
              <a:rPr lang="ru-RU"/>
              <a:t>это </a:t>
            </a:r>
            <a:r>
              <a:rPr lang="en-US"/>
              <a:t>fprintf </a:t>
            </a:r>
            <a:r>
              <a:rPr lang="ru-RU"/>
              <a:t>где вместо первого аргумента </a:t>
            </a:r>
            <a:r>
              <a:rPr lang="en-US"/>
              <a:t>stdout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57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9543-BF26-42F7-BEFD-AD65B47D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B36C-E89D-4825-8D67-AF39F6F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Можем ли мы имея </a:t>
            </a:r>
            <a:r>
              <a:rPr lang="en-US"/>
              <a:t>fprintf </a:t>
            </a:r>
            <a:r>
              <a:rPr lang="ru-RU"/>
              <a:t>написать </a:t>
            </a:r>
            <a:r>
              <a:rPr lang="en-US"/>
              <a:t>printf?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printf(const char *format, ...)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как-то вызвать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fprintf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9543-BF26-42F7-BEFD-AD65B47D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B36C-E89D-4825-8D67-AF39F6F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Можем ли мы имея </a:t>
            </a:r>
            <a:r>
              <a:rPr lang="en-US"/>
              <a:t>fprintf </a:t>
            </a:r>
            <a:r>
              <a:rPr lang="ru-RU"/>
              <a:t>написать </a:t>
            </a:r>
            <a:r>
              <a:rPr lang="en-US"/>
              <a:t>printf?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printf(const char *format, ...)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как-то вызвать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fprintf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Увы, в языке нет способа из функции "пробросить троеточие"</a:t>
            </a:r>
          </a:p>
          <a:p>
            <a:r>
              <a:rPr lang="ru-RU"/>
              <a:t>Можно написать макрос, но мы хотим избежать макросов</a:t>
            </a:r>
          </a:p>
          <a:p>
            <a:r>
              <a:rPr lang="ru-RU"/>
              <a:t>А что если передать </a:t>
            </a:r>
            <a:r>
              <a:rPr lang="en-US"/>
              <a:t>va_list?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1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9543-BF26-42F7-BEFD-AD65B47D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Волшебство </a:t>
            </a:r>
            <a:r>
              <a:rPr lang="en-US"/>
              <a:t>vfprintf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B36C-E89D-4825-8D67-AF39F6F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Теперь и </a:t>
            </a:r>
            <a:r>
              <a:rPr lang="en-US"/>
              <a:t>printf </a:t>
            </a:r>
            <a:r>
              <a:rPr lang="ru-RU"/>
              <a:t>и </a:t>
            </a:r>
            <a:r>
              <a:rPr lang="en-US"/>
              <a:t>fprintf </a:t>
            </a:r>
            <a:r>
              <a:rPr lang="ru-RU"/>
              <a:t>можно реализовать в терминах новой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vfprintf(FILE *f, const char *format, va_list arg);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fprintf(FILE *f, const char *format, ...)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va_list l; int retval;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va_start(l, format);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retval = vfprintf(f, format, l);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va_end(l);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retval;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printf(const char *format, ...)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как-то вызвать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vfprintf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7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0A65-384F-4728-8398-34A2DB24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6D97-1501-4838-A3C1-86D43022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Функции, такие как</a:t>
            </a:r>
            <a:r>
              <a:rPr lang="en-US"/>
              <a:t> vfprintf </a:t>
            </a:r>
            <a:r>
              <a:rPr lang="ru-RU"/>
              <a:t>и </a:t>
            </a:r>
            <a:r>
              <a:rPr lang="en-US"/>
              <a:t>vsprintf </a:t>
            </a:r>
            <a:r>
              <a:rPr lang="ru-RU"/>
              <a:t>очень полезны при написании собственных </a:t>
            </a:r>
            <a:r>
              <a:rPr lang="en-US"/>
              <a:t>printf-</a:t>
            </a:r>
            <a:r>
              <a:rPr lang="ru-RU"/>
              <a:t>подобных 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pFile = fopen (szFileName,"r");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(pFile == NULL)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PrintFError("Error opening '%s'",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szFileName);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Понятно, что здесь </a:t>
            </a:r>
            <a:r>
              <a:rPr lang="en-US"/>
              <a:t>PrintFError </a:t>
            </a:r>
            <a:r>
              <a:rPr lang="ru-RU"/>
              <a:t>должна как-то вызвать внутри </a:t>
            </a:r>
            <a:r>
              <a:rPr lang="en-US"/>
              <a:t>perror, </a:t>
            </a:r>
            <a:r>
              <a:rPr lang="ru-RU"/>
              <a:t>но как её можно реализовать</a:t>
            </a:r>
            <a:r>
              <a:rPr lang="en-US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2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0A65-384F-4728-8398-34A2DB24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6D97-1501-4838-A3C1-86D43022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667251"/>
          </a:xfrm>
        </p:spPr>
        <p:txBody>
          <a:bodyPr>
            <a:normAutofit/>
          </a:bodyPr>
          <a:lstStyle/>
          <a:p>
            <a:r>
              <a:rPr lang="ru-RU"/>
              <a:t>Функции, такие как</a:t>
            </a:r>
            <a:r>
              <a:rPr lang="en-US"/>
              <a:t> vfprintf </a:t>
            </a:r>
            <a:r>
              <a:rPr lang="ru-RU"/>
              <a:t>и </a:t>
            </a:r>
            <a:r>
              <a:rPr lang="en-US"/>
              <a:t>vsprintf </a:t>
            </a:r>
            <a:r>
              <a:rPr lang="ru-RU"/>
              <a:t>очень полезны при написании собственных </a:t>
            </a:r>
            <a:r>
              <a:rPr lang="en-US"/>
              <a:t>printf-</a:t>
            </a:r>
            <a:r>
              <a:rPr lang="ru-RU"/>
              <a:t>подобных 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PrintFError(const char * format, ...)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buffer[256];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va_list args;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va_start(args, format);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vsprintf(buffer,format, args);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perror(buffer);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va_end(args);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Эта реализация не слишком совершенна</a:t>
            </a:r>
            <a:r>
              <a:rPr lang="en-US"/>
              <a:t> (</a:t>
            </a:r>
            <a:r>
              <a:rPr lang="ru-RU"/>
              <a:t>а что если буфер переполнится</a:t>
            </a:r>
            <a:r>
              <a:rPr lang="en-US"/>
              <a:t>?)</a:t>
            </a:r>
            <a:r>
              <a:rPr lang="ru-RU"/>
              <a:t>, но вполне обычна для языка </a:t>
            </a:r>
            <a:r>
              <a:rPr lang="en-US"/>
              <a:t>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63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66D9-A914-4450-97C0-D4649BBA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Перевод в строку и конкатенация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AC5-83FC-4F9B-91E7-4777EA1F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Постановка задачи: нужно собрать строчку из строки, двух чисел и ещё одной строки</a:t>
            </a:r>
          </a:p>
          <a:p>
            <a:pPr marL="4572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"ab", 42, 1, "cd"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"ab 42 1 cd"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strange_concat(char *dest, char const *s1,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int d1, int d2, char const *s2)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TODO: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ваш код здесь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Будем считать, что размер </a:t>
            </a:r>
            <a:r>
              <a:rPr lang="en-US"/>
              <a:t>dest </a:t>
            </a:r>
            <a:r>
              <a:rPr lang="ru-RU"/>
              <a:t>заведомо достаточен</a:t>
            </a:r>
          </a:p>
          <a:p>
            <a:r>
              <a:rPr lang="ru-RU"/>
              <a:t>Как бы вы это сделали</a:t>
            </a:r>
            <a:r>
              <a:rPr lang="en-US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32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66D9-A914-4450-97C0-D4649BBA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Загадочный </a:t>
            </a:r>
            <a:r>
              <a:rPr lang="en-US"/>
              <a:t>sprintf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AC5-83FC-4F9B-91E7-4777EA1F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86250"/>
          </a:xfrm>
        </p:spPr>
        <p:txBody>
          <a:bodyPr/>
          <a:lstStyle/>
          <a:p>
            <a:r>
              <a:rPr lang="ru-RU"/>
              <a:t>Самый простой способ: просто напечатать всё это в строку</a:t>
            </a:r>
          </a:p>
          <a:p>
            <a:pPr marL="4572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"ab", 42, 1, "cd"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"ab 42 1 cd"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strange_concat(char *dest, char const *s1,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int d1, int d2, char const *s2)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sprintf(dst, "%s %d %d %s", s1, d1, d2, s2);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Функция </a:t>
            </a:r>
            <a:r>
              <a:rPr lang="en-US"/>
              <a:t>sprintf </a:t>
            </a:r>
            <a:r>
              <a:rPr lang="ru-RU"/>
              <a:t>удивительно обобщённая: она позволяет скидывать всё что угодно в строчку и часто пользоваться ей удобнее, чем специфичными</a:t>
            </a:r>
          </a:p>
          <a:p>
            <a:r>
              <a:rPr lang="ru-RU"/>
              <a:t>Хорошо. Но как написать саму функцию </a:t>
            </a:r>
            <a:r>
              <a:rPr lang="en-US"/>
              <a:t>sprintf?</a:t>
            </a:r>
            <a:endParaRPr lang="ru-RU"/>
          </a:p>
          <a:p>
            <a:r>
              <a:rPr lang="ru-RU"/>
              <a:t>Даже проще: что самое удивительное в функции </a:t>
            </a:r>
            <a:r>
              <a:rPr lang="en-US"/>
              <a:t>sprintf?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7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69B8-08BE-4388-BE9B-8F8EDAB6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Вариабельные 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E8C6-2710-4926-8958-C906255C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Самое удивительное в функции </a:t>
            </a:r>
            <a:r>
              <a:rPr lang="en-US"/>
              <a:t>sprintf </a:t>
            </a:r>
            <a:r>
              <a:rPr lang="ru-RU"/>
              <a:t>то, что она берёт сколько угодно аргументов</a:t>
            </a:r>
          </a:p>
          <a:p>
            <a:r>
              <a:rPr lang="ru-RU"/>
              <a:t>Давайте сначала попробуем написать функцию, которая брала бы сколько угодно целых чисел и складывала их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sum_all(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4,</a:t>
            </a:r>
            <a:r>
              <a:rPr lang="en-US">
                <a:latin typeface="Consolas" panose="020B0609020204030204" pitchFamily="49" charset="0"/>
              </a:rPr>
              <a:t> 10, 14, 24, 40);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x == 88</a:t>
            </a:r>
            <a:r>
              <a:rPr lang="ru-RU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/>
              <a:t>Первый параметр это количество аргументов (иначе откуда его узнать</a:t>
            </a:r>
            <a:r>
              <a:rPr lang="en-US"/>
              <a:t>?)</a:t>
            </a:r>
          </a:p>
          <a:p>
            <a:r>
              <a:rPr lang="ru-RU"/>
              <a:t>Кажется её логика попроще</a:t>
            </a:r>
          </a:p>
        </p:txBody>
      </p:sp>
    </p:spTree>
    <p:extLst>
      <p:ext uri="{BB962C8B-B14F-4D97-AF65-F5344CB8AC3E}">
        <p14:creationId xmlns:p14="http://schemas.microsoft.com/office/powerpoint/2010/main" val="125185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Вариабельные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Произвольное количество аргументов после троеточия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sum_all (int n, ...)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res = 0;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здесь нужно просуммировать все аргументы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Здесь три точки это не сокращение на слайде, это легальный синтаксис</a:t>
            </a:r>
          </a:p>
          <a:p>
            <a:r>
              <a:rPr lang="ru-RU"/>
              <a:t>Остаётся вопрос как всё-таки поулчить доступ к аргументам</a:t>
            </a:r>
            <a:r>
              <a:rPr lang="en-US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5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из </a:t>
            </a:r>
            <a:r>
              <a:rPr lang="en-US"/>
              <a:t>stdarg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429125"/>
          </a:xfrm>
        </p:spPr>
        <p:txBody>
          <a:bodyPr>
            <a:normAutofit/>
          </a:bodyPr>
          <a:lstStyle/>
          <a:p>
            <a:r>
              <a:rPr lang="ru-RU"/>
              <a:t>Список аргументов создаётся через </a:t>
            </a:r>
            <a:r>
              <a:rPr lang="en-US">
                <a:latin typeface="Consolas" panose="020B0609020204030204" pitchFamily="49" charset="0"/>
              </a:rPr>
              <a:t>va_list 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va_list args;</a:t>
            </a:r>
          </a:p>
          <a:p>
            <a:r>
              <a:rPr lang="ru-RU"/>
              <a:t>Аргумент с которого начинаются вариабельные отмечается через </a:t>
            </a:r>
            <a:r>
              <a:rPr lang="en-US">
                <a:latin typeface="Consolas" panose="020B0609020204030204" pitchFamily="49" charset="0"/>
              </a:rPr>
              <a:t>va_start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va_start(args, n);</a:t>
            </a:r>
          </a:p>
          <a:p>
            <a:r>
              <a:rPr lang="ru-RU"/>
              <a:t>Каждый аргумент вынимается через </a:t>
            </a:r>
            <a:r>
              <a:rPr lang="en-US">
                <a:latin typeface="Consolas" panose="020B0609020204030204" pitchFamily="49" charset="0"/>
              </a:rPr>
              <a:t>va_arg</a:t>
            </a:r>
            <a:r>
              <a:rPr lang="ru-RU"/>
              <a:t> с указанием типа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va_arg(args,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В конце всё завершается через </a:t>
            </a:r>
            <a:r>
              <a:rPr lang="en-US">
                <a:latin typeface="Consolas" panose="020B0609020204030204" pitchFamily="49" charset="0"/>
              </a:rPr>
              <a:t>va_end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va_end(args);</a:t>
            </a:r>
          </a:p>
        </p:txBody>
      </p:sp>
    </p:spTree>
    <p:extLst>
      <p:ext uri="{BB962C8B-B14F-4D97-AF65-F5344CB8AC3E}">
        <p14:creationId xmlns:p14="http://schemas.microsoft.com/office/powerpoint/2010/main" val="62093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суммирование целых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81525"/>
          </a:xfrm>
        </p:spPr>
        <p:txBody>
          <a:bodyPr>
            <a:normAutofit/>
          </a:bodyPr>
          <a:lstStyle/>
          <a:p>
            <a:r>
              <a:rPr lang="ru-RU"/>
              <a:t>Собираем всё вместе</a:t>
            </a:r>
            <a:r>
              <a:rPr lang="en-US"/>
              <a:t>: </a:t>
            </a:r>
            <a:r>
              <a:rPr lang="ru-RU"/>
              <a:t>функция суммирует целые числа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sum_all(int n, ...) 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res = 0;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va_list</a:t>
            </a:r>
            <a:r>
              <a:rPr lang="en-US">
                <a:latin typeface="Consolas" panose="020B0609020204030204" pitchFamily="49" charset="0"/>
              </a:rPr>
              <a:t> args;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va_start</a:t>
            </a:r>
            <a:r>
              <a:rPr lang="en-US">
                <a:latin typeface="Consolas" panose="020B0609020204030204" pitchFamily="49" charset="0"/>
              </a:rPr>
              <a:t>(args, n);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for (int i = 0; i &lt; n; ++i)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res +=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va_arg</a:t>
            </a:r>
            <a:r>
              <a:rPr lang="en-US">
                <a:latin typeface="Consolas" panose="020B0609020204030204" pitchFamily="49" charset="0"/>
              </a:rPr>
              <a:t>(args, int);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va_end</a:t>
            </a:r>
            <a:r>
              <a:rPr lang="en-US">
                <a:latin typeface="Consolas" panose="020B0609020204030204" pitchFamily="49" charset="0"/>
              </a:rPr>
              <a:t>(args);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Теперь заработает:</a:t>
            </a:r>
            <a:r>
              <a:rPr lang="en-US"/>
              <a:t> </a:t>
            </a:r>
            <a:r>
              <a:rPr lang="ru-RU"/>
              <a:t> </a:t>
            </a:r>
            <a:r>
              <a:rPr lang="en-US">
                <a:latin typeface="Consolas" panose="020B0609020204030204" pitchFamily="49" charset="0"/>
              </a:rPr>
              <a:t>x = sum_all(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10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14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24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0);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x == 88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2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Именно так работают </a:t>
            </a:r>
            <a:r>
              <a:rPr lang="en-US"/>
              <a:t>printf </a:t>
            </a:r>
            <a:r>
              <a:rPr lang="ru-RU"/>
              <a:t>и </a:t>
            </a:r>
            <a:r>
              <a:rPr lang="en-US"/>
              <a:t>scanf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Функции </a:t>
            </a:r>
            <a:r>
              <a:rPr lang="en-US"/>
              <a:t>printf </a:t>
            </a:r>
            <a:r>
              <a:rPr lang="ru-RU"/>
              <a:t>и </a:t>
            </a:r>
            <a:r>
              <a:rPr lang="en-US"/>
              <a:t>scanf</a:t>
            </a:r>
            <a:r>
              <a:rPr lang="ru-RU"/>
              <a:t> объявлены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printf(const char *format, ...);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 scanf(const char *format, ...);​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Они тоже принимают произвольное число параметров и используют строку формата чтобы установить типы</a:t>
            </a:r>
          </a:p>
          <a:p>
            <a:r>
              <a:rPr lang="ru-RU"/>
              <a:t>Любая ошибка в типах ведёт к непоправимым последствиям</a:t>
            </a:r>
            <a:endParaRPr lang="en-US"/>
          </a:p>
          <a:p>
            <a:r>
              <a:rPr lang="ru-RU"/>
              <a:t>И конечно, именно так работает и </a:t>
            </a:r>
            <a:r>
              <a:rPr lang="en-US"/>
              <a:t>sprintf</a:t>
            </a:r>
          </a:p>
          <a:p>
            <a:r>
              <a:rPr lang="ru-RU"/>
              <a:t>Но прежде чем мы до него дойдём, ещё одно простое применение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Вариабельная функция-конструктор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Все помнят (см.</a:t>
                </a:r>
                <a:r>
                  <a:rPr lang="en-US"/>
                  <a:t> Problem</a:t>
                </a:r>
                <a:r>
                  <a:rPr lang="ru-RU"/>
                  <a:t> </a:t>
                </a:r>
                <a:r>
                  <a:rPr lang="en-US"/>
                  <a:t>MP) </a:t>
                </a:r>
                <a:r>
                  <a:rPr lang="ru-RU"/>
                  <a:t>что полином мы представляем как: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{ unsigned n; int *p; };</a:t>
                </a:r>
                <a:endParaRPr lang="ru-RU"/>
              </a:p>
              <a:p>
                <a:r>
                  <a:rPr lang="ru-RU"/>
                  <a:t>Можно написать вариабельную функцию-конструктор полинома</a:t>
                </a:r>
                <a:endParaRPr lang="en-US"/>
              </a:p>
              <a:p>
                <a:r>
                  <a:rPr lang="ru-RU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create_poly (unsigned n, ...) {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TODO: </a:t>
                </a:r>
                <a:r>
                  <a:rPr lang="ru-RU">
                    <a:solidFill>
                      <a:schemeClr val="bg1">
                        <a:lumMod val="50000"/>
                      </a:schemeClr>
                    </a:solidFill>
                  </a:rPr>
                  <a:t>выделить память и заполнить её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}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A = create_poly(4, </a:t>
                </a:r>
                <a:r>
                  <a:rPr lang="ru-RU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, 3, 4, 7</a:t>
                </a:r>
                <a:r>
                  <a:rPr lang="en-US">
                    <a:latin typeface="Consolas" panose="020B0609020204030204" pitchFamily="49" charset="0"/>
                  </a:rPr>
                  <a:t>);</a:t>
                </a:r>
                <a:endParaRPr lang="ru-RU">
                  <a:latin typeface="Consolas" panose="020B0609020204030204" pitchFamily="49" charset="0"/>
                </a:endParaRPr>
              </a:p>
              <a:p>
                <a:r>
                  <a:rPr lang="ru-RU"/>
                  <a:t>Напишите эту функцию!</a:t>
                </a:r>
                <a:endParaRPr 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2501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253</TotalTime>
  <Words>1138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Consolas</vt:lpstr>
      <vt:lpstr>Corbel</vt:lpstr>
      <vt:lpstr>Basis</vt:lpstr>
      <vt:lpstr>VARIADIC</vt:lpstr>
      <vt:lpstr>Перевод в строку и конкатенация</vt:lpstr>
      <vt:lpstr>Загадочный sprintf</vt:lpstr>
      <vt:lpstr>Вариабельные функции</vt:lpstr>
      <vt:lpstr>Вариабельные функции</vt:lpstr>
      <vt:lpstr>Функции из stdarg</vt:lpstr>
      <vt:lpstr>Пример: суммирование целых</vt:lpstr>
      <vt:lpstr>Именно так работают printf и scanf</vt:lpstr>
      <vt:lpstr>Вариабельная функция-конструктор</vt:lpstr>
      <vt:lpstr>Многоликий printf и scanf</vt:lpstr>
      <vt:lpstr>Обсуждение</vt:lpstr>
      <vt:lpstr>Обсуждение</vt:lpstr>
      <vt:lpstr>Волшебство vfprintf</vt:lpstr>
      <vt:lpstr>Обсуждение</vt:lpstr>
      <vt:lpstr>Обсуждение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VARIADIC</dc:title>
  <dc:creator>Vladimirov, Konstantin</dc:creator>
  <cp:keywords>CTPClassification=CTP_NT</cp:keywords>
  <cp:lastModifiedBy>Konstantin Vladimirov</cp:lastModifiedBy>
  <cp:revision>46</cp:revision>
  <dcterms:created xsi:type="dcterms:W3CDTF">2018-11-10T14:31:03Z</dcterms:created>
  <dcterms:modified xsi:type="dcterms:W3CDTF">2020-01-01T04:17:48Z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85d2444b-2bed-4c1a-b1b1-336f68784310</vt:lpwstr>
  </property>
  <property fmtid="{D5CDD505-2E9C-101B-9397-08002B2CF9AE}" pid="3" name="CTP_TimeStamp">
    <vt:lpwstr>2018-11-10 14:55:36Z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