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0" r:id="rId3"/>
    <p:sldId id="291" r:id="rId4"/>
    <p:sldId id="292" r:id="rId5"/>
    <p:sldId id="317" r:id="rId6"/>
    <p:sldId id="293" r:id="rId7"/>
    <p:sldId id="295" r:id="rId8"/>
    <p:sldId id="294" r:id="rId9"/>
    <p:sldId id="323" r:id="rId10"/>
    <p:sldId id="296" r:id="rId11"/>
    <p:sldId id="299" r:id="rId12"/>
    <p:sldId id="308" r:id="rId13"/>
    <p:sldId id="300" r:id="rId14"/>
    <p:sldId id="303" r:id="rId15"/>
    <p:sldId id="301" r:id="rId16"/>
    <p:sldId id="310" r:id="rId17"/>
    <p:sldId id="311" r:id="rId18"/>
    <p:sldId id="302" r:id="rId19"/>
    <p:sldId id="304" r:id="rId20"/>
    <p:sldId id="305" r:id="rId21"/>
    <p:sldId id="306" r:id="rId22"/>
    <p:sldId id="314" r:id="rId23"/>
    <p:sldId id="307" r:id="rId24"/>
    <p:sldId id="312" r:id="rId25"/>
    <p:sldId id="31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882760" cy="23876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CRTP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взаимодействие обобщенного и объектно ориентированного программирования</a:t>
            </a:r>
            <a:endParaRPr lang="en-US" sz="2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634096" y="6245352"/>
            <a:ext cx="4125088" cy="46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К. Владимиров, </a:t>
            </a:r>
            <a:r>
              <a:rPr lang="en-US" dirty="0" smtClean="0"/>
              <a:t>intel,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7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181" y="1033272"/>
            <a:ext cx="9282748" cy="47396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Шаблоны </a:t>
            </a:r>
            <a:r>
              <a:rPr lang="ru-RU" sz="3600" dirty="0" smtClean="0"/>
              <a:t>против ООП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 smtClean="0"/>
              <a:t>CRTP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83178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CRTP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/>
              <a:t>CRTP (</a:t>
            </a:r>
            <a:r>
              <a:rPr lang="en-US" dirty="0"/>
              <a:t>curiously recurring template </a:t>
            </a:r>
            <a:r>
              <a:rPr lang="en-US" dirty="0" smtClean="0"/>
              <a:t>pattern) </a:t>
            </a:r>
            <a:r>
              <a:rPr lang="ru-RU" dirty="0" smtClean="0"/>
              <a:t>означает параметризацию </a:t>
            </a:r>
            <a:r>
              <a:rPr lang="ru-RU" dirty="0"/>
              <a:t>шаблона, являющегося базовым классом в строчке объявления производного класса, шаблонным параметром, являющимся самим производным </a:t>
            </a:r>
            <a:r>
              <a:rPr lang="ru-RU" dirty="0" smtClean="0"/>
              <a:t>классом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template &lt;class T&gt; class Base ....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class Derived : public Base &lt;Derived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 smtClean="0">
                <a:solidFill>
                  <a:srgbClr val="FFFF00"/>
                </a:solidFill>
              </a:rPr>
              <a:t>....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617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Применимость </a:t>
            </a:r>
            <a:r>
              <a:rPr lang="en-US" b="1" dirty="0" smtClean="0"/>
              <a:t>CRTP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Ограничение статического полиморфизма (замена виртуальных функций)</a:t>
            </a:r>
            <a:endParaRPr lang="ru-RU" sz="2800" dirty="0"/>
          </a:p>
          <a:p>
            <a:r>
              <a:rPr lang="ru-RU" sz="2800" dirty="0" smtClean="0"/>
              <a:t>Красивое решение многих проблем (например параметризации методов)</a:t>
            </a:r>
          </a:p>
          <a:p>
            <a:r>
              <a:rPr lang="ru-RU" sz="2800" dirty="0" smtClean="0"/>
              <a:t>Примешиваемые классы для уменьшения количества однотипного (</a:t>
            </a:r>
            <a:r>
              <a:rPr lang="en-US" sz="2800" dirty="0" smtClean="0"/>
              <a:t>boilerplate</a:t>
            </a:r>
            <a:r>
              <a:rPr lang="ru-RU" sz="2800" dirty="0" smtClean="0"/>
              <a:t>) кода</a:t>
            </a:r>
          </a:p>
        </p:txBody>
      </p:sp>
    </p:spTree>
    <p:extLst>
      <p:ext uri="{BB962C8B-B14F-4D97-AF65-F5344CB8AC3E}">
        <p14:creationId xmlns:p14="http://schemas.microsoft.com/office/powerpoint/2010/main" val="3315881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замена виртуальных функций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template 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Child</a:t>
            </a:r>
            <a:r>
              <a:rPr lang="en-US" sz="2000" dirty="0" smtClean="0">
                <a:latin typeface="Consolas" panose="020B0609020204030204" pitchFamily="49" charset="0"/>
              </a:rPr>
              <a:t>&gt;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Base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{</a:t>
            </a:r>
            <a:r>
              <a:rPr lang="ru-RU" sz="2000" dirty="0">
                <a:latin typeface="Consolas" panose="020B0609020204030204" pitchFamily="49" charset="0"/>
              </a:rPr>
              <a:t/>
            </a:r>
            <a:br>
              <a:rPr lang="ru-RU" sz="2000" dirty="0">
                <a:latin typeface="Consolas" panose="020B0609020204030204" pitchFamily="49" charset="0"/>
              </a:rPr>
            </a:br>
            <a:r>
              <a:rPr lang="ru-RU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latin typeface="Consolas" panose="020B0609020204030204" pitchFamily="49" charset="0"/>
              </a:rPr>
              <a:t>void </a:t>
            </a:r>
            <a:r>
              <a:rPr lang="en-US" sz="2000" dirty="0">
                <a:latin typeface="Consolas" panose="020B0609020204030204" pitchFamily="49" charset="0"/>
              </a:rPr>
              <a:t>interface () </a:t>
            </a:r>
            <a:r>
              <a:rPr lang="en-US" sz="2000" dirty="0" smtClean="0">
                <a:latin typeface="Consolas" panose="020B0609020204030204" pitchFamily="49" charset="0"/>
              </a:rPr>
              <a:t>{ </a:t>
            </a:r>
            <a:r>
              <a:rPr lang="en-US" sz="2000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static_cast</a:t>
            </a:r>
            <a:r>
              <a:rPr lang="en-US" sz="20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&lt;Child</a:t>
            </a: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*&gt;(this)-&gt;implementation </a:t>
            </a:r>
            <a:r>
              <a:rPr lang="en-US" sz="20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();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}</a:t>
            </a:r>
            <a:r>
              <a:rPr lang="ru-RU" sz="2000" dirty="0">
                <a:latin typeface="Consolas" panose="020B0609020204030204" pitchFamily="49" charset="0"/>
              </a:rPr>
              <a:t/>
            </a:r>
            <a:br>
              <a:rPr lang="ru-RU" sz="2000" dirty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Derived : Base&lt;Derived</a:t>
            </a:r>
            <a:r>
              <a:rPr lang="en-US" sz="2000" dirty="0" smtClean="0">
                <a:latin typeface="Consolas" panose="020B0609020204030204" pitchFamily="49" charset="0"/>
              </a:rPr>
              <a:t>&gt;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{  </a:t>
            </a:r>
            <a:r>
              <a:rPr lang="ru-RU" sz="2000" dirty="0">
                <a:latin typeface="Consolas" panose="020B0609020204030204" pitchFamily="49" charset="0"/>
              </a:rPr>
              <a:t/>
            </a:r>
            <a:br>
              <a:rPr lang="ru-RU" sz="2000" dirty="0">
                <a:latin typeface="Consolas" panose="020B0609020204030204" pitchFamily="49" charset="0"/>
              </a:rPr>
            </a:br>
            <a:r>
              <a:rPr lang="ru-RU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latin typeface="Consolas" panose="020B0609020204030204" pitchFamily="49" charset="0"/>
              </a:rPr>
              <a:t>void </a:t>
            </a:r>
            <a:r>
              <a:rPr lang="en-US" sz="2000" dirty="0">
                <a:latin typeface="Consolas" panose="020B0609020204030204" pitchFamily="49" charset="0"/>
              </a:rPr>
              <a:t>implementation </a:t>
            </a:r>
            <a:r>
              <a:rPr lang="en-US" sz="2000" dirty="0" smtClean="0">
                <a:latin typeface="Consolas" panose="020B0609020204030204" pitchFamily="49" charset="0"/>
              </a:rPr>
              <a:t>()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{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/*</a:t>
            </a:r>
            <a:r>
              <a:rPr lang="ru-RU" sz="2000" dirty="0" smtClean="0">
                <a:latin typeface="Consolas" panose="020B0609020204030204" pitchFamily="49" charset="0"/>
              </a:rPr>
              <a:t> тут какая-то реализация </a:t>
            </a:r>
            <a:r>
              <a:rPr lang="en-US" sz="2000" dirty="0" smtClean="0">
                <a:latin typeface="Consolas" panose="020B0609020204030204" pitchFamily="49" charset="0"/>
              </a:rPr>
              <a:t>*/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}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</a:p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template </a:t>
            </a:r>
            <a:r>
              <a:rPr lang="en-US" sz="2000" dirty="0"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T&gt; </a:t>
            </a:r>
            <a:r>
              <a:rPr lang="en-US" sz="2000" dirty="0" smtClean="0">
                <a:latin typeface="Consolas" panose="020B0609020204030204" pitchFamily="49" charset="0"/>
              </a:rPr>
              <a:t>void </a:t>
            </a:r>
            <a:r>
              <a:rPr lang="en-US" sz="2000" dirty="0" err="1" smtClean="0">
                <a:latin typeface="Consolas" panose="020B0609020204030204" pitchFamily="49" charset="0"/>
              </a:rPr>
              <a:t>call_interface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(Base&lt;T&gt; *b</a:t>
            </a:r>
            <a:r>
              <a:rPr lang="en-US" sz="2000" dirty="0" smtClean="0">
                <a:latin typeface="Consolas" panose="020B0609020204030204" pitchFamily="49" charset="0"/>
              </a:rPr>
              <a:t>) </a:t>
            </a:r>
          </a:p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{ b-</a:t>
            </a:r>
            <a:r>
              <a:rPr lang="en-US" sz="2000" dirty="0">
                <a:latin typeface="Consolas" panose="020B0609020204030204" pitchFamily="49" charset="0"/>
              </a:rPr>
              <a:t>&gt;interface </a:t>
            </a:r>
            <a:r>
              <a:rPr lang="en-US" sz="2000" dirty="0" smtClean="0">
                <a:latin typeface="Consolas" panose="020B0609020204030204" pitchFamily="49" charset="0"/>
              </a:rPr>
              <a:t>(); }</a:t>
            </a:r>
          </a:p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Derived </a:t>
            </a:r>
            <a:r>
              <a:rPr lang="en-US" sz="2000" dirty="0">
                <a:latin typeface="Consolas" panose="020B0609020204030204" pitchFamily="49" charset="0"/>
              </a:rPr>
              <a:t>d;  </a:t>
            </a:r>
            <a:r>
              <a:rPr lang="en-US" sz="2000" dirty="0" smtClean="0">
                <a:latin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err="1" smtClean="0">
                <a:latin typeface="Consolas" panose="020B0609020204030204" pitchFamily="49" charset="0"/>
              </a:rPr>
              <a:t>call_interface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(&amp;d); </a:t>
            </a:r>
            <a:r>
              <a:rPr lang="en-US" sz="2000" dirty="0" smtClean="0">
                <a:latin typeface="Consolas" panose="020B0609020204030204" pitchFamily="49" charset="0"/>
              </a:rPr>
              <a:t>// </a:t>
            </a:r>
            <a:r>
              <a:rPr lang="ru-RU" sz="2000" dirty="0" smtClean="0">
                <a:latin typeface="Consolas" panose="020B0609020204030204" pitchFamily="49" charset="0"/>
              </a:rPr>
              <a:t>вызывает </a:t>
            </a:r>
            <a:r>
              <a:rPr lang="en-US" sz="2000" dirty="0" smtClean="0">
                <a:latin typeface="Consolas" panose="020B0609020204030204" pitchFamily="49" charset="0"/>
              </a:rPr>
              <a:t>Derived::implementation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16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снова параметризация методов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template 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T1, 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T2&gt;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A {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void </a:t>
            </a:r>
            <a:r>
              <a:rPr lang="en-US" sz="2000" dirty="0" err="1">
                <a:latin typeface="Consolas" panose="020B0609020204030204" pitchFamily="49" charset="0"/>
              </a:rPr>
              <a:t>func</a:t>
            </a:r>
            <a:r>
              <a:rPr lang="en-US" sz="2000" dirty="0">
                <a:latin typeface="Consolas" panose="020B0609020204030204" pitchFamily="49" charset="0"/>
              </a:rPr>
              <a:t>(void</a:t>
            </a:r>
            <a:r>
              <a:rPr lang="en-US" sz="2000" dirty="0" smtClean="0">
                <a:latin typeface="Consolas" panose="020B0609020204030204" pitchFamily="49" charset="0"/>
              </a:rPr>
              <a:t>);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</a:p>
          <a:p>
            <a:pPr marL="0" lvl="0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Необходимо добиться следующего эффекта</a:t>
            </a:r>
            <a:r>
              <a:rPr lang="en-US" sz="2000" dirty="0" smtClean="0">
                <a:latin typeface="Consolas" panose="020B0609020204030204" pitchFamily="49" charset="0"/>
              </a:rPr>
              <a:t>:</a:t>
            </a:r>
          </a:p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A &lt;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, double&gt; </a:t>
            </a:r>
            <a:r>
              <a:rPr lang="en-US" sz="2000" dirty="0" smtClean="0">
                <a:latin typeface="Consolas" panose="020B0609020204030204" pitchFamily="49" charset="0"/>
              </a:rPr>
              <a:t>a;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A </a:t>
            </a:r>
            <a:r>
              <a:rPr lang="en-US" sz="2000" dirty="0">
                <a:latin typeface="Consolas" panose="020B0609020204030204" pitchFamily="49" charset="0"/>
              </a:rPr>
              <a:t>&lt;float, double&gt; b;</a:t>
            </a:r>
          </a:p>
          <a:p>
            <a:pPr marL="0" lv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a.func</a:t>
            </a:r>
            <a:r>
              <a:rPr lang="en-US" sz="2000" dirty="0" smtClean="0">
                <a:latin typeface="Consolas" panose="020B0609020204030204" pitchFamily="49" charset="0"/>
              </a:rPr>
              <a:t>(); // for </a:t>
            </a:r>
            <a:r>
              <a:rPr lang="en-US" sz="2000" dirty="0" err="1" smtClean="0"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err="1" smtClean="0">
                <a:latin typeface="Consolas" panose="020B0609020204030204" pitchFamily="49" charset="0"/>
              </a:rPr>
              <a:t>b.func</a:t>
            </a:r>
            <a:r>
              <a:rPr lang="en-US" sz="2000" dirty="0" smtClean="0">
                <a:latin typeface="Consolas" panose="020B0609020204030204" pitchFamily="49" charset="0"/>
              </a:rPr>
              <a:t>(); // for all</a:t>
            </a:r>
          </a:p>
          <a:p>
            <a:pPr marL="0" lvl="0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То есть </a:t>
            </a:r>
            <a:r>
              <a:rPr lang="ru-RU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параметризовать</a:t>
            </a:r>
            <a:r>
              <a:rPr lang="ru-RU" sz="2000" dirty="0" smtClean="0">
                <a:latin typeface="Consolas" panose="020B0609020204030204" pitchFamily="49" charset="0"/>
              </a:rPr>
              <a:t> метод первым аргументом шаблона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060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Параметризация </a:t>
            </a:r>
            <a:r>
              <a:rPr lang="ru-RU" dirty="0" smtClean="0"/>
              <a:t>методов: </a:t>
            </a:r>
            <a:r>
              <a:rPr lang="en-US" dirty="0" err="1" smtClean="0"/>
              <a:t>crtp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template 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S, 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</a:t>
            </a:r>
            <a:r>
              <a:rPr lang="en-US" sz="2000" dirty="0" smtClean="0"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ABase</a:t>
            </a:r>
            <a:r>
              <a:rPr lang="en-US" sz="2000" dirty="0" smtClean="0">
                <a:latin typeface="Consolas" panose="020B0609020204030204" pitchFamily="49" charset="0"/>
              </a:rPr>
              <a:t> { 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void </a:t>
            </a:r>
            <a:r>
              <a:rPr lang="en-US" sz="2000" dirty="0" err="1">
                <a:latin typeface="Consolas" panose="020B0609020204030204" pitchFamily="49" charset="0"/>
              </a:rPr>
              <a:t>func</a:t>
            </a:r>
            <a:r>
              <a:rPr lang="en-US" sz="2000" dirty="0">
                <a:latin typeface="Consolas" panose="020B0609020204030204" pitchFamily="49" charset="0"/>
              </a:rPr>
              <a:t>(void) {</a:t>
            </a:r>
            <a:r>
              <a:rPr lang="en-US" sz="2000" dirty="0" err="1">
                <a:latin typeface="Consolas" panose="020B0609020204030204" pitchFamily="49" charset="0"/>
              </a:rPr>
              <a:t>static_cast</a:t>
            </a:r>
            <a:r>
              <a:rPr lang="en-US" sz="2000" dirty="0">
                <a:latin typeface="Consolas" panose="020B0609020204030204" pitchFamily="49" charset="0"/>
              </a:rPr>
              <a:t>&lt;S*&gt;(this)-&gt;</a:t>
            </a:r>
            <a:r>
              <a:rPr lang="en-US" sz="2000" dirty="0" err="1">
                <a:latin typeface="Consolas" panose="020B0609020204030204" pitchFamily="49" charset="0"/>
              </a:rPr>
              <a:t>forall</a:t>
            </a:r>
            <a:r>
              <a:rPr lang="en-US" sz="2000" dirty="0">
                <a:latin typeface="Consolas" panose="020B0609020204030204" pitchFamily="49" charset="0"/>
              </a:rPr>
              <a:t>(); </a:t>
            </a:r>
            <a:r>
              <a:rPr lang="en-US" sz="2000" dirty="0" smtClean="0">
                <a:latin typeface="Consolas" panose="020B0609020204030204" pitchFamily="49" charset="0"/>
              </a:rPr>
              <a:t>}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</a:p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template </a:t>
            </a:r>
            <a:r>
              <a:rPr lang="en-US" sz="2000" dirty="0"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S</a:t>
            </a:r>
            <a:r>
              <a:rPr lang="en-US" sz="2000" dirty="0" smtClean="0"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ABase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&lt;S, 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</a:rPr>
              <a:t>&gt; {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void </a:t>
            </a:r>
            <a:r>
              <a:rPr lang="en-US" sz="2000" dirty="0" err="1">
                <a:latin typeface="Consolas" panose="020B0609020204030204" pitchFamily="49" charset="0"/>
              </a:rPr>
              <a:t>func</a:t>
            </a:r>
            <a:r>
              <a:rPr lang="en-US" sz="2000" dirty="0">
                <a:latin typeface="Consolas" panose="020B0609020204030204" pitchFamily="49" charset="0"/>
              </a:rPr>
              <a:t>(void) { </a:t>
            </a:r>
            <a:r>
              <a:rPr lang="en-US" sz="2000" dirty="0" err="1">
                <a:latin typeface="Consolas" panose="020B0609020204030204" pitchFamily="49" charset="0"/>
              </a:rPr>
              <a:t>static_cast</a:t>
            </a:r>
            <a:r>
              <a:rPr lang="en-US" sz="2000" dirty="0">
                <a:latin typeface="Consolas" panose="020B0609020204030204" pitchFamily="49" charset="0"/>
              </a:rPr>
              <a:t>&lt;S*&gt;(this)-&gt;forint(); </a:t>
            </a:r>
            <a:r>
              <a:rPr lang="en-US" sz="2000" dirty="0" smtClean="0">
                <a:latin typeface="Consolas" panose="020B0609020204030204" pitchFamily="49" charset="0"/>
              </a:rPr>
              <a:t>}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</a:p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template 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T1, 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T2</a:t>
            </a:r>
            <a:r>
              <a:rPr lang="en-US" sz="2000" dirty="0" smtClean="0">
                <a:latin typeface="Consolas" panose="020B0609020204030204" pitchFamily="49" charset="0"/>
              </a:rPr>
              <a:t>&gt; 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A : public </a:t>
            </a:r>
            <a:r>
              <a:rPr lang="en-US" sz="2000" dirty="0" err="1">
                <a:latin typeface="Consolas" panose="020B0609020204030204" pitchFamily="49" charset="0"/>
              </a:rPr>
              <a:t>ABase</a:t>
            </a:r>
            <a:r>
              <a:rPr lang="en-US" sz="2000" dirty="0">
                <a:latin typeface="Consolas" panose="020B0609020204030204" pitchFamily="49" charset="0"/>
              </a:rPr>
              <a:t> &lt;A&lt;T1, T2&gt;, T1</a:t>
            </a:r>
            <a:r>
              <a:rPr lang="en-US" sz="2000" dirty="0" smtClean="0">
                <a:latin typeface="Consolas" panose="020B0609020204030204" pitchFamily="49" charset="0"/>
              </a:rPr>
              <a:t>&gt; { 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void </a:t>
            </a:r>
            <a:r>
              <a:rPr lang="en-US" sz="2000" dirty="0" err="1">
                <a:latin typeface="Consolas" panose="020B0609020204030204" pitchFamily="49" charset="0"/>
              </a:rPr>
              <a:t>forall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(); // </a:t>
            </a:r>
            <a:r>
              <a:rPr lang="ru-RU" sz="2000" dirty="0" smtClean="0">
                <a:latin typeface="Consolas" panose="020B0609020204030204" pitchFamily="49" charset="0"/>
              </a:rPr>
              <a:t>проблема в том, что эти методы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latin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void </a:t>
            </a:r>
            <a:r>
              <a:rPr lang="en-US" sz="2000" dirty="0">
                <a:latin typeface="Consolas" panose="020B0609020204030204" pitchFamily="49" charset="0"/>
              </a:rPr>
              <a:t>forint </a:t>
            </a:r>
            <a:r>
              <a:rPr lang="en-US" sz="2000" dirty="0" smtClean="0">
                <a:latin typeface="Consolas" panose="020B0609020204030204" pitchFamily="49" charset="0"/>
              </a:rPr>
              <a:t>(); // </a:t>
            </a:r>
            <a:r>
              <a:rPr lang="ru-RU" sz="2000" dirty="0" smtClean="0">
                <a:latin typeface="Consolas" panose="020B0609020204030204" pitchFamily="49" charset="0"/>
              </a:rPr>
              <a:t>Вопрос</a:t>
            </a:r>
            <a:r>
              <a:rPr lang="en-US" sz="2000" dirty="0" smtClean="0">
                <a:latin typeface="Consolas" panose="020B0609020204030204" pitchFamily="49" charset="0"/>
              </a:rPr>
              <a:t>: </a:t>
            </a:r>
            <a:r>
              <a:rPr lang="ru-RU" sz="2000" dirty="0" smtClean="0">
                <a:latin typeface="Consolas" panose="020B0609020204030204" pitchFamily="49" charset="0"/>
              </a:rPr>
              <a:t>как сделать их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protected</a:t>
            </a:r>
            <a:r>
              <a:rPr lang="en-US" sz="2000" dirty="0" smtClean="0">
                <a:latin typeface="Consolas" panose="020B0609020204030204" pitchFamily="49" charset="0"/>
              </a:rPr>
              <a:t>?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163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Параметризация методов</a:t>
            </a:r>
            <a:r>
              <a:rPr lang="en-US" dirty="0" smtClean="0"/>
              <a:t>: </a:t>
            </a:r>
            <a:r>
              <a:rPr lang="ru-RU" dirty="0" smtClean="0"/>
              <a:t>решение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07172" y="6272846"/>
            <a:ext cx="9905999" cy="50285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${CPPLECTS}/</a:t>
            </a:r>
            <a:r>
              <a:rPr lang="en-US" dirty="0" err="1" smtClean="0"/>
              <a:t>cpp_code</a:t>
            </a:r>
            <a:r>
              <a:rPr lang="en-US" dirty="0" smtClean="0"/>
              <a:t>/lect2-2-talk/CRTP/</a:t>
            </a:r>
            <a:endParaRPr lang="ru-RU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62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Параметризация методов</a:t>
            </a:r>
            <a:r>
              <a:rPr lang="en-US" dirty="0" smtClean="0"/>
              <a:t>: </a:t>
            </a:r>
            <a:r>
              <a:rPr lang="ru-RU" dirty="0" smtClean="0"/>
              <a:t>решение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7671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Основная идея: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S, 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T&gt;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ABase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ACC : S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</a:rPr>
              <a:t>static void </a:t>
            </a:r>
            <a:r>
              <a:rPr lang="en-US" dirty="0" err="1">
                <a:latin typeface="Consolas" panose="020B0609020204030204" pitchFamily="49" charset="0"/>
              </a:rPr>
              <a:t>access_forall</a:t>
            </a:r>
            <a:r>
              <a:rPr lang="en-US" dirty="0">
                <a:latin typeface="Consolas" panose="020B0609020204030204" pitchFamily="49" charset="0"/>
              </a:rPr>
              <a:t> (S* derived)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void </a:t>
            </a:r>
            <a:r>
              <a:rPr lang="en-US" dirty="0">
                <a:latin typeface="Consolas" panose="020B0609020204030204" pitchFamily="49" charset="0"/>
              </a:rPr>
              <a:t>(S::*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)() = &amp;ACC::</a:t>
            </a:r>
            <a:r>
              <a:rPr lang="en-US" dirty="0" err="1">
                <a:latin typeface="Consolas" panose="020B0609020204030204" pitchFamily="49" charset="0"/>
              </a:rPr>
              <a:t>forall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(</a:t>
            </a:r>
            <a:r>
              <a:rPr lang="en-US" dirty="0">
                <a:latin typeface="Consolas" panose="020B0609020204030204" pitchFamily="49" charset="0"/>
              </a:rPr>
              <a:t>derived-&gt;*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 smtClean="0">
                <a:latin typeface="Consolas" panose="020B0609020204030204" pitchFamily="49" charset="0"/>
              </a:rPr>
              <a:t>)();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};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</a:rPr>
              <a:t>(void) { ACC::</a:t>
            </a:r>
            <a:r>
              <a:rPr lang="en-US" dirty="0" err="1">
                <a:latin typeface="Consolas" panose="020B0609020204030204" pitchFamily="49" charset="0"/>
              </a:rPr>
              <a:t>access_forall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static_cast</a:t>
            </a:r>
            <a:r>
              <a:rPr lang="en-US" dirty="0">
                <a:latin typeface="Consolas" panose="020B0609020204030204" pitchFamily="49" charset="0"/>
              </a:rPr>
              <a:t>&lt;S*&gt;(this));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678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виртуальное копирование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Vehicle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{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>
                <a:latin typeface="Consolas" panose="020B0609020204030204" pitchFamily="49" charset="0"/>
              </a:rPr>
              <a:t>virtual ~Vehicle() </a:t>
            </a:r>
            <a:r>
              <a:rPr lang="en-US" sz="2000" dirty="0" smtClean="0">
                <a:latin typeface="Consolas" panose="020B0609020204030204" pitchFamily="49" charset="0"/>
              </a:rPr>
              <a:t>{}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>
                <a:latin typeface="Consolas" panose="020B0609020204030204" pitchFamily="49" charset="0"/>
              </a:rPr>
              <a:t>virtual Vehicle *clone() </a:t>
            </a:r>
            <a:r>
              <a:rPr lang="en-US" sz="2000" dirty="0" err="1">
                <a:latin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</a:rPr>
              <a:t> = 0</a:t>
            </a:r>
            <a:r>
              <a:rPr lang="en-US" sz="2000" dirty="0" smtClean="0">
                <a:latin typeface="Consolas" panose="020B0609020204030204" pitchFamily="49" charset="0"/>
              </a:rPr>
              <a:t>;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Car : public </a:t>
            </a:r>
            <a:r>
              <a:rPr lang="en-US" sz="2000" dirty="0" smtClean="0">
                <a:latin typeface="Consolas" panose="020B0609020204030204" pitchFamily="49" charset="0"/>
              </a:rPr>
              <a:t>Vehicle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{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>
                <a:latin typeface="Consolas" panose="020B0609020204030204" pitchFamily="49" charset="0"/>
              </a:rPr>
              <a:t>virtual Car *clone() </a:t>
            </a:r>
            <a:r>
              <a:rPr lang="en-US" sz="2000" dirty="0" err="1">
                <a:latin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</a:rPr>
              <a:t> { return new Car(*this); </a:t>
            </a:r>
            <a:r>
              <a:rPr lang="en-US" sz="2000" dirty="0" smtClean="0">
                <a:latin typeface="Consolas" panose="020B0609020204030204" pitchFamily="49" charset="0"/>
              </a:rPr>
              <a:t>}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 </a:t>
            </a:r>
            <a:endParaRPr lang="en-US" sz="2000" dirty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</a:rPr>
              <a:t> Plane : public </a:t>
            </a:r>
            <a:r>
              <a:rPr lang="en-US" sz="2000" dirty="0" smtClean="0">
                <a:latin typeface="Consolas" panose="020B0609020204030204" pitchFamily="49" charset="0"/>
              </a:rPr>
              <a:t>Vehicle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{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>
                <a:latin typeface="Consolas" panose="020B0609020204030204" pitchFamily="49" charset="0"/>
              </a:rPr>
              <a:t>virtual Plane *clone() </a:t>
            </a:r>
            <a:r>
              <a:rPr lang="en-US" sz="2000" dirty="0" err="1">
                <a:latin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</a:rPr>
              <a:t> { return new Plane(*this); </a:t>
            </a:r>
            <a:r>
              <a:rPr lang="en-US" sz="2000" dirty="0" smtClean="0">
                <a:latin typeface="Consolas" panose="020B0609020204030204" pitchFamily="49" charset="0"/>
              </a:rPr>
              <a:t>}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985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виртуальное копирование </a:t>
            </a:r>
            <a:r>
              <a:rPr lang="en-US" dirty="0" smtClean="0"/>
              <a:t>: CRTP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template &lt;</a:t>
            </a:r>
            <a:r>
              <a:rPr lang="en-US" sz="2000" dirty="0" err="1" smtClean="0">
                <a:latin typeface="Consolas" panose="020B0609020204030204" pitchFamily="49" charset="0"/>
              </a:rPr>
              <a:t>typename</a:t>
            </a:r>
            <a:r>
              <a:rPr lang="en-US" sz="2000" dirty="0" smtClean="0">
                <a:latin typeface="Consolas" panose="020B0609020204030204" pitchFamily="49" charset="0"/>
              </a:rPr>
              <a:t> Derived&gt; </a:t>
            </a: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VehicleClonable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{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>
                <a:latin typeface="Consolas" panose="020B0609020204030204" pitchFamily="49" charset="0"/>
              </a:rPr>
              <a:t>virtual ~Vehicle() </a:t>
            </a:r>
            <a:r>
              <a:rPr lang="en-US" sz="2000" dirty="0" smtClean="0">
                <a:latin typeface="Consolas" panose="020B0609020204030204" pitchFamily="49" charset="0"/>
              </a:rPr>
              <a:t>{}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virtual </a:t>
            </a:r>
            <a:r>
              <a:rPr lang="en-US" sz="2000" dirty="0">
                <a:latin typeface="Consolas" panose="020B0609020204030204" pitchFamily="49" charset="0"/>
              </a:rPr>
              <a:t>Vehicle *clone() </a:t>
            </a:r>
            <a:r>
              <a:rPr lang="en-US" sz="2000" dirty="0" err="1" smtClean="0">
                <a:latin typeface="Consolas" panose="020B0609020204030204" pitchFamily="49" charset="0"/>
              </a:rPr>
              <a:t>const</a:t>
            </a:r>
            <a:r>
              <a:rPr lang="en-US" sz="2000" dirty="0" smtClean="0">
                <a:latin typeface="Consolas" panose="020B0609020204030204" pitchFamily="49" charset="0"/>
              </a:rPr>
              <a:t> {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  return </a:t>
            </a:r>
            <a:r>
              <a:rPr lang="en-US" sz="2000" dirty="0">
                <a:latin typeface="Consolas" panose="020B0609020204030204" pitchFamily="49" charset="0"/>
              </a:rPr>
              <a:t>new Derived(</a:t>
            </a:r>
            <a:r>
              <a:rPr lang="en-US" sz="2000" dirty="0" err="1">
                <a:latin typeface="Consolas" panose="020B0609020204030204" pitchFamily="49" charset="0"/>
              </a:rPr>
              <a:t>static_cast</a:t>
            </a:r>
            <a:r>
              <a:rPr lang="en-US" sz="2000" dirty="0">
                <a:latin typeface="Consolas" panose="020B0609020204030204" pitchFamily="49" charset="0"/>
              </a:rPr>
              <a:t>&lt;Derived </a:t>
            </a:r>
            <a:r>
              <a:rPr lang="en-US" sz="2000" dirty="0" err="1">
                <a:latin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</a:rPr>
              <a:t> &amp;&gt;(*this</a:t>
            </a:r>
            <a:r>
              <a:rPr lang="en-US" sz="2000" dirty="0" smtClean="0">
                <a:latin typeface="Consolas" panose="020B0609020204030204" pitchFamily="49" charset="0"/>
              </a:rPr>
              <a:t>));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}</a:t>
            </a:r>
          </a:p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};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Car : public </a:t>
            </a:r>
            <a:r>
              <a:rPr lang="en-US" sz="2000" dirty="0" err="1" smtClean="0">
                <a:latin typeface="Consolas" panose="020B0609020204030204" pitchFamily="49" charset="0"/>
              </a:rPr>
              <a:t>VehicleClonable</a:t>
            </a:r>
            <a:r>
              <a:rPr lang="en-US" sz="2000" dirty="0" smtClean="0">
                <a:latin typeface="Consolas" panose="020B0609020204030204" pitchFamily="49" charset="0"/>
              </a:rPr>
              <a:t>&lt;Car&gt;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{}; </a:t>
            </a:r>
            <a:endParaRPr lang="en-US" sz="2000" dirty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</a:rPr>
              <a:t> Plane : public </a:t>
            </a:r>
            <a:r>
              <a:rPr lang="en-US" sz="2000" dirty="0" err="1" smtClean="0">
                <a:latin typeface="Consolas" panose="020B0609020204030204" pitchFamily="49" charset="0"/>
              </a:rPr>
              <a:t>VehicleClonable</a:t>
            </a:r>
            <a:r>
              <a:rPr lang="en-US" sz="2000" dirty="0" smtClean="0">
                <a:latin typeface="Consolas" panose="020B0609020204030204" pitchFamily="49" charset="0"/>
              </a:rPr>
              <a:t>&lt;Plane&gt;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{};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452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181" y="1033272"/>
            <a:ext cx="9282748" cy="47396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3600" dirty="0" smtClean="0"/>
              <a:t>Шаблоны </a:t>
            </a:r>
            <a:r>
              <a:rPr lang="ru-RU" sz="3600" dirty="0" smtClean="0"/>
              <a:t>против ООП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 smtClean="0"/>
              <a:t>CRTP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8613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виртуальное копирование </a:t>
            </a:r>
            <a:r>
              <a:rPr lang="en-US" dirty="0" smtClean="0"/>
              <a:t>: MIXINs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template &lt;</a:t>
            </a:r>
            <a:r>
              <a:rPr lang="en-US" sz="2000" dirty="0" err="1" smtClean="0">
                <a:latin typeface="Consolas" panose="020B0609020204030204" pitchFamily="49" charset="0"/>
              </a:rPr>
              <a:t>typename</a:t>
            </a:r>
            <a:r>
              <a:rPr lang="en-US" sz="2000" dirty="0" smtClean="0">
                <a:latin typeface="Consolas" panose="020B0609020204030204" pitchFamily="49" charset="0"/>
              </a:rPr>
              <a:t> Base, </a:t>
            </a:r>
            <a:r>
              <a:rPr lang="en-US" sz="2000" dirty="0" err="1" smtClean="0">
                <a:latin typeface="Consolas" panose="020B0609020204030204" pitchFamily="49" charset="0"/>
              </a:rPr>
              <a:t>typename</a:t>
            </a:r>
            <a:r>
              <a:rPr lang="en-US" sz="2000" dirty="0" smtClean="0">
                <a:latin typeface="Consolas" panose="020B0609020204030204" pitchFamily="49" charset="0"/>
              </a:rPr>
              <a:t> Derived&gt; </a:t>
            </a: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MixClonable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{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virtual Base </a:t>
            </a:r>
            <a:r>
              <a:rPr lang="en-US" sz="2000" dirty="0">
                <a:latin typeface="Consolas" panose="020B0609020204030204" pitchFamily="49" charset="0"/>
              </a:rPr>
              <a:t>*clone() </a:t>
            </a:r>
            <a:r>
              <a:rPr lang="en-US" sz="2000" dirty="0" err="1" smtClean="0">
                <a:latin typeface="Consolas" panose="020B0609020204030204" pitchFamily="49" charset="0"/>
              </a:rPr>
              <a:t>const</a:t>
            </a:r>
            <a:r>
              <a:rPr lang="en-US" sz="2000" dirty="0" smtClean="0">
                <a:latin typeface="Consolas" panose="020B0609020204030204" pitchFamily="49" charset="0"/>
              </a:rPr>
              <a:t> {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  return </a:t>
            </a:r>
            <a:r>
              <a:rPr lang="en-US" sz="2000" dirty="0">
                <a:latin typeface="Consolas" panose="020B0609020204030204" pitchFamily="49" charset="0"/>
              </a:rPr>
              <a:t>new Derived(</a:t>
            </a:r>
            <a:r>
              <a:rPr lang="en-US" sz="2000" dirty="0" err="1">
                <a:latin typeface="Consolas" panose="020B0609020204030204" pitchFamily="49" charset="0"/>
              </a:rPr>
              <a:t>static_cast</a:t>
            </a:r>
            <a:r>
              <a:rPr lang="en-US" sz="2000" dirty="0">
                <a:latin typeface="Consolas" panose="020B0609020204030204" pitchFamily="49" charset="0"/>
              </a:rPr>
              <a:t>&lt;Derived </a:t>
            </a:r>
            <a:r>
              <a:rPr lang="en-US" sz="2000" dirty="0" err="1">
                <a:latin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</a:rPr>
              <a:t> &amp;&gt;(*this</a:t>
            </a:r>
            <a:r>
              <a:rPr lang="en-US" sz="2000" dirty="0" smtClean="0">
                <a:latin typeface="Consolas" panose="020B0609020204030204" pitchFamily="49" charset="0"/>
              </a:rPr>
              <a:t>));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}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Car </a:t>
            </a:r>
            <a:r>
              <a:rPr lang="en-US" sz="2000" dirty="0" smtClean="0">
                <a:latin typeface="Consolas" panose="020B0609020204030204" pitchFamily="49" charset="0"/>
              </a:rPr>
              <a:t>: public Vehicle, </a:t>
            </a:r>
            <a:r>
              <a:rPr lang="en-US" sz="2000" dirty="0">
                <a:latin typeface="Consolas" panose="020B0609020204030204" pitchFamily="49" charset="0"/>
              </a:rPr>
              <a:t>public </a:t>
            </a:r>
            <a:r>
              <a:rPr lang="en-US" sz="2000" dirty="0" err="1" smtClean="0">
                <a:latin typeface="Consolas" panose="020B0609020204030204" pitchFamily="49" charset="0"/>
              </a:rPr>
              <a:t>MixClonable</a:t>
            </a:r>
            <a:r>
              <a:rPr lang="en-US" sz="2000" dirty="0" smtClean="0">
                <a:latin typeface="Consolas" panose="020B0609020204030204" pitchFamily="49" charset="0"/>
              </a:rPr>
              <a:t>&lt;Vehicle, Car&gt;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{}; </a:t>
            </a:r>
            <a:endParaRPr lang="en-US" sz="2000" dirty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</a:rPr>
              <a:t> Plane </a:t>
            </a:r>
            <a:r>
              <a:rPr lang="en-US" sz="2000" dirty="0" smtClean="0">
                <a:latin typeface="Consolas" panose="020B0609020204030204" pitchFamily="49" charset="0"/>
              </a:rPr>
              <a:t>:</a:t>
            </a:r>
            <a:r>
              <a:rPr lang="en-US" sz="2000" dirty="0">
                <a:latin typeface="Consolas" panose="020B0609020204030204" pitchFamily="49" charset="0"/>
              </a:rPr>
              <a:t> public Vehicle, public </a:t>
            </a:r>
            <a:r>
              <a:rPr lang="en-US" sz="2000" dirty="0" err="1">
                <a:latin typeface="Consolas" panose="020B0609020204030204" pitchFamily="49" charset="0"/>
              </a:rPr>
              <a:t>MixClonable</a:t>
            </a:r>
            <a:r>
              <a:rPr lang="en-US" sz="2000" dirty="0">
                <a:latin typeface="Consolas" panose="020B0609020204030204" pitchFamily="49" charset="0"/>
              </a:rPr>
              <a:t>&lt;Vehicle, </a:t>
            </a:r>
            <a:r>
              <a:rPr lang="en-US" sz="2000" dirty="0" smtClean="0">
                <a:latin typeface="Consolas" panose="020B0609020204030204" pitchFamily="49" charset="0"/>
              </a:rPr>
              <a:t>Plane&gt; {};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644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виртуальное копирование </a:t>
            </a:r>
            <a:r>
              <a:rPr lang="en-US" dirty="0" smtClean="0"/>
              <a:t>: MIXINs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template &lt;</a:t>
            </a:r>
            <a:r>
              <a:rPr lang="en-US" sz="2000" dirty="0" err="1" smtClean="0">
                <a:latin typeface="Consolas" panose="020B0609020204030204" pitchFamily="49" charset="0"/>
              </a:rPr>
              <a:t>typename</a:t>
            </a:r>
            <a:r>
              <a:rPr lang="en-US" sz="2000" dirty="0" smtClean="0">
                <a:latin typeface="Consolas" panose="020B0609020204030204" pitchFamily="49" charset="0"/>
              </a:rPr>
              <a:t> Base, </a:t>
            </a:r>
            <a:r>
              <a:rPr lang="en-US" sz="2000" dirty="0" err="1" smtClean="0">
                <a:latin typeface="Consolas" panose="020B0609020204030204" pitchFamily="49" charset="0"/>
              </a:rPr>
              <a:t>typename</a:t>
            </a:r>
            <a:r>
              <a:rPr lang="en-US" sz="2000" dirty="0" smtClean="0">
                <a:latin typeface="Consolas" panose="020B0609020204030204" pitchFamily="49" charset="0"/>
              </a:rPr>
              <a:t> Derived&gt; 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MixClonableInh</a:t>
            </a:r>
            <a:r>
              <a:rPr lang="en-US" sz="2000" dirty="0" smtClean="0">
                <a:latin typeface="Consolas" panose="020B0609020204030204" pitchFamily="49" charset="0"/>
              </a:rPr>
              <a:t> : public Base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{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using Base::Base; // </a:t>
            </a:r>
            <a:r>
              <a:rPr lang="ru-RU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делегирование конструкторов</a:t>
            </a:r>
            <a:br>
              <a:rPr lang="ru-RU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virtual Base </a:t>
            </a:r>
            <a:r>
              <a:rPr lang="en-US" sz="2000" dirty="0">
                <a:latin typeface="Consolas" panose="020B0609020204030204" pitchFamily="49" charset="0"/>
              </a:rPr>
              <a:t>*clone() </a:t>
            </a:r>
            <a:r>
              <a:rPr lang="en-US" sz="2000" dirty="0" err="1" smtClean="0">
                <a:latin typeface="Consolas" panose="020B0609020204030204" pitchFamily="49" charset="0"/>
              </a:rPr>
              <a:t>const</a:t>
            </a:r>
            <a:r>
              <a:rPr lang="en-US" sz="2000" dirty="0" smtClean="0">
                <a:latin typeface="Consolas" panose="020B0609020204030204" pitchFamily="49" charset="0"/>
              </a:rPr>
              <a:t> {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  return </a:t>
            </a:r>
            <a:r>
              <a:rPr lang="en-US" sz="2000" dirty="0">
                <a:latin typeface="Consolas" panose="020B0609020204030204" pitchFamily="49" charset="0"/>
              </a:rPr>
              <a:t>new Derived(</a:t>
            </a:r>
            <a:r>
              <a:rPr lang="en-US" sz="2000" dirty="0" err="1">
                <a:latin typeface="Consolas" panose="020B0609020204030204" pitchFamily="49" charset="0"/>
              </a:rPr>
              <a:t>static_cast</a:t>
            </a:r>
            <a:r>
              <a:rPr lang="en-US" sz="2000" dirty="0">
                <a:latin typeface="Consolas" panose="020B0609020204030204" pitchFamily="49" charset="0"/>
              </a:rPr>
              <a:t>&lt;Derived </a:t>
            </a:r>
            <a:r>
              <a:rPr lang="en-US" sz="2000" dirty="0" err="1">
                <a:latin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</a:rPr>
              <a:t> &amp;&gt;(*this</a:t>
            </a:r>
            <a:r>
              <a:rPr lang="en-US" sz="2000" dirty="0" smtClean="0">
                <a:latin typeface="Consolas" panose="020B0609020204030204" pitchFamily="49" charset="0"/>
              </a:rPr>
              <a:t>));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}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Car </a:t>
            </a:r>
            <a:r>
              <a:rPr lang="en-US" sz="2000" dirty="0" smtClean="0">
                <a:latin typeface="Consolas" panose="020B0609020204030204" pitchFamily="49" charset="0"/>
              </a:rPr>
              <a:t>: public </a:t>
            </a:r>
            <a:r>
              <a:rPr lang="en-US" sz="2000" dirty="0" err="1" smtClean="0">
                <a:latin typeface="Consolas" panose="020B0609020204030204" pitchFamily="49" charset="0"/>
              </a:rPr>
              <a:t>MixClonableInh</a:t>
            </a:r>
            <a:r>
              <a:rPr lang="en-US" sz="2000" dirty="0" smtClean="0">
                <a:latin typeface="Consolas" panose="020B0609020204030204" pitchFamily="49" charset="0"/>
              </a:rPr>
              <a:t> &lt;Vehicle, Car&gt;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{}; </a:t>
            </a:r>
            <a:endParaRPr lang="en-US" sz="2000" dirty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</a:rPr>
              <a:t> Plane </a:t>
            </a:r>
            <a:r>
              <a:rPr lang="en-US" sz="2000" dirty="0" smtClean="0">
                <a:latin typeface="Consolas" panose="020B0609020204030204" pitchFamily="49" charset="0"/>
              </a:rPr>
              <a:t>: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public </a:t>
            </a:r>
            <a:r>
              <a:rPr lang="en-US" sz="2000" dirty="0" err="1" smtClean="0">
                <a:latin typeface="Consolas" panose="020B0609020204030204" pitchFamily="49" charset="0"/>
              </a:rPr>
              <a:t>MixClonableInh</a:t>
            </a:r>
            <a:r>
              <a:rPr lang="en-US" sz="2000" dirty="0" smtClean="0">
                <a:latin typeface="Consolas" panose="020B0609020204030204" pitchFamily="49" charset="0"/>
              </a:rPr>
              <a:t> &lt;Vehicle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latin typeface="Consolas" panose="020B0609020204030204" pitchFamily="49" charset="0"/>
              </a:rPr>
              <a:t>Plane&gt; {};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587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чем основные проблемы ограничения статического полиморфизма через </a:t>
            </a:r>
            <a:r>
              <a:rPr lang="en-US" dirty="0" smtClean="0"/>
              <a:t>CRTP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38808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41412" y="1956816"/>
            <a:ext cx="9905999" cy="4663439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ISO/IEC, "Information technology -- Programming languages – C++", ISO/IEC 14882:2014, 2014</a:t>
            </a:r>
          </a:p>
          <a:p>
            <a:pPr lvl="0"/>
            <a:r>
              <a:rPr lang="en-US" dirty="0"/>
              <a:t>The C++ Programming Language (4th Edition)</a:t>
            </a:r>
          </a:p>
          <a:p>
            <a:r>
              <a:rPr lang="en-US" dirty="0" err="1"/>
              <a:t>Davide</a:t>
            </a:r>
            <a:r>
              <a:rPr lang="en-US" dirty="0"/>
              <a:t> </a:t>
            </a:r>
            <a:r>
              <a:rPr lang="en-US" dirty="0" err="1"/>
              <a:t>Vandevoorde</a:t>
            </a:r>
            <a:r>
              <a:rPr lang="en-US" dirty="0"/>
              <a:t>, Nicolai M. </a:t>
            </a:r>
            <a:r>
              <a:rPr lang="en-US" dirty="0" err="1"/>
              <a:t>Josuttis</a:t>
            </a:r>
            <a:r>
              <a:rPr lang="en-US" dirty="0"/>
              <a:t>, </a:t>
            </a:r>
            <a:r>
              <a:rPr lang="en-US" dirty="0" smtClean="0"/>
              <a:t>C</a:t>
            </a:r>
            <a:r>
              <a:rPr lang="en-US" dirty="0"/>
              <a:t>++ Templates. The Complete </a:t>
            </a:r>
            <a:r>
              <a:rPr lang="en-US" dirty="0" smtClean="0"/>
              <a:t>Guid</a:t>
            </a:r>
            <a:r>
              <a:rPr lang="en-US" dirty="0"/>
              <a:t>e</a:t>
            </a:r>
            <a:r>
              <a:rPr lang="en-US" dirty="0" smtClean="0"/>
              <a:t>, </a:t>
            </a:r>
            <a:r>
              <a:rPr lang="en-US" dirty="0"/>
              <a:t>Pearson Education, </a:t>
            </a:r>
            <a:r>
              <a:rPr lang="en-US" dirty="0" smtClean="0"/>
              <a:t>2003</a:t>
            </a:r>
            <a:endParaRPr lang="ru-RU" dirty="0" smtClean="0"/>
          </a:p>
          <a:p>
            <a:r>
              <a:rPr lang="en-US" dirty="0" smtClean="0"/>
              <a:t>K. Coe, C</a:t>
            </a:r>
            <a:r>
              <a:rPr lang="en-US" dirty="0"/>
              <a:t>++: Polymorphic cloning and the </a:t>
            </a:r>
            <a:r>
              <a:rPr lang="en-US" dirty="0" smtClean="0"/>
              <a:t>CRTP, katyscode.wordpress.com/2013/08/22/c-polymorphic-cloning-and-the-crtp-curiously-recurring-template-pattern</a:t>
            </a:r>
          </a:p>
          <a:p>
            <a:r>
              <a:rPr lang="en-US" dirty="0" smtClean="0"/>
              <a:t>A. </a:t>
            </a:r>
            <a:r>
              <a:rPr lang="en-US" dirty="0" err="1" smtClean="0"/>
              <a:t>Nasonov</a:t>
            </a:r>
            <a:r>
              <a:rPr lang="en-US" dirty="0"/>
              <a:t>: Better Encapsulation for the Curiously Recurring Template </a:t>
            </a:r>
            <a:r>
              <a:rPr lang="en-US" dirty="0" smtClean="0"/>
              <a:t>Pattern, accu.org/</a:t>
            </a:r>
            <a:r>
              <a:rPr lang="en-US" dirty="0" err="1" smtClean="0"/>
              <a:t>index.php</a:t>
            </a:r>
            <a:r>
              <a:rPr lang="en-US" dirty="0" smtClean="0"/>
              <a:t>/journals/296</a:t>
            </a:r>
          </a:p>
        </p:txBody>
      </p:sp>
    </p:spTree>
    <p:extLst>
      <p:ext uri="{BB962C8B-B14F-4D97-AF65-F5344CB8AC3E}">
        <p14:creationId xmlns:p14="http://schemas.microsoft.com/office/powerpoint/2010/main" val="24891931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СЕКРЕТНЫЙ УРОВЕНЬ</a:t>
            </a:r>
            <a:r>
              <a:rPr lang="en-US" dirty="0" smtClean="0"/>
              <a:t>: </a:t>
            </a:r>
            <a:r>
              <a:rPr lang="ru-RU" dirty="0" smtClean="0"/>
              <a:t>демонстрация инстанцирования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07172" y="6272846"/>
            <a:ext cx="9905999" cy="50285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${CPPLECTS}/</a:t>
            </a:r>
            <a:r>
              <a:rPr lang="en-US" dirty="0" err="1" smtClean="0"/>
              <a:t>cpp_code</a:t>
            </a:r>
            <a:r>
              <a:rPr lang="en-US" dirty="0" smtClean="0"/>
              <a:t>/lect2-2-talk/</a:t>
            </a:r>
            <a:endParaRPr lang="ru-RU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403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 инстанцирования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78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Основная идея:</a:t>
            </a:r>
          </a:p>
          <a:p>
            <a:pPr marL="0" indent="0">
              <a:buNone/>
            </a:pPr>
            <a:r>
              <a:rPr lang="ru-RU" dirty="0" smtClean="0"/>
              <a:t>Инстанцирование можно явно запретить</a:t>
            </a:r>
          </a:p>
          <a:p>
            <a:pPr marL="0" indent="0">
              <a:buNone/>
            </a:pPr>
            <a:r>
              <a:rPr lang="en-US" dirty="0" smtClean="0"/>
              <a:t>extern </a:t>
            </a:r>
            <a:r>
              <a:rPr lang="en-US" dirty="0"/>
              <a:t>template class Stack&lt;</a:t>
            </a:r>
            <a:r>
              <a:rPr lang="en-US" dirty="0" err="1"/>
              <a:t>int</a:t>
            </a:r>
            <a:r>
              <a:rPr lang="en-US" dirty="0" smtClean="0"/>
              <a:t>&gt;;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extern </a:t>
            </a:r>
            <a:r>
              <a:rPr lang="en-US" dirty="0"/>
              <a:t>template Stack&lt;double&gt;::Stack (Stack&lt;float&gt; </a:t>
            </a:r>
            <a:r>
              <a:rPr lang="en-US" dirty="0" err="1"/>
              <a:t>const</a:t>
            </a:r>
            <a:r>
              <a:rPr lang="en-US" dirty="0"/>
              <a:t> &amp;</a:t>
            </a:r>
            <a:r>
              <a:rPr lang="en-US" dirty="0" err="1"/>
              <a:t>rhs</a:t>
            </a:r>
            <a:r>
              <a:rPr lang="en-US" dirty="0" smtClean="0"/>
              <a:t>);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Или явно задать</a:t>
            </a:r>
          </a:p>
          <a:p>
            <a:pPr marL="0" indent="0">
              <a:buNone/>
            </a:pPr>
            <a:r>
              <a:rPr lang="en-US" dirty="0" smtClean="0"/>
              <a:t>template </a:t>
            </a:r>
            <a:r>
              <a:rPr lang="en-US" dirty="0"/>
              <a:t>class Stack&lt;</a:t>
            </a:r>
            <a:r>
              <a:rPr lang="en-US" dirty="0" err="1"/>
              <a:t>int</a:t>
            </a:r>
            <a:r>
              <a:rPr lang="en-US" dirty="0" smtClean="0"/>
              <a:t>&gt;;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template </a:t>
            </a:r>
            <a:r>
              <a:rPr lang="en-US" dirty="0"/>
              <a:t>Stack&lt;double&gt;::Stack (Stack&lt;float&gt; </a:t>
            </a:r>
            <a:r>
              <a:rPr lang="en-US" dirty="0" err="1"/>
              <a:t>const</a:t>
            </a:r>
            <a:r>
              <a:rPr lang="en-US" dirty="0"/>
              <a:t> &amp;</a:t>
            </a:r>
            <a:r>
              <a:rPr lang="en-US" dirty="0" err="1"/>
              <a:t>rhs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ru-RU" dirty="0" smtClean="0"/>
              <a:t>Дополнительно: полезная опция </a:t>
            </a:r>
            <a:r>
              <a:rPr lang="en-US" dirty="0" err="1" smtClean="0"/>
              <a:t>frepo</a:t>
            </a:r>
            <a:r>
              <a:rPr lang="en-US" dirty="0" smtClean="0"/>
              <a:t> (</a:t>
            </a:r>
            <a:r>
              <a:rPr lang="ru-RU" dirty="0" smtClean="0"/>
              <a:t>расширение </a:t>
            </a:r>
            <a:r>
              <a:rPr lang="en-US" dirty="0" smtClean="0"/>
              <a:t>GNU)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706351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шаблонные методы и инкапсуляция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class X </a:t>
            </a:r>
            <a:r>
              <a:rPr lang="en-US" sz="2000" dirty="0" smtClean="0">
                <a:latin typeface="Consolas" panose="020B0609020204030204" pitchFamily="49" charset="0"/>
              </a:rPr>
              <a:t>{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private_;  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public: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>
                <a:latin typeface="Consolas" panose="020B0609020204030204" pitchFamily="49" charset="0"/>
              </a:rPr>
              <a:t>X() : private_(1) </a:t>
            </a:r>
            <a:r>
              <a:rPr lang="en-US" sz="2000" dirty="0" smtClean="0">
                <a:latin typeface="Consolas" panose="020B0609020204030204" pitchFamily="49" charset="0"/>
              </a:rPr>
              <a:t>{}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>
                <a:latin typeface="Consolas" panose="020B0609020204030204" pitchFamily="49" charset="0"/>
              </a:rPr>
              <a:t>template 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T&gt; void f(</a:t>
            </a:r>
            <a:r>
              <a:rPr lang="en-US" sz="2000" dirty="0" err="1">
                <a:latin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</a:rPr>
              <a:t> T&amp; t</a:t>
            </a:r>
            <a:r>
              <a:rPr lang="en-US" sz="2000" dirty="0" smtClean="0">
                <a:latin typeface="Consolas" panose="020B0609020204030204" pitchFamily="49" charset="0"/>
              </a:rPr>
              <a:t>) </a:t>
            </a:r>
            <a:r>
              <a:rPr lang="en-US" sz="2000" dirty="0">
                <a:latin typeface="Consolas" panose="020B0609020204030204" pitchFamily="49" charset="0"/>
              </a:rPr>
              <a:t>{ /* .</a:t>
            </a:r>
            <a:r>
              <a:rPr lang="en-US" sz="2000" dirty="0" smtClean="0">
                <a:latin typeface="Consolas" panose="020B0609020204030204" pitchFamily="49" charset="0"/>
              </a:rPr>
              <a:t>... </a:t>
            </a:r>
            <a:r>
              <a:rPr lang="en-US" sz="2000" dirty="0">
                <a:latin typeface="Consolas" panose="020B0609020204030204" pitchFamily="49" charset="0"/>
              </a:rPr>
              <a:t>*/ </a:t>
            </a:r>
            <a:r>
              <a:rPr lang="en-US" sz="2000" dirty="0" smtClean="0">
                <a:latin typeface="Consolas" panose="020B0609020204030204" pitchFamily="49" charset="0"/>
              </a:rPr>
              <a:t>}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value(void) </a:t>
            </a:r>
            <a:r>
              <a:rPr lang="en-US" sz="2000" dirty="0" err="1" smtClean="0">
                <a:latin typeface="Consolas" panose="020B0609020204030204" pitchFamily="49" charset="0"/>
              </a:rPr>
              <a:t>const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{ return private_; }</a:t>
            </a:r>
          </a:p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};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Надежно ли здесь скрыто состояние класса?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469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контрпример саттера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class X </a:t>
            </a:r>
            <a:r>
              <a:rPr lang="en-US" sz="2000" dirty="0" smtClean="0">
                <a:latin typeface="Consolas" panose="020B0609020204030204" pitchFamily="49" charset="0"/>
              </a:rPr>
              <a:t>{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private_;  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public: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>
                <a:latin typeface="Consolas" panose="020B0609020204030204" pitchFamily="49" charset="0"/>
              </a:rPr>
              <a:t>X() : private_(1) </a:t>
            </a:r>
            <a:r>
              <a:rPr lang="en-US" sz="2000" dirty="0" smtClean="0">
                <a:latin typeface="Consolas" panose="020B0609020204030204" pitchFamily="49" charset="0"/>
              </a:rPr>
              <a:t>{}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>
                <a:latin typeface="Consolas" panose="020B0609020204030204" pitchFamily="49" charset="0"/>
              </a:rPr>
              <a:t>template 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T&gt; void f(</a:t>
            </a:r>
            <a:r>
              <a:rPr lang="en-US" sz="2000" dirty="0" err="1">
                <a:latin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</a:rPr>
              <a:t> T&amp; t</a:t>
            </a:r>
            <a:r>
              <a:rPr lang="en-US" sz="2000" dirty="0" smtClean="0">
                <a:latin typeface="Consolas" panose="020B0609020204030204" pitchFamily="49" charset="0"/>
              </a:rPr>
              <a:t>) </a:t>
            </a:r>
            <a:r>
              <a:rPr lang="en-US" sz="2000" dirty="0">
                <a:latin typeface="Consolas" panose="020B0609020204030204" pitchFamily="49" charset="0"/>
              </a:rPr>
              <a:t>{ /* .</a:t>
            </a:r>
            <a:r>
              <a:rPr lang="en-US" sz="2000" dirty="0" smtClean="0">
                <a:latin typeface="Consolas" panose="020B0609020204030204" pitchFamily="49" charset="0"/>
              </a:rPr>
              <a:t>... </a:t>
            </a:r>
            <a:r>
              <a:rPr lang="en-US" sz="2000" dirty="0">
                <a:latin typeface="Consolas" panose="020B0609020204030204" pitchFamily="49" charset="0"/>
              </a:rPr>
              <a:t>*/ </a:t>
            </a:r>
            <a:r>
              <a:rPr lang="en-US" sz="2000" dirty="0" smtClean="0">
                <a:latin typeface="Consolas" panose="020B0609020204030204" pitchFamily="49" charset="0"/>
              </a:rPr>
              <a:t>}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value(void) </a:t>
            </a:r>
            <a:r>
              <a:rPr lang="en-US" sz="2000" dirty="0" err="1" smtClean="0">
                <a:latin typeface="Consolas" panose="020B0609020204030204" pitchFamily="49" charset="0"/>
              </a:rPr>
              <a:t>const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{ return private_; }</a:t>
            </a:r>
          </a:p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};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namespace {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Y </a:t>
            </a:r>
            <a:r>
              <a:rPr lang="en-US" sz="2000" dirty="0" smtClean="0">
                <a:latin typeface="Consolas" panose="020B0609020204030204" pitchFamily="49" charset="0"/>
              </a:rPr>
              <a:t>{};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template &lt;&gt;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void </a:t>
            </a:r>
            <a:r>
              <a:rPr lang="en-US" sz="2000" dirty="0">
                <a:latin typeface="Consolas" panose="020B0609020204030204" pitchFamily="49" charset="0"/>
              </a:rPr>
              <a:t>X::</a:t>
            </a:r>
            <a:r>
              <a:rPr lang="en-US" sz="2000" dirty="0" smtClean="0">
                <a:latin typeface="Consolas" panose="020B0609020204030204" pitchFamily="49" charset="0"/>
              </a:rPr>
              <a:t>f&lt;Y&gt;(const </a:t>
            </a:r>
            <a:r>
              <a:rPr lang="en-US" sz="2000" dirty="0">
                <a:latin typeface="Consolas" panose="020B0609020204030204" pitchFamily="49" charset="0"/>
              </a:rPr>
              <a:t>Y&amp;) </a:t>
            </a:r>
            <a:r>
              <a:rPr lang="en-US" sz="2000" dirty="0" smtClean="0">
                <a:latin typeface="Consolas" panose="020B0609020204030204" pitchFamily="49" charset="0"/>
              </a:rPr>
              <a:t>{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private</a:t>
            </a:r>
            <a:r>
              <a:rPr lang="en-US" sz="2000" dirty="0">
                <a:latin typeface="Consolas" panose="020B0609020204030204" pitchFamily="49" charset="0"/>
              </a:rPr>
              <a:t>_ = 2</a:t>
            </a:r>
            <a:r>
              <a:rPr lang="en-US" sz="2000" dirty="0" smtClean="0">
                <a:latin typeface="Consolas" panose="020B0609020204030204" pitchFamily="49" charset="0"/>
              </a:rPr>
              <a:t>;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934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Контрпример Саттера казалось бы запрещает публичные шаблонные методы. Есть ли видимые исключения?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403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Композиция или наследование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//</a:t>
            </a:r>
            <a:r>
              <a:rPr lang="ru-RU" sz="2000" dirty="0" smtClean="0">
                <a:latin typeface="Consolas" panose="020B0609020204030204" pitchFamily="49" charset="0"/>
              </a:rPr>
              <a:t> вариант 1. Типы </a:t>
            </a:r>
            <a:r>
              <a:rPr lang="en-US" sz="2000" dirty="0" smtClean="0">
                <a:latin typeface="Consolas" panose="020B0609020204030204" pitchFamily="49" charset="0"/>
              </a:rPr>
              <a:t>T1 </a:t>
            </a:r>
            <a:r>
              <a:rPr lang="ru-RU" sz="2000" dirty="0" smtClean="0">
                <a:latin typeface="Consolas" panose="020B0609020204030204" pitchFamily="49" charset="0"/>
              </a:rPr>
              <a:t>и </a:t>
            </a:r>
            <a:r>
              <a:rPr lang="en-US" sz="2000" dirty="0" smtClean="0">
                <a:latin typeface="Consolas" panose="020B0609020204030204" pitchFamily="49" charset="0"/>
              </a:rPr>
              <a:t>T2 </a:t>
            </a:r>
            <a:r>
              <a:rPr lang="ru-RU" sz="2000" dirty="0" smtClean="0">
                <a:latin typeface="Consolas" panose="020B0609020204030204" pitchFamily="49" charset="0"/>
              </a:rPr>
              <a:t>могут быть совершенно любыми</a:t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fr-FR" sz="2000" dirty="0" err="1" smtClean="0">
                <a:latin typeface="Consolas" panose="020B0609020204030204" pitchFamily="49" charset="0"/>
              </a:rPr>
              <a:t>template</a:t>
            </a:r>
            <a:r>
              <a:rPr lang="fr-FR" sz="2000" dirty="0" smtClean="0">
                <a:latin typeface="Consolas" panose="020B0609020204030204" pitchFamily="49" charset="0"/>
              </a:rPr>
              <a:t> </a:t>
            </a:r>
            <a:r>
              <a:rPr lang="fr-FR" sz="2000" dirty="0">
                <a:latin typeface="Consolas" panose="020B0609020204030204" pitchFamily="49" charset="0"/>
              </a:rPr>
              <a:t>&lt;</a:t>
            </a:r>
            <a:r>
              <a:rPr lang="fr-FR" sz="2000" dirty="0" err="1">
                <a:latin typeface="Consolas" panose="020B0609020204030204" pitchFamily="49" charset="0"/>
              </a:rPr>
              <a:t>typename</a:t>
            </a:r>
            <a:r>
              <a:rPr lang="fr-FR" sz="2000" dirty="0">
                <a:latin typeface="Consolas" panose="020B0609020204030204" pitchFamily="49" charset="0"/>
              </a:rPr>
              <a:t> T1, </a:t>
            </a:r>
            <a:r>
              <a:rPr lang="fr-FR" sz="2000" dirty="0" err="1">
                <a:latin typeface="Consolas" panose="020B0609020204030204" pitchFamily="49" charset="0"/>
              </a:rPr>
              <a:t>typename</a:t>
            </a:r>
            <a:r>
              <a:rPr lang="fr-FR" sz="2000" dirty="0">
                <a:latin typeface="Consolas" panose="020B0609020204030204" pitchFamily="49" charset="0"/>
              </a:rPr>
              <a:t> T2&gt; class </a:t>
            </a:r>
            <a:r>
              <a:rPr lang="fr-FR" sz="2000" dirty="0" err="1">
                <a:latin typeface="Consolas" panose="020B0609020204030204" pitchFamily="49" charset="0"/>
              </a:rPr>
              <a:t>MyClass</a:t>
            </a:r>
            <a:r>
              <a:rPr lang="fr-FR" sz="2000" dirty="0">
                <a:latin typeface="Consolas" panose="020B0609020204030204" pitchFamily="49" charset="0"/>
              </a:rPr>
              <a:t> { 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ru-RU" sz="2000" dirty="0" smtClean="0">
                <a:latin typeface="Consolas" panose="020B0609020204030204" pitchFamily="49" charset="0"/>
              </a:rPr>
              <a:t>  </a:t>
            </a:r>
            <a:r>
              <a:rPr lang="fr-FR" sz="2000" dirty="0" smtClean="0">
                <a:latin typeface="Consolas" panose="020B0609020204030204" pitchFamily="49" charset="0"/>
              </a:rPr>
              <a:t>T1 </a:t>
            </a:r>
            <a:r>
              <a:rPr lang="fr-FR" sz="2000" dirty="0">
                <a:latin typeface="Consolas" panose="020B0609020204030204" pitchFamily="49" charset="0"/>
              </a:rPr>
              <a:t>a; </a:t>
            </a:r>
            <a:r>
              <a:rPr lang="fr-FR" sz="2000" dirty="0" smtClean="0">
                <a:latin typeface="Consolas" panose="020B0609020204030204" pitchFamily="49" charset="0"/>
              </a:rPr>
              <a:t>T2 </a:t>
            </a:r>
            <a:r>
              <a:rPr lang="fr-FR" sz="2000" dirty="0">
                <a:latin typeface="Consolas" panose="020B0609020204030204" pitchFamily="49" charset="0"/>
              </a:rPr>
              <a:t>b; 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ru-RU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latin typeface="Consolas" panose="020B0609020204030204" pitchFamily="49" charset="0"/>
              </a:rPr>
              <a:t>// </a:t>
            </a:r>
            <a:r>
              <a:rPr lang="ru-RU" sz="2000" dirty="0" smtClean="0">
                <a:latin typeface="Consolas" panose="020B0609020204030204" pitchFamily="49" charset="0"/>
              </a:rPr>
              <a:t>всё остальное</a:t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fr-FR" sz="2000" dirty="0" smtClean="0">
                <a:latin typeface="Consolas" panose="020B0609020204030204" pitchFamily="49" charset="0"/>
              </a:rPr>
              <a:t>}; 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//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ru-RU" sz="2000" dirty="0">
                <a:latin typeface="Consolas" panose="020B0609020204030204" pitchFamily="49" charset="0"/>
              </a:rPr>
              <a:t>вариант </a:t>
            </a:r>
            <a:r>
              <a:rPr lang="ru-RU" sz="2000" dirty="0" smtClean="0">
                <a:latin typeface="Consolas" panose="020B0609020204030204" pitchFamily="49" charset="0"/>
              </a:rPr>
              <a:t>2. </a:t>
            </a:r>
            <a:r>
              <a:rPr lang="ru-RU" sz="2000" dirty="0">
                <a:latin typeface="Consolas" panose="020B0609020204030204" pitchFamily="49" charset="0"/>
              </a:rPr>
              <a:t>Типы </a:t>
            </a:r>
            <a:r>
              <a:rPr lang="en-US" sz="2000" dirty="0">
                <a:latin typeface="Consolas" panose="020B0609020204030204" pitchFamily="49" charset="0"/>
              </a:rPr>
              <a:t>T1 </a:t>
            </a:r>
            <a:r>
              <a:rPr lang="ru-RU" sz="2000" dirty="0">
                <a:latin typeface="Consolas" panose="020B0609020204030204" pitchFamily="49" charset="0"/>
              </a:rPr>
              <a:t>и </a:t>
            </a:r>
            <a:r>
              <a:rPr lang="en-US" sz="2000" dirty="0">
                <a:latin typeface="Consolas" panose="020B0609020204030204" pitchFamily="49" charset="0"/>
              </a:rPr>
              <a:t>T2 </a:t>
            </a:r>
            <a:r>
              <a:rPr lang="ru-RU" sz="2000" dirty="0" smtClean="0">
                <a:latin typeface="Consolas" panose="020B0609020204030204" pitchFamily="49" charset="0"/>
              </a:rPr>
              <a:t>ограничены классами</a:t>
            </a:r>
            <a:r>
              <a:rPr lang="ru-RU" sz="2000" dirty="0">
                <a:latin typeface="Consolas" panose="020B0609020204030204" pitchFamily="49" charset="0"/>
              </a:rPr>
              <a:t/>
            </a:r>
            <a:br>
              <a:rPr lang="ru-RU" sz="2000" dirty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template </a:t>
            </a:r>
            <a:r>
              <a:rPr lang="en-US" sz="2000" dirty="0"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T1, 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T2&gt; 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class </a:t>
            </a:r>
            <a:r>
              <a:rPr lang="en-US" sz="2000" dirty="0" err="1">
                <a:latin typeface="Consolas" panose="020B0609020204030204" pitchFamily="49" charset="0"/>
              </a:rPr>
              <a:t>MyClass</a:t>
            </a:r>
            <a:r>
              <a:rPr lang="en-US" sz="2000" dirty="0">
                <a:latin typeface="Consolas" panose="020B0609020204030204" pitchFamily="49" charset="0"/>
              </a:rPr>
              <a:t> : private T1, private T2 { 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// </a:t>
            </a:r>
            <a:r>
              <a:rPr lang="ru-RU" sz="2000" dirty="0">
                <a:latin typeface="Consolas" panose="020B0609020204030204" pitchFamily="49" charset="0"/>
              </a:rPr>
              <a:t>всё остальное</a:t>
            </a:r>
            <a:br>
              <a:rPr lang="ru-RU" sz="2000" dirty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В случае шаблонов появляется разница!</a:t>
            </a:r>
          </a:p>
        </p:txBody>
      </p:sp>
    </p:spTree>
    <p:extLst>
      <p:ext uri="{BB962C8B-B14F-4D97-AF65-F5344CB8AC3E}">
        <p14:creationId xmlns:p14="http://schemas.microsoft.com/office/powerpoint/2010/main" val="1738424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Виртуальные шаблонные 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Виртуальные шаблонные методы невозможны</a:t>
            </a:r>
          </a:p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template </a:t>
            </a:r>
            <a:r>
              <a:rPr lang="en-US" sz="2000" dirty="0"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T&gt; </a:t>
            </a: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Dynamic </a:t>
            </a:r>
            <a:r>
              <a:rPr lang="en-US" sz="2000" dirty="0">
                <a:latin typeface="Consolas" panose="020B0609020204030204" pitchFamily="49" charset="0"/>
              </a:rPr>
              <a:t>{ </a:t>
            </a:r>
            <a:r>
              <a:rPr lang="en-US" sz="2000" dirty="0" smtClean="0">
                <a:latin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template </a:t>
            </a:r>
            <a:r>
              <a:rPr lang="en-US" sz="2000" dirty="0"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T2&gt; </a:t>
            </a:r>
            <a:r>
              <a:rPr lang="en-US" sz="2000" dirty="0" smtClean="0">
                <a:latin typeface="Consolas" panose="020B0609020204030204" pitchFamily="49" charset="0"/>
              </a:rPr>
              <a:t>virtual </a:t>
            </a:r>
            <a:r>
              <a:rPr lang="en-US" sz="2000" dirty="0">
                <a:latin typeface="Consolas" panose="020B0609020204030204" pitchFamily="49" charset="0"/>
              </a:rPr>
              <a:t>void copy (T2 </a:t>
            </a:r>
            <a:r>
              <a:rPr lang="en-US" sz="2000" dirty="0" err="1">
                <a:latin typeface="Consolas" panose="020B0609020204030204" pitchFamily="49" charset="0"/>
              </a:rPr>
              <a:t>const</a:t>
            </a:r>
            <a:r>
              <a:rPr lang="en-US" sz="2000" dirty="0" smtClean="0">
                <a:latin typeface="Consolas" panose="020B0609020204030204" pitchFamily="49" charset="0"/>
              </a:rPr>
              <a:t>&amp;);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// fail! 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// </a:t>
            </a:r>
            <a:r>
              <a:rPr lang="ru-RU" sz="2000" dirty="0" smtClean="0">
                <a:latin typeface="Consolas" panose="020B0609020204030204" pitchFamily="49" charset="0"/>
              </a:rPr>
              <a:t>всё остальное</a:t>
            </a:r>
            <a:r>
              <a:rPr lang="en-US" sz="2000" dirty="0" smtClean="0">
                <a:latin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Обсуждение: вы в комитете по стандартизации и вам предлагают добавить в язык виртуальные шаблонные методы как показано выше. Ваши возражения?</a:t>
            </a:r>
          </a:p>
        </p:txBody>
      </p:sp>
    </p:spTree>
    <p:extLst>
      <p:ext uri="{BB962C8B-B14F-4D97-AF65-F5344CB8AC3E}">
        <p14:creationId xmlns:p14="http://schemas.microsoft.com/office/powerpoint/2010/main" val="1006562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Параметризация виртуальности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NotVirtual</a:t>
            </a:r>
            <a:r>
              <a:rPr lang="en-US" sz="2000" dirty="0">
                <a:latin typeface="Consolas" panose="020B0609020204030204" pitchFamily="49" charset="0"/>
              </a:rPr>
              <a:t> { }; 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VirtualFoo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{ </a:t>
            </a:r>
            <a:r>
              <a:rPr lang="en-US" sz="2000" dirty="0" smtClean="0">
                <a:latin typeface="Consolas" panose="020B0609020204030204" pitchFamily="49" charset="0"/>
              </a:rPr>
              <a:t>virtual </a:t>
            </a:r>
            <a:r>
              <a:rPr lang="en-US" sz="2000" dirty="0">
                <a:latin typeface="Consolas" panose="020B0609020204030204" pitchFamily="49" charset="0"/>
              </a:rPr>
              <a:t>void foo() {} </a:t>
            </a:r>
            <a:r>
              <a:rPr lang="en-US" sz="2000" dirty="0" smtClean="0">
                <a:latin typeface="Consolas" panose="020B0609020204030204" pitchFamily="49" charset="0"/>
              </a:rPr>
              <a:t>};</a:t>
            </a:r>
          </a:p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template 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VBase</a:t>
            </a:r>
            <a:r>
              <a:rPr lang="en-US" sz="2000" dirty="0"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Base : private </a:t>
            </a:r>
            <a:r>
              <a:rPr lang="en-US" sz="2000" dirty="0" err="1">
                <a:latin typeface="Consolas" panose="020B0609020204030204" pitchFamily="49" charset="0"/>
              </a:rPr>
              <a:t>VBase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{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void </a:t>
            </a:r>
            <a:r>
              <a:rPr lang="en-US" sz="2000" dirty="0">
                <a:latin typeface="Consolas" panose="020B0609020204030204" pitchFamily="49" charset="0"/>
              </a:rPr>
              <a:t>foo</a:t>
            </a:r>
            <a:r>
              <a:rPr lang="en-US" sz="2000" dirty="0" smtClean="0">
                <a:latin typeface="Consolas" panose="020B0609020204030204" pitchFamily="49" charset="0"/>
              </a:rPr>
              <a:t>();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 </a:t>
            </a:r>
          </a:p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template </a:t>
            </a:r>
            <a:r>
              <a:rPr lang="en-US" sz="2000" dirty="0"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V&gt; </a:t>
            </a: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Derived : public Base&lt;V&gt; {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void </a:t>
            </a:r>
            <a:r>
              <a:rPr lang="en-US" sz="2000" dirty="0">
                <a:latin typeface="Consolas" panose="020B0609020204030204" pitchFamily="49" charset="0"/>
              </a:rPr>
              <a:t>foo</a:t>
            </a:r>
            <a:r>
              <a:rPr lang="en-US" sz="2000" dirty="0" smtClean="0">
                <a:latin typeface="Consolas" panose="020B0609020204030204" pitchFamily="49" charset="0"/>
              </a:rPr>
              <a:t>();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</a:p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Base&lt;</a:t>
            </a:r>
            <a:r>
              <a:rPr lang="en-US" sz="2000" dirty="0" err="1">
                <a:latin typeface="Consolas" panose="020B0609020204030204" pitchFamily="49" charset="0"/>
              </a:rPr>
              <a:t>NotVirtual</a:t>
            </a:r>
            <a:r>
              <a:rPr lang="en-US" sz="2000" dirty="0">
                <a:latin typeface="Consolas" panose="020B0609020204030204" pitchFamily="49" charset="0"/>
              </a:rPr>
              <a:t>&gt;* p1 = new Derived&lt;</a:t>
            </a:r>
            <a:r>
              <a:rPr lang="en-US" sz="2000" dirty="0" err="1">
                <a:latin typeface="Consolas" panose="020B0609020204030204" pitchFamily="49" charset="0"/>
              </a:rPr>
              <a:t>NotVirtual</a:t>
            </a:r>
            <a:r>
              <a:rPr lang="en-US" sz="2000" dirty="0">
                <a:latin typeface="Consolas" panose="020B0609020204030204" pitchFamily="49" charset="0"/>
              </a:rPr>
              <a:t>&gt;;    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p1-</a:t>
            </a:r>
            <a:r>
              <a:rPr lang="en-US" sz="2000" dirty="0">
                <a:latin typeface="Consolas" panose="020B0609020204030204" pitchFamily="49" charset="0"/>
              </a:rPr>
              <a:t>&gt;foo();  // </a:t>
            </a:r>
            <a:r>
              <a:rPr lang="ru-RU" sz="2000" dirty="0" smtClean="0">
                <a:latin typeface="Consolas" panose="020B0609020204030204" pitchFamily="49" charset="0"/>
              </a:rPr>
              <a:t>вызывает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Base::foo()     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Base&lt;</a:t>
            </a:r>
            <a:r>
              <a:rPr lang="en-US" sz="2000" dirty="0" err="1" smtClean="0">
                <a:latin typeface="Consolas" panose="020B0609020204030204" pitchFamily="49" charset="0"/>
              </a:rPr>
              <a:t>Virtual</a:t>
            </a:r>
            <a:r>
              <a:rPr lang="en-US" sz="2000" dirty="0" err="1">
                <a:latin typeface="Consolas" panose="020B0609020204030204" pitchFamily="49" charset="0"/>
              </a:rPr>
              <a:t>Foo</a:t>
            </a:r>
            <a:r>
              <a:rPr lang="en-US" sz="2000" dirty="0" smtClean="0">
                <a:latin typeface="Consolas" panose="020B0609020204030204" pitchFamily="49" charset="0"/>
              </a:rPr>
              <a:t>&gt;* </a:t>
            </a:r>
            <a:r>
              <a:rPr lang="en-US" sz="2000" dirty="0">
                <a:latin typeface="Consolas" panose="020B0609020204030204" pitchFamily="49" charset="0"/>
              </a:rPr>
              <a:t>p2 = new </a:t>
            </a:r>
            <a:r>
              <a:rPr lang="en-US" sz="2000" dirty="0" smtClean="0">
                <a:latin typeface="Consolas" panose="020B0609020204030204" pitchFamily="49" charset="0"/>
              </a:rPr>
              <a:t>Derived&lt;</a:t>
            </a:r>
            <a:r>
              <a:rPr lang="en-US" sz="2000" dirty="0" err="1" smtClean="0">
                <a:latin typeface="Consolas" panose="020B0609020204030204" pitchFamily="49" charset="0"/>
              </a:rPr>
              <a:t>Virtual</a:t>
            </a:r>
            <a:r>
              <a:rPr lang="en-US" sz="2000" dirty="0" err="1">
                <a:latin typeface="Consolas" panose="020B0609020204030204" pitchFamily="49" charset="0"/>
              </a:rPr>
              <a:t>Foo</a:t>
            </a:r>
            <a:r>
              <a:rPr lang="en-US" sz="2000" dirty="0" smtClean="0">
                <a:latin typeface="Consolas" panose="020B0609020204030204" pitchFamily="49" charset="0"/>
              </a:rPr>
              <a:t>&gt;;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p2-</a:t>
            </a:r>
            <a:r>
              <a:rPr lang="en-US" sz="2000" dirty="0">
                <a:latin typeface="Consolas" panose="020B0609020204030204" pitchFamily="49" charset="0"/>
              </a:rPr>
              <a:t>&gt;foo();  // </a:t>
            </a:r>
            <a:r>
              <a:rPr lang="ru-RU" sz="2000" dirty="0" smtClean="0">
                <a:latin typeface="Consolas" panose="020B0609020204030204" pitchFamily="49" charset="0"/>
              </a:rPr>
              <a:t>вызывает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Derived::foo()</a:t>
            </a:r>
          </a:p>
        </p:txBody>
      </p:sp>
    </p:spTree>
    <p:extLst>
      <p:ext uri="{BB962C8B-B14F-4D97-AF65-F5344CB8AC3E}">
        <p14:creationId xmlns:p14="http://schemas.microsoft.com/office/powerpoint/2010/main" val="3088036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Вы увидели вот такой код: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BaseClass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struct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YourClass</a:t>
            </a:r>
            <a:r>
              <a:rPr lang="en-US" dirty="0">
                <a:latin typeface="Consolas" panose="020B0609020204030204" pitchFamily="49" charset="0"/>
              </a:rPr>
              <a:t> : public </a:t>
            </a:r>
            <a:r>
              <a:rPr lang="en-US" dirty="0" err="1">
                <a:latin typeface="Consolas" panose="020B0609020204030204" pitchFamily="49" charset="0"/>
              </a:rPr>
              <a:t>BaseClass</a:t>
            </a:r>
            <a:r>
              <a:rPr lang="en-US" dirty="0">
                <a:latin typeface="Consolas" panose="020B0609020204030204" pitchFamily="49" charset="0"/>
              </a:rPr>
              <a:t> { 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void </a:t>
            </a:r>
            <a:r>
              <a:rPr lang="en-US" dirty="0">
                <a:latin typeface="Consolas" panose="020B0609020204030204" pitchFamily="49" charset="0"/>
              </a:rPr>
              <a:t>Function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Функция </a:t>
            </a:r>
            <a:r>
              <a:rPr lang="en-US" dirty="0" smtClean="0">
                <a:latin typeface="Consolas" panose="020B0609020204030204" pitchFamily="49" charset="0"/>
              </a:rPr>
              <a:t>Function </a:t>
            </a:r>
            <a:r>
              <a:rPr lang="ru-RU" dirty="0" smtClean="0">
                <a:latin typeface="Consolas" panose="020B0609020204030204" pitchFamily="49" charset="0"/>
              </a:rPr>
              <a:t>виртуальная или нет? Можно ли переделать </a:t>
            </a:r>
            <a:r>
              <a:rPr lang="en-US" dirty="0" err="1" smtClean="0">
                <a:latin typeface="Consolas" panose="020B0609020204030204" pitchFamily="49" charset="0"/>
              </a:rPr>
              <a:t>YourClass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так, чтобы гарантировать, что нет?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5046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1276</TotalTime>
  <Words>411</Words>
  <Application>Microsoft Office PowerPoint</Application>
  <PresentationFormat>Widescreen</PresentationFormat>
  <Paragraphs>102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Consolas</vt:lpstr>
      <vt:lpstr>Trebuchet MS</vt:lpstr>
      <vt:lpstr>Tw Cen MT</vt:lpstr>
      <vt:lpstr>Wingdings</vt:lpstr>
      <vt:lpstr>Circuit</vt:lpstr>
      <vt:lpstr>CRTP</vt:lpstr>
      <vt:lpstr>PowerPoint Presentation</vt:lpstr>
      <vt:lpstr>шаблонные методы и инкапсуляция</vt:lpstr>
      <vt:lpstr>контрпример саттера</vt:lpstr>
      <vt:lpstr>Обсуждение</vt:lpstr>
      <vt:lpstr>Композиция или наследование</vt:lpstr>
      <vt:lpstr>Виртуальные шаблонные методы</vt:lpstr>
      <vt:lpstr>Параметризация виртуальности</vt:lpstr>
      <vt:lpstr>Обсуждение</vt:lpstr>
      <vt:lpstr>PowerPoint Presentation</vt:lpstr>
      <vt:lpstr>CRTP</vt:lpstr>
      <vt:lpstr>Применимость CRTP</vt:lpstr>
      <vt:lpstr>замена виртуальных функций</vt:lpstr>
      <vt:lpstr>снова параметризация методов</vt:lpstr>
      <vt:lpstr>Параметризация методов: crtp</vt:lpstr>
      <vt:lpstr>Параметризация методов: решение</vt:lpstr>
      <vt:lpstr>Параметризация методов: решение</vt:lpstr>
      <vt:lpstr>виртуальное копирование</vt:lpstr>
      <vt:lpstr>виртуальное копирование : CRTP</vt:lpstr>
      <vt:lpstr>виртуальное копирование : MIXINs</vt:lpstr>
      <vt:lpstr>виртуальное копирование : MIXINs</vt:lpstr>
      <vt:lpstr>обсуждение</vt:lpstr>
      <vt:lpstr>литература</vt:lpstr>
      <vt:lpstr>СЕКРЕТНЫЙ УРОВЕНЬ: демонстрация инстанцирования</vt:lpstr>
      <vt:lpstr>демонстрация инстанцирования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шаблоны классов в C++</dc:title>
  <dc:creator>Vladimirov, Konstantin</dc:creator>
  <cp:lastModifiedBy>Vladimirov, Konstantin</cp:lastModifiedBy>
  <cp:revision>257</cp:revision>
  <dcterms:created xsi:type="dcterms:W3CDTF">2017-01-28T18:39:40Z</dcterms:created>
  <dcterms:modified xsi:type="dcterms:W3CDTF">2017-02-21T09:19:44Z</dcterms:modified>
</cp:coreProperties>
</file>