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sldIdLst>
    <p:sldId id="257" r:id="rId2"/>
    <p:sldId id="258" r:id="rId3"/>
    <p:sldId id="259" r:id="rId4"/>
    <p:sldId id="260" r:id="rId5"/>
    <p:sldId id="262" r:id="rId6"/>
    <p:sldId id="263" r:id="rId7"/>
    <p:sldId id="261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318" r:id="rId19"/>
    <p:sldId id="274" r:id="rId20"/>
    <p:sldId id="275" r:id="rId21"/>
    <p:sldId id="282" r:id="rId22"/>
    <p:sldId id="285" r:id="rId23"/>
    <p:sldId id="305" r:id="rId24"/>
    <p:sldId id="328" r:id="rId25"/>
    <p:sldId id="276" r:id="rId26"/>
    <p:sldId id="283" r:id="rId27"/>
    <p:sldId id="284" r:id="rId28"/>
    <p:sldId id="277" r:id="rId29"/>
    <p:sldId id="278" r:id="rId30"/>
    <p:sldId id="279" r:id="rId31"/>
    <p:sldId id="280" r:id="rId32"/>
    <p:sldId id="281" r:id="rId33"/>
    <p:sldId id="304" r:id="rId34"/>
    <p:sldId id="287" r:id="rId35"/>
    <p:sldId id="286" r:id="rId36"/>
    <p:sldId id="289" r:id="rId37"/>
    <p:sldId id="296" r:id="rId38"/>
    <p:sldId id="314" r:id="rId39"/>
    <p:sldId id="315" r:id="rId40"/>
    <p:sldId id="316" r:id="rId41"/>
    <p:sldId id="290" r:id="rId42"/>
    <p:sldId id="291" r:id="rId43"/>
    <p:sldId id="292" r:id="rId44"/>
    <p:sldId id="293" r:id="rId45"/>
    <p:sldId id="294" r:id="rId46"/>
    <p:sldId id="295" r:id="rId47"/>
    <p:sldId id="297" r:id="rId48"/>
    <p:sldId id="306" r:id="rId49"/>
    <p:sldId id="307" r:id="rId50"/>
    <p:sldId id="308" r:id="rId51"/>
    <p:sldId id="309" r:id="rId52"/>
    <p:sldId id="311" r:id="rId53"/>
    <p:sldId id="310" r:id="rId54"/>
    <p:sldId id="312" r:id="rId55"/>
    <p:sldId id="313" r:id="rId56"/>
    <p:sldId id="326" r:id="rId57"/>
    <p:sldId id="327" r:id="rId58"/>
    <p:sldId id="298" r:id="rId59"/>
    <p:sldId id="299" r:id="rId60"/>
    <p:sldId id="319" r:id="rId61"/>
    <p:sldId id="320" r:id="rId62"/>
    <p:sldId id="321" r:id="rId63"/>
    <p:sldId id="322" r:id="rId64"/>
    <p:sldId id="323" r:id="rId65"/>
    <p:sldId id="324" r:id="rId66"/>
    <p:sldId id="325" r:id="rId67"/>
    <p:sldId id="317" r:id="rId68"/>
    <p:sldId id="300" r:id="rId69"/>
    <p:sldId id="301" r:id="rId70"/>
    <p:sldId id="302" r:id="rId71"/>
    <p:sldId id="303" r:id="rId7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90" autoAdjust="0"/>
    <p:restoredTop sz="94660"/>
  </p:normalViewPr>
  <p:slideViewPr>
    <p:cSldViewPr snapToGrid="0">
      <p:cViewPr varScale="1">
        <p:scale>
          <a:sx n="70" d="100"/>
          <a:sy n="70" d="100"/>
        </p:scale>
        <p:origin x="54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9/12/2017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9/12/2017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9/12/2017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9/12/2017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9/12/2017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tx1"/>
        </a:buClr>
        <a:buSzPct val="80000"/>
        <a:buFont typeface="Corbe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mtClean="0"/>
              <a:t>препроцессор</a:t>
            </a:r>
            <a:r>
              <a:rPr lang="en-US" smtClean="0"/>
              <a:t> </a:t>
            </a:r>
            <a:r>
              <a:rPr lang="ru-RU" smtClean="0"/>
              <a:t>и шаблоны функций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smtClean="0"/>
              <a:t>Особенности использования, переход к обобщённым функциям, инстанцирование, подстановка и вывод типов</a:t>
            </a:r>
            <a:endParaRPr lang="en-US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3380095" y="5832390"/>
            <a:ext cx="8564770" cy="7832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10000"/>
              </a:lnSpc>
            </a:pPr>
            <a:r>
              <a:rPr lang="ru-RU" sz="1800" smtClean="0"/>
              <a:t>К. Владимиров, </a:t>
            </a:r>
            <a:r>
              <a:rPr lang="en-US" sz="1800" smtClean="0"/>
              <a:t>Intel, 2017</a:t>
            </a:r>
            <a:br>
              <a:rPr lang="en-US" sz="1800" smtClean="0"/>
            </a:br>
            <a:r>
              <a:rPr lang="en-US" sz="1800" smtClean="0"/>
              <a:t>mail-to: konstantin.vladimirov@gmail.com</a:t>
            </a: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1461372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Тот факт, что препроцессор это часть лексера </a:t>
            </a:r>
            <a:r>
              <a:rPr lang="ru-RU" smtClean="0">
                <a:latin typeface="Corbel" panose="020B0503020204020204" pitchFamily="34" charset="0"/>
              </a:rPr>
              <a:t>– это хорошо или плохо?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6585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Макропроцессор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Обычные макросы: переопределение имён,</a:t>
            </a:r>
            <a:r>
              <a:rPr lang="en-US" smtClean="0"/>
              <a:t> </a:t>
            </a:r>
            <a:r>
              <a:rPr lang="ru-RU" smtClean="0"/>
              <a:t>синонимы типов, определение констант, определение функцие-подобных макросов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#define foo bar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#define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INT_PTR int*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#define pi 3.14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#define max(x, y) x &gt; y ? x : y</a:t>
            </a:r>
            <a:endParaRPr lang="ru-RU" smtClean="0"/>
          </a:p>
          <a:p>
            <a:r>
              <a:rPr lang="ru-RU" smtClean="0"/>
              <a:t>Чёрная магия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#define CONCAT(A, B) A ## </a:t>
            </a:r>
            <a:r>
              <a:rPr lang="en-US" smtClean="0">
                <a:latin typeface="Consolas" panose="020B0609020204030204" pitchFamily="49" charset="0"/>
              </a:rPr>
              <a:t>B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#define </a:t>
            </a:r>
            <a:r>
              <a:rPr lang="en-US">
                <a:latin typeface="Consolas" panose="020B0609020204030204" pitchFamily="49" charset="0"/>
              </a:rPr>
              <a:t>STRINGIFY(A) #</a:t>
            </a:r>
            <a:r>
              <a:rPr lang="en-US" smtClean="0">
                <a:latin typeface="Consolas" panose="020B0609020204030204" pitchFamily="49" charset="0"/>
              </a:rPr>
              <a:t>A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363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Чёрная магия: мотивация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struct </a:t>
            </a:r>
            <a:r>
              <a:rPr lang="en-US" smtClean="0">
                <a:latin typeface="Consolas" panose="020B0609020204030204" pitchFamily="49" charset="0"/>
              </a:rPr>
              <a:t>command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char *name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void (*function) (void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};</a:t>
            </a:r>
            <a:endParaRPr lang="ru-RU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struct </a:t>
            </a:r>
            <a:r>
              <a:rPr lang="en-US">
                <a:latin typeface="Consolas" panose="020B0609020204030204" pitchFamily="49" charset="0"/>
              </a:rPr>
              <a:t>command commands[] </a:t>
            </a:r>
            <a:r>
              <a:rPr lang="en-US" smtClean="0">
                <a:latin typeface="Consolas" panose="020B0609020204030204" pitchFamily="49" charset="0"/>
              </a:rPr>
              <a:t>=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{  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{ </a:t>
            </a:r>
            <a:r>
              <a:rPr lang="en-US">
                <a:latin typeface="Consolas" panose="020B0609020204030204" pitchFamily="49" charset="0"/>
              </a:rPr>
              <a:t>"quit", quit_command </a:t>
            </a:r>
            <a:r>
              <a:rPr lang="en-US" smtClean="0">
                <a:latin typeface="Consolas" panose="020B0609020204030204" pitchFamily="49" charset="0"/>
              </a:rPr>
              <a:t>},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{ "help", help_command </a:t>
            </a:r>
            <a:r>
              <a:rPr lang="en-US" smtClean="0">
                <a:latin typeface="Consolas" panose="020B0609020204030204" pitchFamily="49" charset="0"/>
              </a:rPr>
              <a:t>},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// ..... etc .....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};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Тут надо постоянно писать руками пары </a:t>
            </a:r>
            <a:r>
              <a:rPr lang="en-US" smtClean="0"/>
              <a:t>"quit"</a:t>
            </a:r>
            <a:r>
              <a:rPr lang="ru-RU" smtClean="0"/>
              <a:t> и </a:t>
            </a:r>
            <a:r>
              <a:rPr lang="en-US" smtClean="0"/>
              <a:t>quit_command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0828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Чёрная магия: исполнение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struct </a:t>
            </a:r>
            <a:r>
              <a:rPr lang="en-US" smtClean="0">
                <a:latin typeface="Consolas" panose="020B0609020204030204" pitchFamily="49" charset="0"/>
              </a:rPr>
              <a:t>command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char *name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void (*function) (void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};</a:t>
            </a:r>
            <a:endParaRPr lang="ru-RU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#define COMMAND(NAME)  { #NAME, NAME ## _command </a:t>
            </a:r>
            <a:r>
              <a:rPr lang="en-US" smtClean="0">
                <a:latin typeface="Consolas" panose="020B0609020204030204" pitchFamily="49" charset="0"/>
              </a:rPr>
              <a:t>}</a:t>
            </a:r>
            <a:endParaRPr lang="ru-RU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struct </a:t>
            </a:r>
            <a:r>
              <a:rPr lang="en-US">
                <a:latin typeface="Consolas" panose="020B0609020204030204" pitchFamily="49" charset="0"/>
              </a:rPr>
              <a:t>command commands[] </a:t>
            </a:r>
            <a:r>
              <a:rPr lang="en-US" smtClean="0">
                <a:latin typeface="Consolas" panose="020B0609020204030204" pitchFamily="49" charset="0"/>
              </a:rPr>
              <a:t>={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COMMAND (quit</a:t>
            </a:r>
            <a:r>
              <a:rPr lang="en-US" smtClean="0">
                <a:latin typeface="Consolas" panose="020B0609020204030204" pitchFamily="49" charset="0"/>
              </a:rPr>
              <a:t>),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COMMAND (help</a:t>
            </a:r>
            <a:r>
              <a:rPr lang="en-US" smtClean="0">
                <a:latin typeface="Consolas" panose="020B0609020204030204" pitchFamily="49" charset="0"/>
              </a:rPr>
              <a:t>),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// ..... etc .....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8747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В общем случае макросы это зло</a:t>
            </a:r>
            <a:r>
              <a:rPr lang="en-US" smtClean="0">
                <a:latin typeface="Consolas" panose="020B0609020204030204" pitchFamily="49" charset="0"/>
              </a:rPr>
              <a:t>*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"</a:t>
            </a:r>
            <a:r>
              <a:rPr lang="en-US" i="1"/>
              <a:t>Almost every macro demonstrates a flaw in the programming language, in the program, or in the </a:t>
            </a:r>
            <a:r>
              <a:rPr lang="en-US" i="1" smtClean="0"/>
              <a:t>programmer</a:t>
            </a:r>
            <a:r>
              <a:rPr lang="ru-RU" smtClean="0"/>
              <a:t>"</a:t>
            </a:r>
            <a:r>
              <a:rPr lang="en-US"/>
              <a:t> </a:t>
            </a:r>
            <a:r>
              <a:rPr lang="en-US" smtClean="0"/>
              <a:t> -- Bjarne Stroustrup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#define max(a, b) a &gt; b ? a : b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Что тут плохо?</a:t>
            </a:r>
            <a:endParaRPr lang="en-US"/>
          </a:p>
          <a:p>
            <a:endParaRPr lang="en-US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371600" y="5596128"/>
            <a:ext cx="10573265" cy="10195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10000"/>
              </a:lnSpc>
            </a:pPr>
            <a:r>
              <a:rPr lang="en-US" sz="1800" smtClean="0"/>
              <a:t/>
            </a:r>
            <a:br>
              <a:rPr lang="en-US" sz="1800" smtClean="0"/>
            </a:br>
            <a:r>
              <a:rPr lang="en-US" sz="1800" smtClean="0"/>
              <a:t>* </a:t>
            </a:r>
            <a:r>
              <a:rPr lang="ru-RU" sz="1800" smtClean="0"/>
              <a:t>некоторые неверно понимают эту фразу в том смысле, что препроцессор это зло, </a:t>
            </a:r>
            <a:br>
              <a:rPr lang="ru-RU" sz="1800" smtClean="0"/>
            </a:br>
            <a:r>
              <a:rPr lang="ru-RU" sz="1800" smtClean="0"/>
              <a:t>но это совсем не так,  речь пока что только о функцие-подобных макросах без ЧМ</a:t>
            </a: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15741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В общем случае макросы это зло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"</a:t>
            </a:r>
            <a:r>
              <a:rPr lang="en-US" i="1"/>
              <a:t>Almost every macro demonstrates a flaw in the programming language, in the program, or in the </a:t>
            </a:r>
            <a:r>
              <a:rPr lang="en-US" i="1" smtClean="0"/>
              <a:t>programmer</a:t>
            </a:r>
            <a:r>
              <a:rPr lang="ru-RU" smtClean="0"/>
              <a:t>"</a:t>
            </a:r>
            <a:r>
              <a:rPr lang="en-US"/>
              <a:t> </a:t>
            </a:r>
            <a:r>
              <a:rPr lang="en-US" smtClean="0"/>
              <a:t> -- Bjarne Stroustrup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#define max(a, b) a &gt; b ? a : b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нулевым пунктом здесь плохо отсутствие скобок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max(i+=42, j); </a:t>
            </a:r>
            <a:r>
              <a:rPr lang="en-US" smtClean="0">
                <a:latin typeface="Consolas" panose="020B0609020204030204" pitchFamily="49" charset="0"/>
                <a:sym typeface="Symbol" panose="05050102010706020507" pitchFamily="18" charset="2"/>
              </a:rPr>
              <a:t> i += 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(</a:t>
            </a:r>
            <a:r>
              <a:rPr lang="en-US" smtClean="0">
                <a:latin typeface="Consolas" panose="020B0609020204030204" pitchFamily="49" charset="0"/>
                <a:sym typeface="Symbol" panose="05050102010706020507" pitchFamily="18" charset="2"/>
              </a:rPr>
              <a:t>42 ? j : i += 42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) </a:t>
            </a:r>
            <a:r>
              <a:rPr lang="en-US">
                <a:latin typeface="Consolas" panose="020B0609020204030204" pitchFamily="49" charset="0"/>
                <a:sym typeface="Symbol" panose="05050102010706020507" pitchFamily="18" charset="2"/>
              </a:rPr>
              <a:t> i </a:t>
            </a:r>
            <a:r>
              <a:rPr lang="en-US" smtClean="0">
                <a:latin typeface="Consolas" panose="020B0609020204030204" pitchFamily="49" charset="0"/>
                <a:sym typeface="Symbol" panose="05050102010706020507" pitchFamily="18" charset="2"/>
              </a:rPr>
              <a:t>+= j</a:t>
            </a:r>
            <a:endParaRPr lang="en-US">
              <a:latin typeface="Consolas" panose="020B0609020204030204" pitchFamily="49" charset="0"/>
              <a:sym typeface="Symbol" panose="05050102010706020507" pitchFamily="18" charset="2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 = max(i,j) + 42; </a:t>
            </a:r>
            <a:r>
              <a:rPr lang="en-US" smtClean="0">
                <a:latin typeface="Consolas" panose="020B0609020204030204" pitchFamily="49" charset="0"/>
                <a:sym typeface="Symbol" panose="05050102010706020507" pitchFamily="18" charset="2"/>
              </a:rPr>
              <a:t> t = i &gt; j ? i : 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(</a:t>
            </a:r>
            <a:r>
              <a:rPr lang="en-US" smtClean="0">
                <a:latin typeface="Consolas" panose="020B0609020204030204" pitchFamily="49" charset="0"/>
                <a:sym typeface="Symbol" panose="05050102010706020507" pitchFamily="18" charset="2"/>
              </a:rPr>
              <a:t>j + 42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)</a:t>
            </a:r>
          </a:p>
          <a:p>
            <a:r>
              <a:rPr lang="ru-RU" smtClean="0">
                <a:sym typeface="Symbol" panose="05050102010706020507" pitchFamily="18" charset="2"/>
              </a:rPr>
              <a:t>В общем случае от этих коллизий страхуются скобками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#define max(a, b) </a:t>
            </a:r>
            <a:r>
              <a:rPr lang="ru-RU" smtClean="0">
                <a:latin typeface="Consolas" panose="020B0609020204030204" pitchFamily="49" charset="0"/>
              </a:rPr>
              <a:t>(((</a:t>
            </a:r>
            <a:r>
              <a:rPr lang="en-US" smtClean="0">
                <a:latin typeface="Consolas" panose="020B0609020204030204" pitchFamily="49" charset="0"/>
              </a:rPr>
              <a:t>a</a:t>
            </a:r>
            <a:r>
              <a:rPr lang="ru-RU" smtClean="0">
                <a:latin typeface="Consolas" panose="020B0609020204030204" pitchFamily="49" charset="0"/>
              </a:rPr>
              <a:t>)</a:t>
            </a:r>
            <a:r>
              <a:rPr lang="en-US" smtClean="0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&gt; </a:t>
            </a:r>
            <a:r>
              <a:rPr lang="ru-RU" smtClean="0">
                <a:latin typeface="Consolas" panose="020B0609020204030204" pitchFamily="49" charset="0"/>
              </a:rPr>
              <a:t>(</a:t>
            </a:r>
            <a:r>
              <a:rPr lang="en-US" smtClean="0">
                <a:latin typeface="Consolas" panose="020B0609020204030204" pitchFamily="49" charset="0"/>
              </a:rPr>
              <a:t>b</a:t>
            </a:r>
            <a:r>
              <a:rPr lang="ru-RU" smtClean="0">
                <a:latin typeface="Consolas" panose="020B0609020204030204" pitchFamily="49" charset="0"/>
              </a:rPr>
              <a:t>))</a:t>
            </a:r>
            <a:r>
              <a:rPr lang="en-US" smtClean="0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? </a:t>
            </a:r>
            <a:r>
              <a:rPr lang="ru-RU" smtClean="0">
                <a:latin typeface="Consolas" panose="020B0609020204030204" pitchFamily="49" charset="0"/>
              </a:rPr>
              <a:t>(</a:t>
            </a:r>
            <a:r>
              <a:rPr lang="en-US" smtClean="0">
                <a:latin typeface="Consolas" panose="020B0609020204030204" pitchFamily="49" charset="0"/>
              </a:rPr>
              <a:t>a</a:t>
            </a:r>
            <a:r>
              <a:rPr lang="ru-RU" smtClean="0">
                <a:latin typeface="Consolas" panose="020B0609020204030204" pitchFamily="49" charset="0"/>
              </a:rPr>
              <a:t>)</a:t>
            </a:r>
            <a:r>
              <a:rPr lang="en-US" smtClean="0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: </a:t>
            </a:r>
            <a:r>
              <a:rPr lang="ru-RU" smtClean="0">
                <a:latin typeface="Consolas" panose="020B0609020204030204" pitchFamily="49" charset="0"/>
              </a:rPr>
              <a:t>(</a:t>
            </a:r>
            <a:r>
              <a:rPr lang="en-US" smtClean="0">
                <a:latin typeface="Consolas" panose="020B0609020204030204" pitchFamily="49" charset="0"/>
              </a:rPr>
              <a:t>b</a:t>
            </a:r>
            <a:r>
              <a:rPr lang="ru-RU" smtClean="0">
                <a:latin typeface="Consolas" panose="020B0609020204030204" pitchFamily="49" charset="0"/>
              </a:rPr>
              <a:t>))</a:t>
            </a:r>
            <a:endParaRPr lang="ru-RU" smtClean="0">
              <a:sym typeface="Symbol" panose="05050102010706020507" pitchFamily="18" charset="2"/>
            </a:endParaRPr>
          </a:p>
          <a:p>
            <a:r>
              <a:rPr lang="ru-RU" smtClean="0">
                <a:sym typeface="Symbol" panose="05050102010706020507" pitchFamily="18" charset="2"/>
              </a:rPr>
              <a:t>Стало гораздо лучше?</a:t>
            </a:r>
          </a:p>
        </p:txBody>
      </p:sp>
    </p:spTree>
    <p:extLst>
      <p:ext uri="{BB962C8B-B14F-4D97-AF65-F5344CB8AC3E}">
        <p14:creationId xmlns:p14="http://schemas.microsoft.com/office/powerpoint/2010/main" val="36097163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В общем случае макросы это зло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"</a:t>
            </a:r>
            <a:r>
              <a:rPr lang="en-US" i="1"/>
              <a:t>Almost every macro demonstrates a flaw in the programming language, in the program, or in the </a:t>
            </a:r>
            <a:r>
              <a:rPr lang="en-US" i="1" smtClean="0"/>
              <a:t>programmer</a:t>
            </a:r>
            <a:r>
              <a:rPr lang="ru-RU" smtClean="0"/>
              <a:t>"</a:t>
            </a:r>
            <a:r>
              <a:rPr lang="en-US"/>
              <a:t> </a:t>
            </a:r>
            <a:r>
              <a:rPr lang="en-US" smtClean="0"/>
              <a:t> -- Bjarne Stroustrup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#define max(a, b) </a:t>
            </a:r>
            <a:r>
              <a:rPr lang="ru-RU" smtClean="0">
                <a:latin typeface="Consolas" panose="020B0609020204030204" pitchFamily="49" charset="0"/>
              </a:rPr>
              <a:t>(((</a:t>
            </a:r>
            <a:r>
              <a:rPr lang="en-US" smtClean="0">
                <a:latin typeface="Consolas" panose="020B0609020204030204" pitchFamily="49" charset="0"/>
              </a:rPr>
              <a:t>a</a:t>
            </a:r>
            <a:r>
              <a:rPr lang="ru-RU" smtClean="0">
                <a:latin typeface="Consolas" panose="020B0609020204030204" pitchFamily="49" charset="0"/>
              </a:rPr>
              <a:t>)</a:t>
            </a:r>
            <a:r>
              <a:rPr lang="en-US" smtClean="0">
                <a:latin typeface="Consolas" panose="020B0609020204030204" pitchFamily="49" charset="0"/>
              </a:rPr>
              <a:t> &gt; </a:t>
            </a:r>
            <a:r>
              <a:rPr lang="ru-RU" smtClean="0">
                <a:latin typeface="Consolas" panose="020B0609020204030204" pitchFamily="49" charset="0"/>
              </a:rPr>
              <a:t>(</a:t>
            </a:r>
            <a:r>
              <a:rPr lang="en-US" smtClean="0">
                <a:latin typeface="Consolas" panose="020B0609020204030204" pitchFamily="49" charset="0"/>
              </a:rPr>
              <a:t>b</a:t>
            </a:r>
            <a:r>
              <a:rPr lang="ru-RU" smtClean="0">
                <a:latin typeface="Consolas" panose="020B0609020204030204" pitchFamily="49" charset="0"/>
              </a:rPr>
              <a:t>))</a:t>
            </a:r>
            <a:r>
              <a:rPr lang="en-US" smtClean="0">
                <a:latin typeface="Consolas" panose="020B0609020204030204" pitchFamily="49" charset="0"/>
              </a:rPr>
              <a:t> ? </a:t>
            </a:r>
            <a:r>
              <a:rPr lang="ru-RU" smtClean="0">
                <a:latin typeface="Consolas" panose="020B0609020204030204" pitchFamily="49" charset="0"/>
              </a:rPr>
              <a:t>(</a:t>
            </a:r>
            <a:r>
              <a:rPr lang="en-US" smtClean="0">
                <a:latin typeface="Consolas" panose="020B0609020204030204" pitchFamily="49" charset="0"/>
              </a:rPr>
              <a:t>a</a:t>
            </a:r>
            <a:r>
              <a:rPr lang="ru-RU" smtClean="0">
                <a:latin typeface="Consolas" panose="020B0609020204030204" pitchFamily="49" charset="0"/>
              </a:rPr>
              <a:t>)</a:t>
            </a:r>
            <a:r>
              <a:rPr lang="en-US" smtClean="0">
                <a:latin typeface="Consolas" panose="020B0609020204030204" pitchFamily="49" charset="0"/>
              </a:rPr>
              <a:t> : </a:t>
            </a:r>
            <a:r>
              <a:rPr lang="ru-RU" smtClean="0">
                <a:latin typeface="Consolas" panose="020B0609020204030204" pitchFamily="49" charset="0"/>
              </a:rPr>
              <a:t>(</a:t>
            </a:r>
            <a:r>
              <a:rPr lang="en-US" smtClean="0">
                <a:latin typeface="Consolas" panose="020B0609020204030204" pitchFamily="49" charset="0"/>
              </a:rPr>
              <a:t>b</a:t>
            </a:r>
            <a:r>
              <a:rPr lang="ru-RU" smtClean="0">
                <a:latin typeface="Consolas" panose="020B0609020204030204" pitchFamily="49" charset="0"/>
              </a:rPr>
              <a:t>))</a:t>
            </a:r>
          </a:p>
          <a:p>
            <a:r>
              <a:rPr lang="ru-RU" smtClean="0"/>
              <a:t>Всё ещё плохо:</a:t>
            </a:r>
          </a:p>
          <a:p>
            <a:pPr marL="502920" indent="-457200">
              <a:buFont typeface="+mj-lt"/>
              <a:buAutoNum type="arabicPeriod"/>
            </a:pPr>
            <a:r>
              <a:rPr lang="ru-RU" smtClean="0">
                <a:sym typeface="Symbol" panose="05050102010706020507" pitchFamily="18" charset="2"/>
              </a:rPr>
              <a:t>Имя вводится поверх всех пространств имён</a:t>
            </a:r>
          </a:p>
          <a:p>
            <a:pPr marL="502920" indent="-457200">
              <a:buFont typeface="+mj-lt"/>
              <a:buAutoNum type="arabicPeriod"/>
            </a:pPr>
            <a:r>
              <a:rPr lang="ru-RU" smtClean="0">
                <a:sym typeface="Symbol" panose="05050102010706020507" pitchFamily="18" charset="2"/>
              </a:rPr>
              <a:t>Вызов не участвует в перегрузке</a:t>
            </a:r>
          </a:p>
          <a:p>
            <a:pPr marL="502920" indent="-457200">
              <a:buFont typeface="+mj-lt"/>
              <a:buAutoNum type="arabicPeriod"/>
            </a:pPr>
            <a:r>
              <a:rPr lang="en-US" smtClean="0">
                <a:sym typeface="Symbol" panose="05050102010706020507" pitchFamily="18" charset="2"/>
              </a:rPr>
              <a:t> </a:t>
            </a:r>
            <a:r>
              <a:rPr lang="en-US" smtClean="0">
                <a:latin typeface="Consolas" panose="020B0609020204030204" pitchFamily="49" charset="0"/>
                <a:sym typeface="Symbol" panose="05050102010706020507" pitchFamily="18" charset="2"/>
              </a:rPr>
              <a:t>max(i++, j)  </a:t>
            </a:r>
            <a:r>
              <a:rPr lang="ru-RU" smtClean="0">
                <a:latin typeface="Consolas" panose="020B0609020204030204" pitchFamily="49" charset="0"/>
              </a:rPr>
              <a:t>(((</a:t>
            </a:r>
            <a:r>
              <a:rPr lang="en-US" smtClean="0">
                <a:latin typeface="Consolas" panose="020B0609020204030204" pitchFamily="49" charset="0"/>
              </a:rPr>
              <a:t>i++</a:t>
            </a:r>
            <a:r>
              <a:rPr lang="ru-RU" smtClean="0">
                <a:latin typeface="Consolas" panose="020B0609020204030204" pitchFamily="49" charset="0"/>
              </a:rPr>
              <a:t>)</a:t>
            </a:r>
            <a:r>
              <a:rPr lang="en-US" smtClean="0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&gt; </a:t>
            </a:r>
            <a:r>
              <a:rPr lang="ru-RU" smtClean="0">
                <a:latin typeface="Consolas" panose="020B0609020204030204" pitchFamily="49" charset="0"/>
              </a:rPr>
              <a:t>(</a:t>
            </a:r>
            <a:r>
              <a:rPr lang="en-US" smtClean="0">
                <a:latin typeface="Consolas" panose="020B0609020204030204" pitchFamily="49" charset="0"/>
              </a:rPr>
              <a:t>j</a:t>
            </a:r>
            <a:r>
              <a:rPr lang="ru-RU" smtClean="0">
                <a:latin typeface="Consolas" panose="020B0609020204030204" pitchFamily="49" charset="0"/>
              </a:rPr>
              <a:t>))</a:t>
            </a:r>
            <a:r>
              <a:rPr lang="en-US" smtClean="0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? </a:t>
            </a:r>
            <a:r>
              <a:rPr lang="ru-RU" smtClean="0">
                <a:latin typeface="Consolas" panose="020B0609020204030204" pitchFamily="49" charset="0"/>
              </a:rPr>
              <a:t>(</a:t>
            </a:r>
            <a:r>
              <a:rPr lang="en-US">
                <a:latin typeface="Consolas" panose="020B0609020204030204" pitchFamily="49" charset="0"/>
              </a:rPr>
              <a:t>i</a:t>
            </a:r>
            <a:r>
              <a:rPr lang="en-US" smtClean="0">
                <a:latin typeface="Consolas" panose="020B0609020204030204" pitchFamily="49" charset="0"/>
              </a:rPr>
              <a:t>++</a:t>
            </a:r>
            <a:r>
              <a:rPr lang="ru-RU" smtClean="0">
                <a:latin typeface="Consolas" panose="020B0609020204030204" pitchFamily="49" charset="0"/>
              </a:rPr>
              <a:t>)</a:t>
            </a:r>
            <a:r>
              <a:rPr lang="en-US" smtClean="0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: </a:t>
            </a:r>
            <a:r>
              <a:rPr lang="ru-RU" smtClean="0">
                <a:latin typeface="Consolas" panose="020B0609020204030204" pitchFamily="49" charset="0"/>
              </a:rPr>
              <a:t>(</a:t>
            </a:r>
            <a:r>
              <a:rPr lang="en-US" smtClean="0">
                <a:latin typeface="Consolas" panose="020B0609020204030204" pitchFamily="49" charset="0"/>
              </a:rPr>
              <a:t>j</a:t>
            </a:r>
            <a:r>
              <a:rPr lang="ru-RU" smtClean="0">
                <a:latin typeface="Consolas" panose="020B0609020204030204" pitchFamily="49" charset="0"/>
              </a:rPr>
              <a:t>))</a:t>
            </a:r>
            <a:endParaRPr lang="en-US" smtClean="0">
              <a:sym typeface="Symbol" panose="05050102010706020507" pitchFamily="18" charset="2"/>
            </a:endParaRPr>
          </a:p>
          <a:p>
            <a:pPr marL="502920" indent="-457200">
              <a:buFont typeface="+mj-lt"/>
              <a:buAutoNum type="arabicPeriod"/>
            </a:pPr>
            <a:r>
              <a:rPr lang="en-US" smtClean="0">
                <a:sym typeface="Symbol" panose="05050102010706020507" pitchFamily="18" charset="2"/>
              </a:rPr>
              <a:t> </a:t>
            </a:r>
            <a:r>
              <a:rPr lang="en-US">
                <a:latin typeface="Consolas" panose="020B0609020204030204" pitchFamily="49" charset="0"/>
                <a:sym typeface="Symbol" panose="05050102010706020507" pitchFamily="18" charset="2"/>
              </a:rPr>
              <a:t>max(foo(), j)  </a:t>
            </a:r>
            <a:r>
              <a:rPr lang="ru-RU" smtClean="0">
                <a:latin typeface="Consolas" panose="020B0609020204030204" pitchFamily="49" charset="0"/>
              </a:rPr>
              <a:t>(((</a:t>
            </a:r>
            <a:r>
              <a:rPr lang="en-US" smtClean="0">
                <a:latin typeface="Consolas" panose="020B0609020204030204" pitchFamily="49" charset="0"/>
              </a:rPr>
              <a:t>foo()</a:t>
            </a:r>
            <a:r>
              <a:rPr lang="ru-RU" smtClean="0">
                <a:latin typeface="Consolas" panose="020B0609020204030204" pitchFamily="49" charset="0"/>
              </a:rPr>
              <a:t>)</a:t>
            </a:r>
            <a:r>
              <a:rPr lang="en-US" smtClean="0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&gt; </a:t>
            </a:r>
            <a:r>
              <a:rPr lang="ru-RU">
                <a:latin typeface="Consolas" panose="020B0609020204030204" pitchFamily="49" charset="0"/>
              </a:rPr>
              <a:t>(</a:t>
            </a:r>
            <a:r>
              <a:rPr lang="en-US">
                <a:latin typeface="Consolas" panose="020B0609020204030204" pitchFamily="49" charset="0"/>
              </a:rPr>
              <a:t>j</a:t>
            </a:r>
            <a:r>
              <a:rPr lang="ru-RU">
                <a:latin typeface="Consolas" panose="020B0609020204030204" pitchFamily="49" charset="0"/>
              </a:rPr>
              <a:t>))</a:t>
            </a:r>
            <a:r>
              <a:rPr lang="en-US">
                <a:latin typeface="Consolas" panose="020B0609020204030204" pitchFamily="49" charset="0"/>
              </a:rPr>
              <a:t> ? </a:t>
            </a:r>
            <a:r>
              <a:rPr lang="ru-RU" smtClean="0">
                <a:latin typeface="Consolas" panose="020B0609020204030204" pitchFamily="49" charset="0"/>
              </a:rPr>
              <a:t>(</a:t>
            </a:r>
            <a:r>
              <a:rPr lang="en-US" smtClean="0">
                <a:latin typeface="Consolas" panose="020B0609020204030204" pitchFamily="49" charset="0"/>
              </a:rPr>
              <a:t>foo()</a:t>
            </a:r>
            <a:r>
              <a:rPr lang="ru-RU" smtClean="0">
                <a:latin typeface="Consolas" panose="020B0609020204030204" pitchFamily="49" charset="0"/>
              </a:rPr>
              <a:t>)</a:t>
            </a:r>
            <a:r>
              <a:rPr lang="en-US" smtClean="0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: </a:t>
            </a:r>
            <a:r>
              <a:rPr lang="ru-RU">
                <a:latin typeface="Consolas" panose="020B0609020204030204" pitchFamily="49" charset="0"/>
              </a:rPr>
              <a:t>(</a:t>
            </a:r>
            <a:r>
              <a:rPr lang="en-US">
                <a:latin typeface="Consolas" panose="020B0609020204030204" pitchFamily="49" charset="0"/>
              </a:rPr>
              <a:t>j</a:t>
            </a:r>
            <a:r>
              <a:rPr lang="ru-RU">
                <a:latin typeface="Consolas" panose="020B0609020204030204" pitchFamily="49" charset="0"/>
              </a:rPr>
              <a:t>))</a:t>
            </a:r>
            <a:endParaRPr lang="ru-RU" smtClean="0">
              <a:latin typeface="Consolas" panose="020B0609020204030204" pitchFamily="49" charset="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6267067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Шаблоны функций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Х</a:t>
            </a:r>
            <a:r>
              <a:rPr lang="ru-RU" smtClean="0"/>
              <a:t>орошая альтернатива функцие-подобному макросу: шаблонная функция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&lt;typename T&gt; 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T max (T x, T y) { return x &gt; y ? x : y; }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assert (max &lt;int&gt; (2, 3) == 3);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assert (max </a:t>
            </a:r>
            <a:r>
              <a:rPr lang="en-US" smtClean="0">
                <a:latin typeface="Consolas" panose="020B0609020204030204" pitchFamily="49" charset="0"/>
              </a:rPr>
              <a:t>&lt;double&gt; </a:t>
            </a:r>
            <a:r>
              <a:rPr lang="en-US">
                <a:latin typeface="Consolas" panose="020B0609020204030204" pitchFamily="49" charset="0"/>
              </a:rPr>
              <a:t>(</a:t>
            </a:r>
            <a:r>
              <a:rPr lang="en-US" smtClean="0">
                <a:latin typeface="Consolas" panose="020B0609020204030204" pitchFamily="49" charset="0"/>
              </a:rPr>
              <a:t>2.0, 3.0) </a:t>
            </a:r>
            <a:r>
              <a:rPr lang="en-US">
                <a:latin typeface="Consolas" panose="020B0609020204030204" pitchFamily="49" charset="0"/>
              </a:rPr>
              <a:t>== </a:t>
            </a:r>
            <a:r>
              <a:rPr lang="en-US" smtClean="0">
                <a:latin typeface="Consolas" panose="020B0609020204030204" pitchFamily="49" charset="0"/>
              </a:rPr>
              <a:t>3.0);</a:t>
            </a:r>
            <a:endParaRPr lang="en-US" smtClean="0"/>
          </a:p>
          <a:p>
            <a:r>
              <a:rPr lang="ru-RU" smtClean="0"/>
              <a:t>Проверим плохие случаи?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max </a:t>
            </a:r>
            <a:r>
              <a:rPr lang="en-US">
                <a:latin typeface="Consolas" panose="020B0609020204030204" pitchFamily="49" charset="0"/>
              </a:rPr>
              <a:t>&lt;int&gt; </a:t>
            </a:r>
            <a:r>
              <a:rPr lang="en-US" smtClean="0">
                <a:latin typeface="Consolas" panose="020B0609020204030204" pitchFamily="49" charset="0"/>
              </a:rPr>
              <a:t>(a++, b);</a:t>
            </a:r>
            <a:endParaRPr lang="en-US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max </a:t>
            </a:r>
            <a:r>
              <a:rPr lang="en-US">
                <a:latin typeface="Consolas" panose="020B0609020204030204" pitchFamily="49" charset="0"/>
              </a:rPr>
              <a:t>&lt;double&gt; </a:t>
            </a:r>
            <a:r>
              <a:rPr lang="en-US" smtClean="0">
                <a:latin typeface="Consolas" panose="020B0609020204030204" pitchFamily="49" charset="0"/>
              </a:rPr>
              <a:t>(foo(c), bar(d));</a:t>
            </a:r>
            <a:endParaRPr lang="en-US"/>
          </a:p>
          <a:p>
            <a:pPr marL="4572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1165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Итог: области применения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smtClean="0"/>
              <a:t>Использование по назначению</a:t>
            </a:r>
            <a:endParaRPr lang="en-US" sz="2800" smtClean="0"/>
          </a:p>
          <a:p>
            <a:pPr lvl="1"/>
            <a:r>
              <a:rPr lang="ru-RU" sz="2400" smtClean="0"/>
              <a:t>Условное исключение кода из компиляции</a:t>
            </a:r>
            <a:endParaRPr lang="en-US" sz="2400" smtClean="0"/>
          </a:p>
          <a:p>
            <a:pPr lvl="1"/>
            <a:r>
              <a:rPr lang="ru-RU" sz="2400" smtClean="0"/>
              <a:t>Модульная структура программы, включение хедеров</a:t>
            </a:r>
            <a:endParaRPr lang="en-US" sz="2400" smtClean="0"/>
          </a:p>
          <a:p>
            <a:pPr lvl="1"/>
            <a:r>
              <a:rPr lang="ru-RU" sz="2400" smtClean="0"/>
              <a:t>Стражи включения</a:t>
            </a:r>
          </a:p>
          <a:p>
            <a:pPr lvl="1"/>
            <a:r>
              <a:rPr lang="ru-RU" sz="2400" smtClean="0"/>
              <a:t>Стрингификация и конкатенация</a:t>
            </a:r>
          </a:p>
          <a:p>
            <a:r>
              <a:rPr lang="ru-RU" sz="2800" smtClean="0"/>
              <a:t>Сомнительные применения</a:t>
            </a:r>
          </a:p>
          <a:p>
            <a:pPr lvl="1"/>
            <a:r>
              <a:rPr lang="ru-RU" sz="2400" smtClean="0"/>
              <a:t>Константы </a:t>
            </a:r>
            <a:r>
              <a:rPr lang="ru-RU" sz="2400"/>
              <a:t>времени компиляции</a:t>
            </a:r>
          </a:p>
          <a:p>
            <a:pPr lvl="1"/>
            <a:r>
              <a:rPr lang="ru-RU" sz="2400"/>
              <a:t>Синонимы типов</a:t>
            </a:r>
          </a:p>
          <a:p>
            <a:pPr lvl="1"/>
            <a:r>
              <a:rPr lang="ru-RU" sz="2400"/>
              <a:t>Макросы (короткие обобщённые функции</a:t>
            </a:r>
            <a:r>
              <a:rPr lang="ru-RU" sz="2400" smtClean="0"/>
              <a:t>)</a:t>
            </a:r>
            <a:endParaRPr lang="ru-RU" sz="2400"/>
          </a:p>
        </p:txBody>
      </p:sp>
    </p:spTree>
    <p:extLst>
      <p:ext uri="{BB962C8B-B14F-4D97-AF65-F5344CB8AC3E}">
        <p14:creationId xmlns:p14="http://schemas.microsoft.com/office/powerpoint/2010/main" val="26298318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742122"/>
            <a:ext cx="9872871" cy="535387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Применения препроцессора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4800" smtClean="0"/>
              <a:t> Инстанцирование шаблонов</a:t>
            </a:r>
            <a:endParaRPr lang="en-US" sz="480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4800"/>
              <a:t> </a:t>
            </a:r>
            <a:r>
              <a:rPr lang="ru-RU" sz="4800" smtClean="0"/>
              <a:t>Перегрузка функций</a:t>
            </a:r>
            <a:endParaRPr lang="en-US" sz="480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4800"/>
              <a:t> </a:t>
            </a:r>
            <a:r>
              <a:rPr lang="ru-RU" sz="4800" smtClean="0"/>
              <a:t>Пространства имён</a:t>
            </a:r>
          </a:p>
        </p:txBody>
      </p:sp>
    </p:spTree>
    <p:extLst>
      <p:ext uri="{BB962C8B-B14F-4D97-AF65-F5344CB8AC3E}">
        <p14:creationId xmlns:p14="http://schemas.microsoft.com/office/powerpoint/2010/main" val="1389459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742122"/>
            <a:ext cx="9872871" cy="535387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4800" smtClean="0"/>
              <a:t> Применения препроцессора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Инстанцирование и вывод</a:t>
            </a:r>
            <a:endParaRPr lang="en-US" sz="480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4800"/>
              <a:t> </a:t>
            </a:r>
            <a:r>
              <a:rPr lang="ru-RU" sz="4800" smtClean="0"/>
              <a:t>Перегрузка функций и шаблонов</a:t>
            </a:r>
            <a:endParaRPr lang="en-US" sz="480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4800"/>
              <a:t> </a:t>
            </a:r>
            <a:r>
              <a:rPr lang="ru-RU" sz="4800" smtClean="0"/>
              <a:t>Пространства имён</a:t>
            </a:r>
          </a:p>
        </p:txBody>
      </p:sp>
    </p:spTree>
    <p:extLst>
      <p:ext uri="{BB962C8B-B14F-4D97-AF65-F5344CB8AC3E}">
        <p14:creationId xmlns:p14="http://schemas.microsoft.com/office/powerpoint/2010/main" val="6017677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Техника инстанцирования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Шаблон функции называется шаблоном потому что он используется для порождения (инстанцирования) конкретных функций с подставленными параметрами.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&lt;typename T&gt; T 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max (T x, T y)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return x &gt; y ? x : y;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//</a:t>
            </a:r>
            <a:r>
              <a:rPr lang="ru-RU" smtClean="0">
                <a:latin typeface="Consolas" panose="020B0609020204030204" pitchFamily="49" charset="0"/>
              </a:rPr>
              <a:t> далее в коде .....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a = max &lt;int&gt; (2, 3);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double a = 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max &lt;double&gt; (2.0, 3.0);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68879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Техника инстанцирования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Шаблон функции называется шаблоном потому что он используется для порождения (инстанцирования) конкретных функций с подставленными параметрами.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&lt;typename T&gt; T 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max (T x, T y)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return x &gt; y ? x : y;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//</a:t>
            </a:r>
            <a:r>
              <a:rPr lang="ru-RU" smtClean="0">
                <a:latin typeface="Consolas" panose="020B0609020204030204" pitchFamily="49" charset="0"/>
              </a:rPr>
              <a:t> далее в коде .....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a =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max &lt;int&gt; (2, 3)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double a = 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max &lt;double&gt; (2.0, 3.0)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35040" y="3154680"/>
            <a:ext cx="4864608" cy="32034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Font typeface="Corbel" pitchFamily="34" charset="0"/>
              <a:buNone/>
            </a:pP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int </a:t>
            </a:r>
            <a:b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max (int x, int y) {</a:t>
            </a:r>
            <a:b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  return x &gt; y ? x : y;</a:t>
            </a:r>
            <a:b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</a:p>
          <a:p>
            <a:pPr marL="45720" indent="0">
              <a:buNone/>
            </a:pP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double </a:t>
            </a:r>
            <a:b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max (double 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x, 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double 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y) {</a:t>
            </a:r>
            <a:b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  return x &gt; y ? x : y;</a:t>
            </a:r>
            <a:b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}</a:t>
            </a:r>
            <a:endParaRPr lang="en-US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34916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Почему шаблоны функций нельзя добавить в язык </a:t>
            </a:r>
            <a:r>
              <a:rPr lang="en-US" smtClean="0"/>
              <a:t>C?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1954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Обсуждение: манглирование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Почему шаблоны функций нельзя добавить в язык </a:t>
            </a:r>
            <a:r>
              <a:rPr lang="en-US" smtClean="0"/>
              <a:t>C?</a:t>
            </a:r>
          </a:p>
          <a:p>
            <a:r>
              <a:rPr lang="ru-RU" smtClean="0"/>
              <a:t>Потому что в языке </a:t>
            </a:r>
            <a:r>
              <a:rPr lang="en-US" smtClean="0"/>
              <a:t>C </a:t>
            </a:r>
            <a:r>
              <a:rPr lang="ru-RU" smtClean="0"/>
              <a:t>имена (функций и переменных) отображаются в ассемблер целевой архитектуры без искажений (есть нюансы связанные с добавлением подчёркиваний в зависимости от реализации и </a:t>
            </a:r>
            <a:r>
              <a:rPr lang="en-US" smtClean="0"/>
              <a:t>ABI)</a:t>
            </a:r>
            <a:endParaRPr lang="ru-RU" smtClean="0"/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int foo(int x); </a:t>
            </a:r>
            <a:r>
              <a:rPr lang="en-US">
                <a:latin typeface="Consolas" panose="020B0609020204030204" pitchFamily="49" charset="0"/>
                <a:sym typeface="Symbol" panose="05050102010706020507" pitchFamily="18" charset="2"/>
              </a:rPr>
              <a:t> </a:t>
            </a:r>
            <a:r>
              <a:rPr lang="en-US" smtClean="0">
                <a:latin typeface="Consolas" panose="020B0609020204030204" pitchFamily="49" charset="0"/>
                <a:sym typeface="Symbol" panose="05050102010706020507" pitchFamily="18" charset="2"/>
              </a:rPr>
              <a:t>foo:</a:t>
            </a:r>
            <a:endParaRPr lang="en-US" smtClean="0"/>
          </a:p>
          <a:p>
            <a:r>
              <a:rPr lang="ru-RU" smtClean="0"/>
              <a:t>Поэтому в </a:t>
            </a:r>
            <a:r>
              <a:rPr lang="en-US" smtClean="0"/>
              <a:t>C</a:t>
            </a:r>
            <a:r>
              <a:rPr lang="ru-RU" smtClean="0"/>
              <a:t> просто не может быть двух экземпляров </a:t>
            </a:r>
            <a:r>
              <a:rPr lang="en-US" smtClean="0"/>
              <a:t>foo </a:t>
            </a:r>
            <a:r>
              <a:rPr lang="ru-RU" smtClean="0"/>
              <a:t>с разными типами. В языке </a:t>
            </a:r>
            <a:r>
              <a:rPr lang="en-US" smtClean="0"/>
              <a:t>C++, </a:t>
            </a:r>
            <a:r>
              <a:rPr lang="ru-RU" smtClean="0"/>
              <a:t>наоборот,</a:t>
            </a:r>
            <a:r>
              <a:rPr lang="en-US" smtClean="0"/>
              <a:t> </a:t>
            </a:r>
            <a:r>
              <a:rPr lang="ru-RU" smtClean="0"/>
              <a:t>все имена </a:t>
            </a:r>
            <a:r>
              <a:rPr lang="ru-RU" smtClean="0">
                <a:solidFill>
                  <a:srgbClr val="0000FF"/>
                </a:solidFill>
              </a:rPr>
              <a:t>манглируются</a:t>
            </a:r>
            <a:r>
              <a:rPr lang="ru-RU" smtClean="0"/>
              <a:t> информацией о типах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foo(int x); </a:t>
            </a:r>
            <a:r>
              <a:rPr lang="en-US" smtClean="0">
                <a:latin typeface="Consolas" panose="020B0609020204030204" pitchFamily="49" charset="0"/>
                <a:sym typeface="Symbol" panose="05050102010706020507" pitchFamily="18" charset="2"/>
              </a:rPr>
              <a:t> _Z3fooi:</a:t>
            </a:r>
          </a:p>
          <a:p>
            <a:r>
              <a:rPr lang="ru-RU" smtClean="0">
                <a:sym typeface="Symbol" panose="05050102010706020507" pitchFamily="18" charset="2"/>
              </a:rPr>
              <a:t>Кроме имён, отмеченных специальным спецификатором компоновки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extern "C" int </a:t>
            </a:r>
            <a:r>
              <a:rPr lang="en-US">
                <a:latin typeface="Consolas" panose="020B0609020204030204" pitchFamily="49" charset="0"/>
              </a:rPr>
              <a:t>foo(int x); </a:t>
            </a:r>
            <a:r>
              <a:rPr lang="en-US">
                <a:latin typeface="Consolas" panose="020B0609020204030204" pitchFamily="49" charset="0"/>
                <a:sym typeface="Symbol" panose="05050102010706020507" pitchFamily="18" charset="2"/>
              </a:rPr>
              <a:t> </a:t>
            </a:r>
            <a:r>
              <a:rPr lang="en-US" smtClean="0">
                <a:latin typeface="Consolas" panose="020B0609020204030204" pitchFamily="49" charset="0"/>
                <a:sym typeface="Symbol" panose="05050102010706020507" pitchFamily="18" charset="2"/>
              </a:rPr>
              <a:t>foo: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9277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Экспорт шаблонов запрещён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Шаблонная функция не может быть определена отдельно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T&gt; T </a:t>
            </a:r>
            <a:r>
              <a:rPr lang="en-US" smtClean="0">
                <a:latin typeface="Consolas" panose="020B0609020204030204" pitchFamily="49" charset="0"/>
              </a:rPr>
              <a:t>max </a:t>
            </a:r>
            <a:r>
              <a:rPr lang="en-US">
                <a:latin typeface="Consolas" panose="020B0609020204030204" pitchFamily="49" charset="0"/>
              </a:rPr>
              <a:t>(T x, T </a:t>
            </a:r>
            <a:r>
              <a:rPr lang="en-US" smtClean="0">
                <a:latin typeface="Consolas" panose="020B0609020204030204" pitchFamily="49" charset="0"/>
              </a:rPr>
              <a:t>y); // </a:t>
            </a:r>
            <a:r>
              <a:rPr lang="ru-RU" smtClean="0">
                <a:latin typeface="Consolas" panose="020B0609020204030204" pitchFamily="49" charset="0"/>
              </a:rPr>
              <a:t>сомнительно</a:t>
            </a:r>
            <a:endParaRPr lang="ru-RU" smtClean="0"/>
          </a:p>
          <a:p>
            <a:r>
              <a:rPr lang="ru-RU" smtClean="0"/>
              <a:t>Таким образом тело шаблонной</a:t>
            </a:r>
            <a:r>
              <a:rPr lang="en-US" smtClean="0"/>
              <a:t> </a:t>
            </a:r>
            <a:r>
              <a:rPr lang="ru-RU" smtClean="0"/>
              <a:t>функции как правило будет расположено в заголовочном файле (и пролезет всюду, куда он включен)</a:t>
            </a:r>
          </a:p>
          <a:p>
            <a:r>
              <a:rPr lang="en-US" smtClean="0"/>
              <a:t>ODR </a:t>
            </a:r>
            <a:r>
              <a:rPr lang="ru-RU" smtClean="0"/>
              <a:t>для функций: </a:t>
            </a:r>
            <a:r>
              <a:rPr lang="en-US" smtClean="0"/>
              <a:t>one per program</a:t>
            </a:r>
          </a:p>
          <a:p>
            <a:r>
              <a:rPr lang="en-US" smtClean="0"/>
              <a:t>ODR </a:t>
            </a:r>
            <a:r>
              <a:rPr lang="ru-RU" smtClean="0"/>
              <a:t>для инстанцированных шаблонов функций: </a:t>
            </a:r>
            <a:r>
              <a:rPr lang="en-US" smtClean="0"/>
              <a:t>one per translation unit</a:t>
            </a:r>
            <a:endParaRPr lang="ru-RU" smtClean="0"/>
          </a:p>
          <a:p>
            <a:r>
              <a:rPr lang="ru-RU" smtClean="0"/>
              <a:t>Это может приводить к ненужному росту объектных файлов из-за тысяч экземпляров, которые потом смёржит линкер. К счастью на уровне языка есть выход.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5942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Управление инстанцированием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Инстанцирование может быть явно запрещено в этой единице трансялции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extern template int max </a:t>
            </a:r>
            <a:r>
              <a:rPr lang="en-US">
                <a:latin typeface="Consolas" panose="020B0609020204030204" pitchFamily="49" charset="0"/>
              </a:rPr>
              <a:t>&lt;int</a:t>
            </a:r>
            <a:r>
              <a:rPr lang="en-US" smtClean="0">
                <a:latin typeface="Consolas" panose="020B0609020204030204" pitchFamily="49" charset="0"/>
              </a:rPr>
              <a:t>&gt; (int, int);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Инстанцирование может быть явно вызвано в этой единице трансляции</a:t>
            </a:r>
            <a:endParaRPr lang="en-US" smtClean="0"/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</a:t>
            </a:r>
            <a:r>
              <a:rPr lang="en-US">
                <a:latin typeface="Consolas" panose="020B0609020204030204" pitchFamily="49" charset="0"/>
              </a:rPr>
              <a:t>int max &lt;int&gt; (int, int);</a:t>
            </a:r>
            <a:endParaRPr lang="ru-RU">
              <a:latin typeface="Consolas" panose="020B0609020204030204" pitchFamily="49" charset="0"/>
            </a:endParaRPr>
          </a:p>
          <a:p>
            <a:r>
              <a:rPr lang="ru-RU" smtClean="0"/>
              <a:t>Эта техника может использоваться для уменьшения размера объектных файлов при инстанцировании тяжёлых функций</a:t>
            </a:r>
            <a:endParaRPr lang="en-US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371600" y="5907024"/>
            <a:ext cx="10573265" cy="7086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10000"/>
              </a:lnSpc>
            </a:pPr>
            <a:r>
              <a:rPr lang="en-US" sz="1800" smtClean="0"/>
              <a:t/>
            </a:r>
            <a:br>
              <a:rPr lang="en-US" sz="1800" smtClean="0"/>
            </a:br>
            <a:r>
              <a:rPr lang="ru-RU" sz="1800"/>
              <a:t>Т</a:t>
            </a:r>
            <a:r>
              <a:rPr lang="ru-RU" sz="1800" smtClean="0"/>
              <a:t>ут нужно показать демо по управлению инстанцированием</a:t>
            </a: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6684147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Виды параметризации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250424" cy="4038600"/>
          </a:xfrm>
        </p:spPr>
        <p:txBody>
          <a:bodyPr/>
          <a:lstStyle/>
          <a:p>
            <a:r>
              <a:rPr lang="ru-RU" smtClean="0"/>
              <a:t>Говорят, что шаблонная функция </a:t>
            </a:r>
            <a:r>
              <a:rPr lang="ru-RU" smtClean="0">
                <a:solidFill>
                  <a:srgbClr val="0000FF"/>
                </a:solidFill>
              </a:rPr>
              <a:t>параметризована</a:t>
            </a:r>
            <a:r>
              <a:rPr lang="ru-RU" smtClean="0"/>
              <a:t> аргументами своего шаблона </a:t>
            </a:r>
            <a:endParaRPr lang="en-US" smtClean="0"/>
          </a:p>
          <a:p>
            <a:r>
              <a:rPr lang="ru-RU" smtClean="0"/>
              <a:t>Шаблонный параметр может быть:</a:t>
            </a:r>
          </a:p>
          <a:p>
            <a:pPr marL="731520" lvl="1" indent="-457200">
              <a:buFont typeface="+mj-lt"/>
              <a:buAutoNum type="arabicPeriod"/>
            </a:pPr>
            <a:r>
              <a:rPr lang="ru-RU" smtClean="0"/>
              <a:t>Типом </a:t>
            </a:r>
          </a:p>
          <a:p>
            <a:pPr marL="274320" lvl="1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&lt;typename T&gt; T id(T t) { return t; }</a:t>
            </a:r>
            <a:endParaRPr lang="ru-RU" smtClean="0">
              <a:latin typeface="Consolas" panose="020B0609020204030204" pitchFamily="49" charset="0"/>
            </a:endParaRPr>
          </a:p>
          <a:p>
            <a:pPr marL="731520" lvl="1" indent="-457200">
              <a:buFont typeface="+mj-lt"/>
              <a:buAutoNum type="arabicPeriod" startAt="2"/>
            </a:pPr>
            <a:r>
              <a:rPr lang="ru-RU" smtClean="0"/>
              <a:t>Целым числом</a:t>
            </a:r>
            <a:r>
              <a:rPr lang="en-US" smtClean="0"/>
              <a:t> (</a:t>
            </a:r>
            <a:r>
              <a:rPr lang="ru-RU" smtClean="0"/>
              <a:t>любого из встроенных целых типов)</a:t>
            </a:r>
            <a:endParaRPr lang="en-US" smtClean="0"/>
          </a:p>
          <a:p>
            <a:pPr marL="274320" lvl="1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&lt;int n&gt; int iget { return n; }</a:t>
            </a:r>
            <a:endParaRPr lang="ru-RU" smtClean="0"/>
          </a:p>
          <a:p>
            <a:pPr marL="731520" lvl="1" indent="-457200">
              <a:buFont typeface="+mj-lt"/>
              <a:buAutoNum type="arabicPeriod" startAt="3"/>
            </a:pPr>
            <a:r>
              <a:rPr lang="ru-RU" smtClean="0"/>
              <a:t>Шаблоном </a:t>
            </a:r>
            <a:endParaRPr lang="en-US" smtClean="0"/>
          </a:p>
          <a:p>
            <a:pPr marL="274320" lvl="1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&lt;template &lt;typename&gt; T&gt; T&lt;int&gt; cumbersome();</a:t>
            </a:r>
            <a:endParaRPr lang="ru-RU" smtClean="0">
              <a:latin typeface="Consolas" panose="020B0609020204030204" pitchFamily="49" charset="0"/>
            </a:endParaRPr>
          </a:p>
          <a:p>
            <a:pPr marL="731520" lvl="1" indent="-457200">
              <a:buFont typeface="+mj-lt"/>
              <a:buAutoNum type="arabicPeriod" startAt="4"/>
            </a:pPr>
            <a:r>
              <a:rPr lang="ru-RU" smtClean="0"/>
              <a:t>Указателем (в т. ч. на функцию и на метод класса)</a:t>
            </a:r>
            <a:endParaRPr lang="en-US" smtClean="0"/>
          </a:p>
          <a:p>
            <a:pPr marL="274320" lvl="1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&lt;int (*f)(int)&gt; int bar(int x) { return f(x); }</a:t>
            </a:r>
            <a:endParaRPr lang="ru-RU" smtClean="0">
              <a:latin typeface="Consolas" panose="020B0609020204030204" pitchFamily="49" charset="0"/>
            </a:endParaRPr>
          </a:p>
          <a:p>
            <a:pPr marL="502920" indent="-457200">
              <a:buFont typeface="+mj-lt"/>
              <a:buAutoNum type="arabicPeriod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1668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Виды параметризации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250424" cy="4038600"/>
          </a:xfrm>
        </p:spPr>
        <p:txBody>
          <a:bodyPr/>
          <a:lstStyle/>
          <a:p>
            <a:r>
              <a:rPr lang="ru-RU" smtClean="0"/>
              <a:t>Говорят, что шаблонная функция </a:t>
            </a:r>
            <a:r>
              <a:rPr lang="ru-RU" smtClean="0">
                <a:solidFill>
                  <a:srgbClr val="0000FF"/>
                </a:solidFill>
              </a:rPr>
              <a:t>параметризована</a:t>
            </a:r>
            <a:r>
              <a:rPr lang="ru-RU" smtClean="0"/>
              <a:t> аргументами своего шаблона </a:t>
            </a:r>
            <a:endParaRPr lang="en-US" smtClean="0"/>
          </a:p>
          <a:p>
            <a:r>
              <a:rPr lang="ru-RU" smtClean="0"/>
              <a:t>Шаблонный параметр может быть:</a:t>
            </a:r>
          </a:p>
          <a:p>
            <a:pPr marL="731520" lvl="1" indent="-457200">
              <a:buFont typeface="+mj-lt"/>
              <a:buAutoNum type="arabicPeriod"/>
            </a:pPr>
            <a:r>
              <a:rPr lang="ru-RU" smtClean="0"/>
              <a:t>Типом </a:t>
            </a:r>
          </a:p>
          <a:p>
            <a:pPr marL="731520" lvl="1" indent="-457200">
              <a:buFont typeface="+mj-lt"/>
              <a:buAutoNum type="arabicPeriod" startAt="2"/>
            </a:pPr>
            <a:r>
              <a:rPr lang="ru-RU" smtClean="0"/>
              <a:t>Целым числом</a:t>
            </a:r>
            <a:r>
              <a:rPr lang="en-US" smtClean="0"/>
              <a:t> (</a:t>
            </a:r>
            <a:r>
              <a:rPr lang="ru-RU" smtClean="0"/>
              <a:t>любого из встроенных целых типов)</a:t>
            </a:r>
            <a:endParaRPr lang="en-US" smtClean="0"/>
          </a:p>
          <a:p>
            <a:pPr marL="731520" lvl="1" indent="-457200">
              <a:buFont typeface="+mj-lt"/>
              <a:buAutoNum type="arabicPeriod" startAt="3"/>
            </a:pPr>
            <a:r>
              <a:rPr lang="ru-RU" smtClean="0"/>
              <a:t>Шаблоном </a:t>
            </a:r>
            <a:endParaRPr lang="en-US" smtClean="0"/>
          </a:p>
          <a:p>
            <a:pPr marL="731520" lvl="1" indent="-457200">
              <a:buFont typeface="+mj-lt"/>
              <a:buAutoNum type="arabicPeriod" startAt="4"/>
            </a:pPr>
            <a:r>
              <a:rPr lang="ru-RU" smtClean="0"/>
              <a:t>Указателем (в т. ч. на функцию и на метод класса)</a:t>
            </a:r>
          </a:p>
          <a:p>
            <a:r>
              <a:rPr lang="ru-RU" smtClean="0"/>
              <a:t>Шаблонный параметр не может быть пользовательского или плавающего типа (однако может быть пользовательским или плавающим типом).</a:t>
            </a:r>
          </a:p>
          <a:p>
            <a:r>
              <a:rPr lang="ru-RU" smtClean="0"/>
              <a:t>Также возможны пачки всего перечисленного, но о них не сейчас</a:t>
            </a:r>
          </a:p>
          <a:p>
            <a:r>
              <a:rPr lang="ru-RU" smtClean="0"/>
              <a:t>Функция может быть параметризована любым сочетанием параметров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6762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Зависимое инстанцирование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Вызов шаблонной функции из шаблонной функции даёт инстанцирование с зависимым параметром</a:t>
            </a:r>
          </a:p>
          <a:p>
            <a:pPr marL="45720" indent="0">
              <a:buNone/>
            </a:pPr>
            <a:r>
              <a:rPr lang="en-US" sz="2000">
                <a:latin typeface="Consolas" panose="020B0609020204030204" pitchFamily="49" charset="0"/>
              </a:rPr>
              <a:t>template &lt;typename T&gt; T </a:t>
            </a:r>
            <a:r>
              <a:rPr lang="en-US" sz="2000" smtClean="0">
                <a:latin typeface="Consolas" panose="020B0609020204030204" pitchFamily="49" charset="0"/>
              </a:rPr>
              <a:t>max </a:t>
            </a:r>
            <a:r>
              <a:rPr lang="en-US" sz="2000">
                <a:latin typeface="Consolas" panose="020B0609020204030204" pitchFamily="49" charset="0"/>
              </a:rPr>
              <a:t>(T x, T y) </a:t>
            </a:r>
            <a:r>
              <a:rPr lang="en-US" sz="2000" smtClean="0">
                <a:latin typeface="Consolas" panose="020B0609020204030204" pitchFamily="49" charset="0"/>
              </a:rPr>
              <a:t>{</a:t>
            </a:r>
            <a:r>
              <a:rPr lang="ru-RU" sz="2000" smtClean="0">
                <a:latin typeface="Consolas" panose="020B0609020204030204" pitchFamily="49" charset="0"/>
              </a:rPr>
              <a:t> </a:t>
            </a:r>
            <a:r>
              <a:rPr lang="en-US" sz="2000" smtClean="0">
                <a:latin typeface="Consolas" panose="020B0609020204030204" pitchFamily="49" charset="0"/>
              </a:rPr>
              <a:t>return </a:t>
            </a:r>
            <a:r>
              <a:rPr lang="en-US" sz="2000">
                <a:latin typeface="Consolas" panose="020B0609020204030204" pitchFamily="49" charset="0"/>
              </a:rPr>
              <a:t>x &gt; y ? x : y</a:t>
            </a:r>
            <a:r>
              <a:rPr lang="en-US" sz="2000" smtClean="0">
                <a:latin typeface="Consolas" panose="020B0609020204030204" pitchFamily="49" charset="0"/>
              </a:rPr>
              <a:t>;</a:t>
            </a:r>
            <a:r>
              <a:rPr lang="ru-RU" sz="2000" smtClean="0">
                <a:latin typeface="Consolas" panose="020B0609020204030204" pitchFamily="49" charset="0"/>
              </a:rPr>
              <a:t> </a:t>
            </a:r>
            <a:r>
              <a:rPr lang="en-US" sz="2000" smtClean="0">
                <a:latin typeface="Consolas" panose="020B0609020204030204" pitchFamily="49" charset="0"/>
              </a:rPr>
              <a:t>}</a:t>
            </a:r>
            <a:endParaRPr lang="ru-RU" sz="2000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2000">
                <a:latin typeface="Consolas" panose="020B0609020204030204" pitchFamily="49" charset="0"/>
              </a:rPr>
              <a:t>template &lt;typename T&gt; T </a:t>
            </a:r>
            <a:r>
              <a:rPr lang="en-US" sz="2000" smtClean="0">
                <a:latin typeface="Consolas" panose="020B0609020204030204" pitchFamily="49" charset="0"/>
              </a:rPr>
              <a:t>min (T </a:t>
            </a:r>
            <a:r>
              <a:rPr lang="en-US" sz="2000">
                <a:latin typeface="Consolas" panose="020B0609020204030204" pitchFamily="49" charset="0"/>
              </a:rPr>
              <a:t>x, T y) {</a:t>
            </a:r>
            <a:r>
              <a:rPr lang="ru-RU" sz="2000">
                <a:latin typeface="Consolas" panose="020B0609020204030204" pitchFamily="49" charset="0"/>
              </a:rPr>
              <a:t> </a:t>
            </a:r>
            <a:r>
              <a:rPr lang="en-US" sz="2000">
                <a:latin typeface="Consolas" panose="020B0609020204030204" pitchFamily="49" charset="0"/>
              </a:rPr>
              <a:t>return x </a:t>
            </a:r>
            <a:r>
              <a:rPr lang="en-US" sz="2000" smtClean="0">
                <a:latin typeface="Consolas" panose="020B0609020204030204" pitchFamily="49" charset="0"/>
              </a:rPr>
              <a:t>&lt;</a:t>
            </a:r>
            <a:r>
              <a:rPr lang="ru-RU" sz="2000" smtClean="0">
                <a:latin typeface="Consolas" panose="020B0609020204030204" pitchFamily="49" charset="0"/>
              </a:rPr>
              <a:t>=</a:t>
            </a:r>
            <a:r>
              <a:rPr lang="en-US" sz="2000" smtClean="0">
                <a:latin typeface="Consolas" panose="020B0609020204030204" pitchFamily="49" charset="0"/>
              </a:rPr>
              <a:t> </a:t>
            </a:r>
            <a:r>
              <a:rPr lang="en-US" sz="2000">
                <a:latin typeface="Consolas" panose="020B0609020204030204" pitchFamily="49" charset="0"/>
              </a:rPr>
              <a:t>y ? x : y;</a:t>
            </a:r>
            <a:r>
              <a:rPr lang="ru-RU" sz="2000">
                <a:latin typeface="Consolas" panose="020B0609020204030204" pitchFamily="49" charset="0"/>
              </a:rPr>
              <a:t> </a:t>
            </a:r>
            <a:r>
              <a:rPr lang="en-US" sz="2000" smtClean="0">
                <a:latin typeface="Consolas" panose="020B0609020204030204" pitchFamily="49" charset="0"/>
              </a:rPr>
              <a:t>}</a:t>
            </a:r>
          </a:p>
          <a:p>
            <a:pPr marL="45720" indent="0">
              <a:buNone/>
            </a:pPr>
            <a:r>
              <a:rPr lang="fr-FR" sz="2000">
                <a:latin typeface="Consolas" panose="020B0609020204030204" pitchFamily="49" charset="0"/>
              </a:rPr>
              <a:t>template &lt;</a:t>
            </a:r>
            <a:r>
              <a:rPr lang="fr-FR" sz="2000">
                <a:solidFill>
                  <a:srgbClr val="0000FF"/>
                </a:solidFill>
                <a:latin typeface="Consolas" panose="020B0609020204030204" pitchFamily="49" charset="0"/>
              </a:rPr>
              <a:t>typename T</a:t>
            </a:r>
            <a:r>
              <a:rPr lang="fr-FR" sz="2000">
                <a:latin typeface="Consolas" panose="020B0609020204030204" pitchFamily="49" charset="0"/>
              </a:rPr>
              <a:t>&gt; bool</a:t>
            </a:r>
            <a:br>
              <a:rPr lang="fr-FR" sz="2000">
                <a:latin typeface="Consolas" panose="020B0609020204030204" pitchFamily="49" charset="0"/>
              </a:rPr>
            </a:br>
            <a:r>
              <a:rPr lang="fr-FR" sz="2000">
                <a:latin typeface="Consolas" panose="020B0609020204030204" pitchFamily="49" charset="0"/>
              </a:rPr>
              <a:t>test_minmax (const T &amp;x, const T &amp;y) {</a:t>
            </a:r>
            <a:br>
              <a:rPr lang="fr-FR" sz="2000">
                <a:latin typeface="Consolas" panose="020B0609020204030204" pitchFamily="49" charset="0"/>
              </a:rPr>
            </a:br>
            <a:r>
              <a:rPr lang="fr-FR" sz="2000">
                <a:latin typeface="Consolas" panose="020B0609020204030204" pitchFamily="49" charset="0"/>
              </a:rPr>
              <a:t>  assert (x &lt;= y);</a:t>
            </a:r>
            <a:br>
              <a:rPr lang="fr-FR" sz="2000">
                <a:latin typeface="Consolas" panose="020B0609020204030204" pitchFamily="49" charset="0"/>
              </a:rPr>
            </a:br>
            <a:r>
              <a:rPr lang="fr-FR" sz="2000">
                <a:latin typeface="Consolas" panose="020B0609020204030204" pitchFamily="49" charset="0"/>
              </a:rPr>
              <a:t>  return (</a:t>
            </a:r>
            <a:r>
              <a:rPr lang="fr-FR" sz="2000">
                <a:solidFill>
                  <a:srgbClr val="0000FF"/>
                </a:solidFill>
                <a:latin typeface="Consolas" panose="020B0609020204030204" pitchFamily="49" charset="0"/>
              </a:rPr>
              <a:t>min&lt;T&gt;</a:t>
            </a:r>
            <a:r>
              <a:rPr lang="fr-FR" sz="2000">
                <a:latin typeface="Consolas" panose="020B0609020204030204" pitchFamily="49" charset="0"/>
              </a:rPr>
              <a:t> (x, y) == x) &amp;&amp; </a:t>
            </a:r>
            <a:br>
              <a:rPr lang="fr-FR" sz="2000">
                <a:latin typeface="Consolas" panose="020B0609020204030204" pitchFamily="49" charset="0"/>
              </a:rPr>
            </a:br>
            <a:r>
              <a:rPr lang="fr-FR" sz="2000">
                <a:latin typeface="Consolas" panose="020B0609020204030204" pitchFamily="49" charset="0"/>
              </a:rPr>
              <a:t>         (</a:t>
            </a:r>
            <a:r>
              <a:rPr lang="fr-FR" sz="2000">
                <a:solidFill>
                  <a:srgbClr val="0000FF"/>
                </a:solidFill>
                <a:latin typeface="Consolas" panose="020B0609020204030204" pitchFamily="49" charset="0"/>
              </a:rPr>
              <a:t>max&lt;T&gt;</a:t>
            </a:r>
            <a:r>
              <a:rPr lang="fr-FR" sz="2000">
                <a:latin typeface="Consolas" panose="020B0609020204030204" pitchFamily="49" charset="0"/>
              </a:rPr>
              <a:t> (x, y) == y);</a:t>
            </a:r>
            <a:br>
              <a:rPr lang="fr-FR" sz="2000">
                <a:latin typeface="Consolas" panose="020B0609020204030204" pitchFamily="49" charset="0"/>
              </a:rPr>
            </a:br>
            <a:r>
              <a:rPr lang="fr-FR" sz="2000">
                <a:latin typeface="Consolas" panose="020B0609020204030204" pitchFamily="49" charset="0"/>
              </a:rPr>
              <a:t>}</a:t>
            </a:r>
            <a:endParaRPr lang="en-US" sz="2000">
              <a:latin typeface="Consolas" panose="020B0609020204030204" pitchFamily="49" charset="0"/>
            </a:endParaRPr>
          </a:p>
          <a:p>
            <a:pPr marL="45720" indent="0">
              <a:buNone/>
            </a:pPr>
            <a:endParaRPr lang="ru-RU" sz="2000">
              <a:latin typeface="Consolas" panose="020B0609020204030204" pitchFamily="49" charset="0"/>
            </a:endParaRPr>
          </a:p>
          <a:p>
            <a:pPr marL="45720" indent="0">
              <a:buNone/>
            </a:pPr>
            <a:endParaRPr lang="en-US">
              <a:latin typeface="Consolas" panose="020B0609020204030204" pitchFamily="49" charset="0"/>
            </a:endParaRPr>
          </a:p>
          <a:p>
            <a:pPr marL="4572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9158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Вывод типов до подстановки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В некоторых случаях можно не указывать тип для подстановки, так как он ясен из контекста</a:t>
            </a:r>
          </a:p>
          <a:p>
            <a:r>
              <a:rPr lang="ru-RU" smtClean="0">
                <a:solidFill>
                  <a:srgbClr val="0000FF"/>
                </a:solidFill>
              </a:rPr>
              <a:t>Это работает столь просто только для параметров, являющихся типами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x = max (1, 2); // </a:t>
            </a:r>
            <a:r>
              <a:rPr lang="en-US">
                <a:latin typeface="Consolas" panose="020B0609020204030204" pitchFamily="49" charset="0"/>
                <a:sym typeface="Symbol" panose="05050102010706020507" pitchFamily="18" charset="2"/>
              </a:rPr>
              <a:t> int max&lt;int</a:t>
            </a:r>
            <a:r>
              <a:rPr lang="en-US" smtClean="0">
                <a:latin typeface="Consolas" panose="020B0609020204030204" pitchFamily="49" charset="0"/>
                <a:sym typeface="Symbol" panose="05050102010706020507" pitchFamily="18" charset="2"/>
              </a:rPr>
              <a:t>&gt; (int, int);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Здесь компилятор осуществляет вывод типа, а потом подстановку выведенного типа</a:t>
            </a:r>
            <a:endParaRPr lang="en-US" smtClean="0"/>
          </a:p>
          <a:p>
            <a:r>
              <a:rPr lang="ru-RU" smtClean="0"/>
              <a:t>При выводе типа режутся</a:t>
            </a:r>
            <a:r>
              <a:rPr lang="en-US" smtClean="0"/>
              <a:t> </a:t>
            </a:r>
            <a:r>
              <a:rPr lang="ru-RU" smtClean="0"/>
              <a:t>ссылки и </a:t>
            </a:r>
            <a:r>
              <a:rPr lang="en-US" smtClean="0"/>
              <a:t>cv-</a:t>
            </a:r>
            <a:r>
              <a:rPr lang="ru-RU" smtClean="0"/>
              <a:t>квалификаторы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const int&amp; a = 1; const int&amp; b = 2;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</a:t>
            </a:r>
            <a:r>
              <a:rPr lang="en-US">
                <a:latin typeface="Consolas" panose="020B0609020204030204" pitchFamily="49" charset="0"/>
              </a:rPr>
              <a:t>x = max </a:t>
            </a:r>
            <a:r>
              <a:rPr lang="en-US" smtClean="0">
                <a:latin typeface="Consolas" panose="020B0609020204030204" pitchFamily="49" charset="0"/>
              </a:rPr>
              <a:t>(</a:t>
            </a:r>
            <a:r>
              <a:rPr lang="en-US">
                <a:latin typeface="Consolas" panose="020B0609020204030204" pitchFamily="49" charset="0"/>
              </a:rPr>
              <a:t>a</a:t>
            </a:r>
            <a:r>
              <a:rPr lang="en-US" smtClean="0">
                <a:latin typeface="Consolas" panose="020B0609020204030204" pitchFamily="49" charset="0"/>
              </a:rPr>
              <a:t>, b); </a:t>
            </a:r>
            <a:r>
              <a:rPr lang="en-US">
                <a:latin typeface="Consolas" panose="020B0609020204030204" pitchFamily="49" charset="0"/>
              </a:rPr>
              <a:t>// </a:t>
            </a:r>
            <a:r>
              <a:rPr lang="en-US">
                <a:latin typeface="Consolas" panose="020B0609020204030204" pitchFamily="49" charset="0"/>
                <a:sym typeface="Symbol" panose="05050102010706020507" pitchFamily="18" charset="2"/>
              </a:rPr>
              <a:t> int max&lt;int&gt; (int, int);</a:t>
            </a:r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450717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Модульная структура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4315968"/>
          </a:xfrm>
        </p:spPr>
        <p:txBody>
          <a:bodyPr/>
          <a:lstStyle/>
          <a:p>
            <a:r>
              <a:rPr lang="ru-RU" smtClean="0"/>
              <a:t>Программа транслируется раздельно. </a:t>
            </a:r>
            <a:r>
              <a:rPr lang="ru-RU" smtClean="0">
                <a:solidFill>
                  <a:srgbClr val="0000FF"/>
                </a:solidFill>
              </a:rPr>
              <a:t>Единица трансляции </a:t>
            </a:r>
            <a:r>
              <a:rPr lang="ru-RU" smtClean="0"/>
              <a:t>в </a:t>
            </a:r>
            <a:r>
              <a:rPr lang="en-US" smtClean="0"/>
              <a:t>C++ </a:t>
            </a:r>
            <a:r>
              <a:rPr lang="ru-RU" smtClean="0"/>
              <a:t>это файл.</a:t>
            </a:r>
          </a:p>
          <a:p>
            <a:r>
              <a:rPr lang="ru-RU" smtClean="0"/>
              <a:t>В каждой единице трансляции могут встречаться объявления и определения (функций, переменных, классов, </a:t>
            </a:r>
            <a:r>
              <a:rPr lang="en-US" smtClean="0"/>
              <a:t>etc.)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// fact.cc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fact (int x) {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// </a:t>
            </a:r>
            <a:r>
              <a:rPr lang="ru-RU" smtClean="0">
                <a:solidFill>
                  <a:srgbClr val="0000FF"/>
                </a:solidFill>
                <a:latin typeface="Consolas" panose="020B0609020204030204" pitchFamily="49" charset="0"/>
              </a:rPr>
              <a:t>определение</a:t>
            </a:r>
            <a:br>
              <a:rPr lang="ru-RU" smtClean="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return (x &gt; 2) ? x * fact(x - 1) : x; 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// main.cc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fact(int);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// </a:t>
            </a:r>
            <a:r>
              <a:rPr lang="ru-RU" smtClean="0">
                <a:solidFill>
                  <a:srgbClr val="0000FF"/>
                </a:solidFill>
                <a:latin typeface="Consolas" panose="020B0609020204030204" pitchFamily="49" charset="0"/>
              </a:rPr>
              <a:t>объявление</a:t>
            </a:r>
            <a:endParaRPr lang="en-US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main () { cout &lt;&lt; fact(5) &lt;&lt; endl; }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 smtClean="0">
                <a:latin typeface="Consolas" panose="020B0609020204030204" pitchFamily="49" charset="0"/>
              </a:rPr>
              <a:t>использование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7468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Вывод типов после подстановки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Вывод типов в шаблонной функции даёт точку вывода, где разрешить тип можно только после подстановки</a:t>
            </a:r>
          </a:p>
          <a:p>
            <a:pPr marL="45720" indent="0">
              <a:buNone/>
            </a:pPr>
            <a:r>
              <a:rPr lang="en-US" sz="2000">
                <a:latin typeface="Consolas" panose="020B0609020204030204" pitchFamily="49" charset="0"/>
              </a:rPr>
              <a:t>template &lt;typename T&gt; T </a:t>
            </a:r>
            <a:r>
              <a:rPr lang="en-US" sz="2000" smtClean="0">
                <a:latin typeface="Consolas" panose="020B0609020204030204" pitchFamily="49" charset="0"/>
              </a:rPr>
              <a:t>max </a:t>
            </a:r>
            <a:r>
              <a:rPr lang="en-US" sz="2000">
                <a:latin typeface="Consolas" panose="020B0609020204030204" pitchFamily="49" charset="0"/>
              </a:rPr>
              <a:t>(T x, T y) </a:t>
            </a:r>
            <a:r>
              <a:rPr lang="en-US" sz="2000" smtClean="0">
                <a:latin typeface="Consolas" panose="020B0609020204030204" pitchFamily="49" charset="0"/>
              </a:rPr>
              <a:t>{</a:t>
            </a:r>
            <a:r>
              <a:rPr lang="ru-RU" sz="2000" smtClean="0">
                <a:latin typeface="Consolas" panose="020B0609020204030204" pitchFamily="49" charset="0"/>
              </a:rPr>
              <a:t> </a:t>
            </a:r>
            <a:r>
              <a:rPr lang="en-US" sz="2000" smtClean="0">
                <a:latin typeface="Consolas" panose="020B0609020204030204" pitchFamily="49" charset="0"/>
              </a:rPr>
              <a:t>return </a:t>
            </a:r>
            <a:r>
              <a:rPr lang="en-US" sz="2000">
                <a:latin typeface="Consolas" panose="020B0609020204030204" pitchFamily="49" charset="0"/>
              </a:rPr>
              <a:t>x &gt; y ? x : y</a:t>
            </a:r>
            <a:r>
              <a:rPr lang="en-US" sz="2000" smtClean="0">
                <a:latin typeface="Consolas" panose="020B0609020204030204" pitchFamily="49" charset="0"/>
              </a:rPr>
              <a:t>;</a:t>
            </a:r>
            <a:r>
              <a:rPr lang="ru-RU" sz="2000" smtClean="0">
                <a:latin typeface="Consolas" panose="020B0609020204030204" pitchFamily="49" charset="0"/>
              </a:rPr>
              <a:t> </a:t>
            </a:r>
            <a:r>
              <a:rPr lang="en-US" sz="2000" smtClean="0">
                <a:latin typeface="Consolas" panose="020B0609020204030204" pitchFamily="49" charset="0"/>
              </a:rPr>
              <a:t>}</a:t>
            </a:r>
            <a:endParaRPr lang="ru-RU" sz="2000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2000">
                <a:latin typeface="Consolas" panose="020B0609020204030204" pitchFamily="49" charset="0"/>
              </a:rPr>
              <a:t>template &lt;typename T&gt; T </a:t>
            </a:r>
            <a:r>
              <a:rPr lang="en-US" sz="2000" smtClean="0">
                <a:latin typeface="Consolas" panose="020B0609020204030204" pitchFamily="49" charset="0"/>
              </a:rPr>
              <a:t>min (T </a:t>
            </a:r>
            <a:r>
              <a:rPr lang="en-US" sz="2000">
                <a:latin typeface="Consolas" panose="020B0609020204030204" pitchFamily="49" charset="0"/>
              </a:rPr>
              <a:t>x, T y) {</a:t>
            </a:r>
            <a:r>
              <a:rPr lang="ru-RU" sz="2000">
                <a:latin typeface="Consolas" panose="020B0609020204030204" pitchFamily="49" charset="0"/>
              </a:rPr>
              <a:t> </a:t>
            </a:r>
            <a:r>
              <a:rPr lang="en-US" sz="2000">
                <a:latin typeface="Consolas" panose="020B0609020204030204" pitchFamily="49" charset="0"/>
              </a:rPr>
              <a:t>return x </a:t>
            </a:r>
            <a:r>
              <a:rPr lang="en-US" sz="2000" smtClean="0">
                <a:latin typeface="Consolas" panose="020B0609020204030204" pitchFamily="49" charset="0"/>
              </a:rPr>
              <a:t>&lt;</a:t>
            </a:r>
            <a:r>
              <a:rPr lang="ru-RU" sz="2000" smtClean="0">
                <a:latin typeface="Consolas" panose="020B0609020204030204" pitchFamily="49" charset="0"/>
              </a:rPr>
              <a:t>=</a:t>
            </a:r>
            <a:r>
              <a:rPr lang="en-US" sz="2000" smtClean="0">
                <a:latin typeface="Consolas" panose="020B0609020204030204" pitchFamily="49" charset="0"/>
              </a:rPr>
              <a:t> </a:t>
            </a:r>
            <a:r>
              <a:rPr lang="en-US" sz="2000">
                <a:latin typeface="Consolas" panose="020B0609020204030204" pitchFamily="49" charset="0"/>
              </a:rPr>
              <a:t>y ? x : y;</a:t>
            </a:r>
            <a:r>
              <a:rPr lang="ru-RU" sz="2000">
                <a:latin typeface="Consolas" panose="020B0609020204030204" pitchFamily="49" charset="0"/>
              </a:rPr>
              <a:t> </a:t>
            </a:r>
            <a:r>
              <a:rPr lang="en-US" sz="2000" smtClean="0">
                <a:latin typeface="Consolas" panose="020B0609020204030204" pitchFamily="49" charset="0"/>
              </a:rPr>
              <a:t>}</a:t>
            </a:r>
          </a:p>
          <a:p>
            <a:pPr marL="45720" indent="0">
              <a:buNone/>
            </a:pPr>
            <a:r>
              <a:rPr lang="fr-FR" sz="2000">
                <a:latin typeface="Consolas" panose="020B0609020204030204" pitchFamily="49" charset="0"/>
              </a:rPr>
              <a:t>template &lt;</a:t>
            </a:r>
            <a:r>
              <a:rPr lang="fr-FR" sz="2000">
                <a:solidFill>
                  <a:srgbClr val="0000FF"/>
                </a:solidFill>
                <a:latin typeface="Consolas" panose="020B0609020204030204" pitchFamily="49" charset="0"/>
              </a:rPr>
              <a:t>typename T</a:t>
            </a:r>
            <a:r>
              <a:rPr lang="fr-FR" sz="2000">
                <a:latin typeface="Consolas" panose="020B0609020204030204" pitchFamily="49" charset="0"/>
              </a:rPr>
              <a:t>&gt; bool</a:t>
            </a:r>
            <a:br>
              <a:rPr lang="fr-FR" sz="2000">
                <a:latin typeface="Consolas" panose="020B0609020204030204" pitchFamily="49" charset="0"/>
              </a:rPr>
            </a:br>
            <a:r>
              <a:rPr lang="fr-FR" sz="2000">
                <a:latin typeface="Consolas" panose="020B0609020204030204" pitchFamily="49" charset="0"/>
              </a:rPr>
              <a:t>test_minmax (const T &amp;x, const T &amp;y) {</a:t>
            </a:r>
            <a:br>
              <a:rPr lang="fr-FR" sz="2000">
                <a:latin typeface="Consolas" panose="020B0609020204030204" pitchFamily="49" charset="0"/>
              </a:rPr>
            </a:br>
            <a:r>
              <a:rPr lang="fr-FR" sz="2000">
                <a:latin typeface="Consolas" panose="020B0609020204030204" pitchFamily="49" charset="0"/>
              </a:rPr>
              <a:t>  assert (x &lt;= y);</a:t>
            </a:r>
            <a:br>
              <a:rPr lang="fr-FR" sz="2000">
                <a:latin typeface="Consolas" panose="020B0609020204030204" pitchFamily="49" charset="0"/>
              </a:rPr>
            </a:br>
            <a:r>
              <a:rPr lang="fr-FR" sz="2000">
                <a:latin typeface="Consolas" panose="020B0609020204030204" pitchFamily="49" charset="0"/>
              </a:rPr>
              <a:t>  return (</a:t>
            </a:r>
            <a:r>
              <a:rPr lang="fr-FR" sz="2000" smtClean="0">
                <a:solidFill>
                  <a:srgbClr val="0000FF"/>
                </a:solidFill>
                <a:latin typeface="Consolas" panose="020B0609020204030204" pitchFamily="49" charset="0"/>
              </a:rPr>
              <a:t>min</a:t>
            </a:r>
            <a:r>
              <a:rPr lang="fr-FR" sz="2000" smtClean="0">
                <a:latin typeface="Consolas" panose="020B0609020204030204" pitchFamily="49" charset="0"/>
              </a:rPr>
              <a:t> </a:t>
            </a:r>
            <a:r>
              <a:rPr lang="fr-FR" sz="2000">
                <a:latin typeface="Consolas" panose="020B0609020204030204" pitchFamily="49" charset="0"/>
              </a:rPr>
              <a:t>(x, y) == x) &amp;&amp; </a:t>
            </a:r>
            <a:br>
              <a:rPr lang="fr-FR" sz="2000">
                <a:latin typeface="Consolas" panose="020B0609020204030204" pitchFamily="49" charset="0"/>
              </a:rPr>
            </a:br>
            <a:r>
              <a:rPr lang="fr-FR" sz="2000">
                <a:latin typeface="Consolas" panose="020B0609020204030204" pitchFamily="49" charset="0"/>
              </a:rPr>
              <a:t>         (</a:t>
            </a:r>
            <a:r>
              <a:rPr lang="fr-FR" sz="2000" smtClean="0">
                <a:solidFill>
                  <a:srgbClr val="0000FF"/>
                </a:solidFill>
                <a:latin typeface="Consolas" panose="020B0609020204030204" pitchFamily="49" charset="0"/>
              </a:rPr>
              <a:t>max</a:t>
            </a:r>
            <a:r>
              <a:rPr lang="fr-FR" sz="2000" smtClean="0">
                <a:latin typeface="Consolas" panose="020B0609020204030204" pitchFamily="49" charset="0"/>
              </a:rPr>
              <a:t> </a:t>
            </a:r>
            <a:r>
              <a:rPr lang="fr-FR" sz="2000">
                <a:latin typeface="Consolas" panose="020B0609020204030204" pitchFamily="49" charset="0"/>
              </a:rPr>
              <a:t>(x, y) == y);</a:t>
            </a:r>
            <a:br>
              <a:rPr lang="fr-FR" sz="2000">
                <a:latin typeface="Consolas" panose="020B0609020204030204" pitchFamily="49" charset="0"/>
              </a:rPr>
            </a:br>
            <a:r>
              <a:rPr lang="fr-FR" sz="2000">
                <a:latin typeface="Consolas" panose="020B0609020204030204" pitchFamily="49" charset="0"/>
              </a:rPr>
              <a:t>}</a:t>
            </a:r>
            <a:endParaRPr lang="en-US" sz="2000">
              <a:latin typeface="Consolas" panose="020B0609020204030204" pitchFamily="49" charset="0"/>
            </a:endParaRPr>
          </a:p>
          <a:p>
            <a:pPr marL="45720" indent="0">
              <a:buNone/>
            </a:pPr>
            <a:endParaRPr lang="ru-RU" sz="2000">
              <a:latin typeface="Consolas" panose="020B0609020204030204" pitchFamily="49" charset="0"/>
            </a:endParaRPr>
          </a:p>
          <a:p>
            <a:pPr marL="45720" indent="0">
              <a:buNone/>
            </a:pPr>
            <a:endParaRPr lang="en-US">
              <a:latin typeface="Consolas" panose="020B0609020204030204" pitchFamily="49" charset="0"/>
            </a:endParaRPr>
          </a:p>
          <a:p>
            <a:pPr marL="4572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3067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Вывод уточнённых типов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Иногда шаблонный тип аргумента может быть уточнён ссылкой или указателем и </a:t>
            </a:r>
            <a:r>
              <a:rPr lang="en-US" smtClean="0"/>
              <a:t>cv-</a:t>
            </a:r>
            <a:r>
              <a:rPr lang="ru-RU" smtClean="0"/>
              <a:t>квалификатором</a:t>
            </a:r>
          </a:p>
          <a:p>
            <a:pPr marL="45720" indent="0">
              <a:buNone/>
            </a:pPr>
            <a:r>
              <a:rPr lang="en-US" sz="2000">
                <a:latin typeface="Consolas" panose="020B0609020204030204" pitchFamily="49" charset="0"/>
              </a:rPr>
              <a:t>template &lt;typename T&gt; T max </a:t>
            </a:r>
            <a:r>
              <a:rPr lang="en-US" sz="2000" smtClean="0">
                <a:latin typeface="Consolas" panose="020B0609020204030204" pitchFamily="49" charset="0"/>
              </a:rPr>
              <a:t>(</a:t>
            </a:r>
            <a:r>
              <a:rPr lang="en-US" sz="2000" smtClean="0">
                <a:solidFill>
                  <a:srgbClr val="0000FF"/>
                </a:solidFill>
                <a:latin typeface="Consolas" panose="020B0609020204030204" pitchFamily="49" charset="0"/>
              </a:rPr>
              <a:t>const T&amp;</a:t>
            </a:r>
            <a:r>
              <a:rPr lang="en-US" sz="2000" smtClean="0">
                <a:latin typeface="Consolas" panose="020B0609020204030204" pitchFamily="49" charset="0"/>
              </a:rPr>
              <a:t> </a:t>
            </a:r>
            <a:r>
              <a:rPr lang="en-US" sz="2000">
                <a:latin typeface="Consolas" panose="020B0609020204030204" pitchFamily="49" charset="0"/>
              </a:rPr>
              <a:t>x, </a:t>
            </a:r>
            <a:r>
              <a:rPr lang="en-US" sz="2000" smtClean="0">
                <a:solidFill>
                  <a:srgbClr val="0000FF"/>
                </a:solidFill>
                <a:latin typeface="Consolas" panose="020B0609020204030204" pitchFamily="49" charset="0"/>
              </a:rPr>
              <a:t>const T&amp;</a:t>
            </a:r>
            <a:r>
              <a:rPr lang="en-US" sz="2000" smtClean="0">
                <a:latin typeface="Consolas" panose="020B0609020204030204" pitchFamily="49" charset="0"/>
              </a:rPr>
              <a:t> y);</a:t>
            </a:r>
            <a:endParaRPr lang="ru-RU" sz="2000" smtClean="0"/>
          </a:p>
          <a:p>
            <a:r>
              <a:rPr lang="ru-RU" smtClean="0"/>
              <a:t>В этом случае выведенный тип тоже будет уточнён</a:t>
            </a:r>
            <a:endParaRPr lang="en-US" smtClean="0"/>
          </a:p>
          <a:p>
            <a:pPr marL="4572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int a = max(1, 3); // </a:t>
            </a:r>
            <a:r>
              <a:rPr lang="en-US" sz="2000" smtClean="0">
                <a:latin typeface="Consolas" panose="020B0609020204030204" pitchFamily="49" charset="0"/>
                <a:sym typeface="Symbol" panose="05050102010706020507" pitchFamily="18" charset="2"/>
              </a:rPr>
              <a:t> int max&lt;int&gt; (const int&amp; x, const int&amp; y);</a:t>
            </a:r>
            <a:endParaRPr lang="ru-RU" sz="2000" smtClean="0">
              <a:latin typeface="Consolas" panose="020B0609020204030204" pitchFamily="49" charset="0"/>
              <a:sym typeface="Symbol" panose="05050102010706020507" pitchFamily="18" charset="2"/>
            </a:endParaRPr>
          </a:p>
          <a:p>
            <a:r>
              <a:rPr lang="ru-RU" smtClean="0"/>
              <a:t>Уточнённый вывод иначе работает с типами: он сохраняет </a:t>
            </a:r>
            <a:r>
              <a:rPr lang="en-US" smtClean="0"/>
              <a:t>cv-</a:t>
            </a:r>
            <a:r>
              <a:rPr lang="ru-RU" smtClean="0"/>
              <a:t>квалификаторы</a:t>
            </a:r>
          </a:p>
          <a:p>
            <a:pPr marL="45720" indent="0">
              <a:buNone/>
            </a:pPr>
            <a:r>
              <a:rPr lang="en-US" sz="2000">
                <a:latin typeface="Consolas" panose="020B0609020204030204" pitchFamily="49" charset="0"/>
              </a:rPr>
              <a:t>template &lt;typename T&gt; </a:t>
            </a:r>
            <a:r>
              <a:rPr lang="en-US" sz="2000" smtClean="0">
                <a:latin typeface="Consolas" panose="020B0609020204030204" pitchFamily="49" charset="0"/>
              </a:rPr>
              <a:t>void foo (</a:t>
            </a:r>
            <a:r>
              <a:rPr lang="en-US" sz="2000" smtClean="0">
                <a:solidFill>
                  <a:srgbClr val="0000FF"/>
                </a:solidFill>
                <a:latin typeface="Consolas" panose="020B0609020204030204" pitchFamily="49" charset="0"/>
              </a:rPr>
              <a:t>T</a:t>
            </a: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en-US" sz="2000">
                <a:latin typeface="Consolas" panose="020B0609020204030204" pitchFamily="49" charset="0"/>
              </a:rPr>
              <a:t> </a:t>
            </a:r>
            <a:r>
              <a:rPr lang="en-US" sz="2000" smtClean="0">
                <a:latin typeface="Consolas" panose="020B0609020204030204" pitchFamily="49" charset="0"/>
              </a:rPr>
              <a:t>x);</a:t>
            </a:r>
          </a:p>
          <a:p>
            <a:pPr marL="4572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const int &amp;a = 3;</a:t>
            </a:r>
          </a:p>
          <a:p>
            <a:pPr marL="4572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int b = foo(a); </a:t>
            </a:r>
            <a:r>
              <a:rPr lang="en-US" sz="2000">
                <a:latin typeface="Consolas" panose="020B0609020204030204" pitchFamily="49" charset="0"/>
              </a:rPr>
              <a:t>// </a:t>
            </a:r>
            <a:r>
              <a:rPr lang="en-US" sz="2000" smtClean="0">
                <a:latin typeface="Consolas" panose="020B0609020204030204" pitchFamily="49" charset="0"/>
                <a:sym typeface="Symbol" panose="05050102010706020507" pitchFamily="18" charset="2"/>
              </a:rPr>
              <a:t> void foo&lt;const int&gt; (const int&amp; x);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7322401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Ограничения на вывод типов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Возвращаемое значение из функции не создаёт контекст вывода</a:t>
            </a:r>
          </a:p>
          <a:p>
            <a:pPr marL="45720" lvl="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DstT, typename SrcT&gt; 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inline DstT implicit_cast (SrcT const&amp; x) {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return x; 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} 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double value = implicit_cast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&lt;double, int&gt;</a:t>
            </a:r>
            <a:r>
              <a:rPr lang="en-US">
                <a:latin typeface="Consolas" panose="020B0609020204030204" pitchFamily="49" charset="0"/>
              </a:rPr>
              <a:t>(-1); // ok </a:t>
            </a:r>
            <a:endParaRPr lang="ru-RU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double value = implicit_cast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&lt;double&gt;</a:t>
            </a:r>
            <a:r>
              <a:rPr lang="en-US">
                <a:latin typeface="Consolas" panose="020B0609020204030204" pitchFamily="49" charset="0"/>
              </a:rPr>
              <a:t>(-1); // ok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double value = implicit_cast (-1); 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// fail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!</a:t>
            </a:r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10601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131552" cy="4038600"/>
          </a:xfrm>
        </p:spPr>
        <p:txBody>
          <a:bodyPr/>
          <a:lstStyle/>
          <a:p>
            <a:r>
              <a:rPr lang="ru-RU" smtClean="0"/>
              <a:t>Иногда возникает контекст, где хочется вывести тип </a:t>
            </a:r>
            <a:r>
              <a:rPr lang="en-US" smtClean="0"/>
              <a:t>void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&lt;typename T&gt; int foo (T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x) { 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return 42; 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x = foo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();</a:t>
            </a:r>
          </a:p>
          <a:p>
            <a:r>
              <a:rPr lang="ru-RU" smtClean="0"/>
              <a:t>Представьте, что вы в комитете. Вы бы разрешили такое?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166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742122"/>
            <a:ext cx="9872871" cy="535387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Применения препроцессора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Инстанцирование и вывод</a:t>
            </a:r>
            <a:endParaRPr lang="en-US" sz="480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4800"/>
              <a:t> </a:t>
            </a:r>
            <a:r>
              <a:rPr lang="ru-RU" sz="4800" smtClean="0"/>
              <a:t>Перегрузка функций и шаблонов</a:t>
            </a:r>
            <a:endParaRPr lang="en-US" sz="480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4800"/>
              <a:t> </a:t>
            </a:r>
            <a:r>
              <a:rPr lang="ru-RU" sz="4800" smtClean="0"/>
              <a:t>Пространства имён</a:t>
            </a:r>
          </a:p>
        </p:txBody>
      </p:sp>
    </p:spTree>
    <p:extLst>
      <p:ext uri="{BB962C8B-B14F-4D97-AF65-F5344CB8AC3E}">
        <p14:creationId xmlns:p14="http://schemas.microsoft.com/office/powerpoint/2010/main" val="40850779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Функции могут быть перегружены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Одно и то же </a:t>
            </a:r>
            <a:r>
              <a:rPr lang="ru-RU" smtClean="0">
                <a:solidFill>
                  <a:srgbClr val="0000FF"/>
                </a:solidFill>
              </a:rPr>
              <a:t>имя</a:t>
            </a:r>
            <a:r>
              <a:rPr lang="ru-RU" smtClean="0"/>
              <a:t> может соответствовать многим </a:t>
            </a:r>
            <a:r>
              <a:rPr lang="ru-RU" smtClean="0">
                <a:solidFill>
                  <a:srgbClr val="0000FF"/>
                </a:solidFill>
              </a:rPr>
              <a:t>сигнатурам</a:t>
            </a:r>
            <a:r>
              <a:rPr lang="ru-RU" smtClean="0"/>
              <a:t>.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float sqrt (float x); //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lang="ru-RU" smtClean="0">
                <a:solidFill>
                  <a:srgbClr val="0000FF"/>
                </a:solidFill>
                <a:latin typeface="Consolas" panose="020B0609020204030204" pitchFamily="49" charset="0"/>
              </a:rPr>
              <a:t/>
            </a:r>
            <a:br>
              <a:rPr lang="ru-RU" smtClean="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double </a:t>
            </a:r>
            <a:r>
              <a:rPr lang="en-US">
                <a:latin typeface="Consolas" panose="020B0609020204030204" pitchFamily="49" charset="0"/>
              </a:rPr>
              <a:t>sqrt </a:t>
            </a:r>
            <a:r>
              <a:rPr lang="en-US" smtClean="0">
                <a:latin typeface="Consolas" panose="020B0609020204030204" pitchFamily="49" charset="0"/>
              </a:rPr>
              <a:t>(double </a:t>
            </a:r>
            <a:r>
              <a:rPr lang="en-US">
                <a:latin typeface="Consolas" panose="020B0609020204030204" pitchFamily="49" charset="0"/>
              </a:rPr>
              <a:t>x</a:t>
            </a:r>
            <a:r>
              <a:rPr lang="en-US" smtClean="0">
                <a:latin typeface="Consolas" panose="020B0609020204030204" pitchFamily="49" charset="0"/>
              </a:rPr>
              <a:t>); //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2</a:t>
            </a:r>
            <a:r>
              <a:rPr lang="ru-RU" smtClean="0">
                <a:solidFill>
                  <a:srgbClr val="0000FF"/>
                </a:solidFill>
                <a:latin typeface="Consolas" panose="020B0609020204030204" pitchFamily="49" charset="0"/>
              </a:rPr>
              <a:t/>
            </a:r>
            <a:br>
              <a:rPr lang="ru-RU" smtClean="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long double sqrt (long double </a:t>
            </a:r>
            <a:r>
              <a:rPr lang="en-US">
                <a:latin typeface="Consolas" panose="020B0609020204030204" pitchFamily="49" charset="0"/>
              </a:rPr>
              <a:t>x); //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3</a:t>
            </a:r>
            <a:endParaRPr lang="en-US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sqrt(</a:t>
            </a:r>
            <a:r>
              <a:rPr lang="ru-RU" smtClean="0">
                <a:latin typeface="Consolas" panose="020B0609020204030204" pitchFamily="49" charset="0"/>
              </a:rPr>
              <a:t>1.0</a:t>
            </a:r>
            <a:r>
              <a:rPr lang="en-US" smtClean="0">
                <a:latin typeface="Consolas" panose="020B0609020204030204" pitchFamily="49" charset="0"/>
              </a:rPr>
              <a:t>); //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  <a:sym typeface="Symbol" panose="05050102010706020507" pitchFamily="18" charset="2"/>
              </a:rPr>
              <a:t></a:t>
            </a:r>
            <a:r>
              <a:rPr lang="ru-RU" smtClean="0">
                <a:latin typeface="Consolas" panose="020B0609020204030204" pitchFamily="49" charset="0"/>
                <a:sym typeface="Symbol" panose="05050102010706020507" pitchFamily="18" charset="2"/>
              </a:rPr>
              <a:t> 1</a:t>
            </a:r>
            <a:br>
              <a:rPr lang="ru-RU" smtClean="0">
                <a:latin typeface="Consolas" panose="020B0609020204030204" pitchFamily="49" charset="0"/>
                <a:sym typeface="Symbol" panose="05050102010706020507" pitchFamily="18" charset="2"/>
              </a:rPr>
            </a:br>
            <a:r>
              <a:rPr lang="en-US" smtClean="0">
                <a:latin typeface="Consolas" panose="020B0609020204030204" pitchFamily="49" charset="0"/>
              </a:rPr>
              <a:t>sqrt(</a:t>
            </a:r>
            <a:r>
              <a:rPr lang="ru-RU" smtClean="0">
                <a:latin typeface="Consolas" panose="020B0609020204030204" pitchFamily="49" charset="0"/>
              </a:rPr>
              <a:t>1.0</a:t>
            </a:r>
            <a:r>
              <a:rPr lang="en-US" smtClean="0">
                <a:latin typeface="Consolas" panose="020B0609020204030204" pitchFamily="49" charset="0"/>
              </a:rPr>
              <a:t>f); </a:t>
            </a:r>
            <a:r>
              <a:rPr lang="en-US">
                <a:latin typeface="Consolas" panose="020B0609020204030204" pitchFamily="49" charset="0"/>
              </a:rPr>
              <a:t>//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  <a:sym typeface="Symbol" panose="05050102010706020507" pitchFamily="18" charset="2"/>
              </a:rPr>
              <a:t></a:t>
            </a:r>
            <a:r>
              <a:rPr lang="ru-RU">
                <a:latin typeface="Consolas" panose="020B0609020204030204" pitchFamily="49" charset="0"/>
                <a:sym typeface="Symbol" panose="05050102010706020507" pitchFamily="18" charset="2"/>
              </a:rPr>
              <a:t> </a:t>
            </a:r>
            <a:r>
              <a:rPr lang="en-US" smtClean="0">
                <a:latin typeface="Consolas" panose="020B0609020204030204" pitchFamily="49" charset="0"/>
                <a:sym typeface="Symbol" panose="05050102010706020507" pitchFamily="18" charset="2"/>
              </a:rPr>
              <a:t>2</a:t>
            </a:r>
          </a:p>
          <a:p>
            <a:r>
              <a:rPr lang="ru-RU" smtClean="0"/>
              <a:t>Перегрузка может создавать неоднозначности и требовать разрешения</a:t>
            </a:r>
            <a:endParaRPr lang="en-US"/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sqrt(</a:t>
            </a:r>
            <a:r>
              <a:rPr lang="ru-RU" smtClean="0">
                <a:latin typeface="Consolas" panose="020B0609020204030204" pitchFamily="49" charset="0"/>
              </a:rPr>
              <a:t>1</a:t>
            </a:r>
            <a:r>
              <a:rPr lang="en-US" smtClean="0">
                <a:latin typeface="Consolas" panose="020B0609020204030204" pitchFamily="49" charset="0"/>
              </a:rPr>
              <a:t>); </a:t>
            </a:r>
            <a:r>
              <a:rPr lang="en-US">
                <a:latin typeface="Consolas" panose="020B0609020204030204" pitchFamily="49" charset="0"/>
              </a:rPr>
              <a:t>//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  <a:sym typeface="Symbol" panose="05050102010706020507" pitchFamily="18" charset="2"/>
              </a:rPr>
              <a:t></a:t>
            </a:r>
            <a:r>
              <a:rPr lang="ru-RU">
                <a:latin typeface="Consolas" panose="020B0609020204030204" pitchFamily="49" charset="0"/>
                <a:sym typeface="Symbol" panose="05050102010706020507" pitchFamily="18" charset="2"/>
              </a:rPr>
              <a:t> </a:t>
            </a:r>
            <a:r>
              <a:rPr lang="en-US" smtClean="0">
                <a:latin typeface="Consolas" panose="020B0609020204030204" pitchFamily="49" charset="0"/>
                <a:sym typeface="Symbol" panose="05050102010706020507" pitchFamily="18" charset="2"/>
              </a:rPr>
              <a:t>???</a:t>
            </a:r>
            <a:endParaRPr lang="en-US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45720" indent="0">
              <a:buNone/>
            </a:pPr>
            <a:endParaRPr lang="en-US" smtClean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785664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Порядок перегрузки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1" y="2057400"/>
            <a:ext cx="4745736" cy="4038600"/>
          </a:xfrm>
        </p:spPr>
        <p:txBody>
          <a:bodyPr/>
          <a:lstStyle/>
          <a:p>
            <a:pPr lvl="0"/>
            <a:r>
              <a:rPr lang="ru-RU"/>
              <a:t>Обычные функции</a:t>
            </a:r>
          </a:p>
          <a:p>
            <a:pPr lvl="1"/>
            <a:r>
              <a:rPr lang="ru-RU"/>
              <a:t>Идеальное совпадение</a:t>
            </a:r>
          </a:p>
          <a:p>
            <a:pPr lvl="1"/>
            <a:r>
              <a:rPr lang="ru-RU"/>
              <a:t>Стандартные преобразования</a:t>
            </a:r>
          </a:p>
          <a:p>
            <a:pPr lvl="1"/>
            <a:r>
              <a:rPr lang="ru-RU"/>
              <a:t>Пользовательские преобразования</a:t>
            </a:r>
          </a:p>
          <a:p>
            <a:pPr lvl="1"/>
            <a:r>
              <a:rPr lang="ru-RU"/>
              <a:t>Троеточия</a:t>
            </a:r>
          </a:p>
          <a:p>
            <a:pPr lvl="1"/>
            <a:r>
              <a:rPr lang="ru-RU"/>
              <a:t>Ссылочное </a:t>
            </a:r>
            <a:r>
              <a:rPr lang="ru-RU" smtClean="0"/>
              <a:t>связывание</a:t>
            </a:r>
            <a:endParaRPr lang="en-US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888736" y="2057400"/>
            <a:ext cx="53766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int foo (char x) { return 0</a:t>
            </a:r>
            <a:r>
              <a:rPr lang="en-US" smtClean="0">
                <a:latin typeface="Consolas" panose="020B0609020204030204" pitchFamily="49" charset="0"/>
              </a:rPr>
              <a:t>; }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int </a:t>
            </a:r>
            <a:r>
              <a:rPr lang="en-US">
                <a:latin typeface="Consolas" panose="020B0609020204030204" pitchFamily="49" charset="0"/>
              </a:rPr>
              <a:t>foo (short x) { return 1</a:t>
            </a:r>
            <a:r>
              <a:rPr lang="en-US" smtClean="0">
                <a:latin typeface="Consolas" panose="020B0609020204030204" pitchFamily="49" charset="0"/>
              </a:rPr>
              <a:t>; } 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int </a:t>
            </a:r>
            <a:r>
              <a:rPr lang="en-US">
                <a:latin typeface="Consolas" panose="020B0609020204030204" pitchFamily="49" charset="0"/>
              </a:rPr>
              <a:t>foo (int x) { return 2</a:t>
            </a:r>
            <a:r>
              <a:rPr lang="en-US" smtClean="0">
                <a:latin typeface="Consolas" panose="020B0609020204030204" pitchFamily="49" charset="0"/>
              </a:rPr>
              <a:t>; } 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int </a:t>
            </a:r>
            <a:r>
              <a:rPr lang="en-US">
                <a:latin typeface="Consolas" panose="020B0609020204030204" pitchFamily="49" charset="0"/>
              </a:rPr>
              <a:t>foo (...) { return 3</a:t>
            </a:r>
            <a:r>
              <a:rPr lang="en-US" smtClean="0">
                <a:latin typeface="Consolas" panose="020B0609020204030204" pitchFamily="49" charset="0"/>
              </a:rPr>
              <a:t>; }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int </a:t>
            </a:r>
            <a:r>
              <a:rPr lang="en-US">
                <a:latin typeface="Consolas" panose="020B0609020204030204" pitchFamily="49" charset="0"/>
              </a:rPr>
              <a:t>foo (int &amp;x) { return 4</a:t>
            </a:r>
            <a:r>
              <a:rPr lang="en-US" smtClean="0">
                <a:latin typeface="Consolas" panose="020B0609020204030204" pitchFamily="49" charset="0"/>
              </a:rPr>
              <a:t>; }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cout &lt;&lt; foo(10) &lt;&lt; endl;</a:t>
            </a:r>
          </a:p>
          <a:p>
            <a:r>
              <a:rPr lang="ru-RU" smtClean="0"/>
              <a:t>Что на экране?</a:t>
            </a:r>
          </a:p>
          <a:p>
            <a:r>
              <a:rPr lang="ru-RU" smtClean="0"/>
              <a:t>Что на экране если убрать вызванную в предыдущем пункте функцию?</a:t>
            </a:r>
          </a:p>
          <a:p>
            <a:r>
              <a:rPr lang="ru-RU" smtClean="0"/>
              <a:t>Что если убрать обе?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72351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Перегрузки можно запрещать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Начиная с </a:t>
            </a:r>
            <a:r>
              <a:rPr lang="en-US" smtClean="0"/>
              <a:t>2011 </a:t>
            </a:r>
            <a:r>
              <a:rPr lang="ru-RU" smtClean="0"/>
              <a:t>года можно явно запрещать (стирать</a:t>
            </a:r>
            <a:r>
              <a:rPr lang="en-US" smtClean="0"/>
              <a:t>?) </a:t>
            </a:r>
            <a:r>
              <a:rPr lang="ru-RU" smtClean="0"/>
              <a:t>перегрузки для конкретных аргументов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foo (int x) { return x + 42; }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foo (bool) = delete;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int foo (char) = delete;</a:t>
            </a:r>
          </a:p>
          <a:p>
            <a:pPr marL="45720" indent="0">
              <a:buNone/>
            </a:pPr>
            <a:r>
              <a:rPr lang="ru-RU" smtClean="0"/>
              <a:t>Но они всё ещё участвуют в подстановке</a:t>
            </a:r>
            <a:r>
              <a:rPr lang="en-US" smtClean="0"/>
              <a:t>, </a:t>
            </a:r>
            <a:r>
              <a:rPr lang="ru-RU" smtClean="0"/>
              <a:t>так что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t = foo (true); // </a:t>
            </a:r>
            <a:r>
              <a:rPr lang="ru-RU" smtClean="0">
                <a:latin typeface="Consolas" panose="020B0609020204030204" pitchFamily="49" charset="0"/>
              </a:rPr>
              <a:t>ошибка, а не преобразование к </a:t>
            </a:r>
            <a:r>
              <a:rPr lang="en-US" smtClean="0">
                <a:latin typeface="Consolas" panose="020B0609020204030204" pitchFamily="49" charset="0"/>
              </a:rPr>
              <a:t>int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263116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Подключаем шаблонные функции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264515" cy="4038600"/>
          </a:xfrm>
        </p:spPr>
        <p:txBody>
          <a:bodyPr/>
          <a:lstStyle/>
          <a:p>
            <a:r>
              <a:rPr lang="ru-RU" smtClean="0"/>
              <a:t>В конце прошлой лекции была поставлена задача написать </a:t>
            </a:r>
            <a:r>
              <a:rPr lang="en-US" smtClean="0"/>
              <a:t>operator== </a:t>
            </a:r>
            <a:r>
              <a:rPr lang="ru-RU" smtClean="0"/>
              <a:t>для </a:t>
            </a:r>
            <a:r>
              <a:rPr lang="en-US" smtClean="0"/>
              <a:t>basic_string</a:t>
            </a:r>
          </a:p>
          <a:p>
            <a:r>
              <a:rPr lang="ru-RU" smtClean="0"/>
              <a:t>Один из простых вариантов решения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template&lt;typename CharT, typename Traits, typename </a:t>
            </a:r>
            <a:r>
              <a:rPr lang="en-US" smtClean="0">
                <a:latin typeface="Consolas" panose="020B0609020204030204" pitchFamily="49" charset="0"/>
              </a:rPr>
              <a:t>Alloc&gt;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bool </a:t>
            </a:r>
            <a:r>
              <a:rPr lang="en-US">
                <a:latin typeface="Consolas" panose="020B0609020204030204" pitchFamily="49" charset="0"/>
              </a:rPr>
              <a:t>operator==(const basic_string&lt;CharT, Traits, Alloc&gt;&amp; lhs</a:t>
            </a:r>
            <a:r>
              <a:rPr lang="en-US" smtClean="0">
                <a:latin typeface="Consolas" panose="020B0609020204030204" pitchFamily="49" charset="0"/>
              </a:rPr>
              <a:t>,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              </a:t>
            </a:r>
            <a:r>
              <a:rPr lang="en-US">
                <a:latin typeface="Consolas" panose="020B0609020204030204" pitchFamily="49" charset="0"/>
              </a:rPr>
              <a:t>const basic_string&lt;CharT, Traits, Alloc&gt;&amp; rhs</a:t>
            </a:r>
            <a:r>
              <a:rPr lang="en-US" smtClean="0">
                <a:latin typeface="Consolas" panose="020B0609020204030204" pitchFamily="49" charset="0"/>
              </a:rPr>
              <a:t>) { 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return lhs.compare(rhs) == 0; 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endParaRPr lang="en-US">
              <a:latin typeface="Consolas" panose="020B0609020204030204" pitchFamily="49" charset="0"/>
            </a:endParaRPr>
          </a:p>
          <a:p>
            <a:r>
              <a:rPr lang="ru-RU" smtClean="0"/>
              <a:t>Чем он плох?</a:t>
            </a:r>
            <a:endParaRPr lang="en-US" smtClean="0"/>
          </a:p>
          <a:p>
            <a:pPr marL="45720" indent="0">
              <a:buNone/>
            </a:pP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35530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Подключаем шаблонные функции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264515" cy="4038600"/>
          </a:xfrm>
        </p:spPr>
        <p:txBody>
          <a:bodyPr/>
          <a:lstStyle/>
          <a:p>
            <a:r>
              <a:rPr lang="ru-RU" smtClean="0"/>
              <a:t>В конце прошлой лекции была поставлена задача написать </a:t>
            </a:r>
            <a:r>
              <a:rPr lang="en-US" smtClean="0"/>
              <a:t>operator== </a:t>
            </a:r>
            <a:r>
              <a:rPr lang="ru-RU" smtClean="0"/>
              <a:t>для </a:t>
            </a:r>
            <a:r>
              <a:rPr lang="en-US" smtClean="0"/>
              <a:t>basic_string</a:t>
            </a:r>
          </a:p>
          <a:p>
            <a:r>
              <a:rPr lang="ru-RU" smtClean="0"/>
              <a:t>Один из простых вариантов решения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template&lt;typename CharT, typename Traits, typename </a:t>
            </a:r>
            <a:r>
              <a:rPr lang="en-US" smtClean="0">
                <a:latin typeface="Consolas" panose="020B0609020204030204" pitchFamily="49" charset="0"/>
              </a:rPr>
              <a:t>Alloc&gt;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bool </a:t>
            </a:r>
            <a:r>
              <a:rPr lang="en-US">
                <a:latin typeface="Consolas" panose="020B0609020204030204" pitchFamily="49" charset="0"/>
              </a:rPr>
              <a:t>operator==(const basic_string&lt;CharT, Traits, Alloc&gt;&amp; lhs</a:t>
            </a:r>
            <a:r>
              <a:rPr lang="en-US" smtClean="0">
                <a:latin typeface="Consolas" panose="020B0609020204030204" pitchFamily="49" charset="0"/>
              </a:rPr>
              <a:t>,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              </a:t>
            </a:r>
            <a:r>
              <a:rPr lang="en-US">
                <a:latin typeface="Consolas" panose="020B0609020204030204" pitchFamily="49" charset="0"/>
              </a:rPr>
              <a:t>const basic_string&lt;CharT, Traits, Alloc&gt;&amp; rhs</a:t>
            </a:r>
            <a:r>
              <a:rPr lang="en-US" smtClean="0">
                <a:latin typeface="Consolas" panose="020B0609020204030204" pitchFamily="49" charset="0"/>
              </a:rPr>
              <a:t>) { 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return lhs.compare(rhs) == 0; 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endParaRPr lang="en-US">
              <a:latin typeface="Consolas" panose="020B0609020204030204" pitchFamily="49" charset="0"/>
            </a:endParaRPr>
          </a:p>
          <a:p>
            <a:r>
              <a:rPr lang="ru-RU" smtClean="0"/>
              <a:t>Он неэффективен. Подумайте про </a:t>
            </a:r>
            <a:r>
              <a:rPr lang="en-US" smtClean="0"/>
              <a:t>("hello" == str), </a:t>
            </a:r>
            <a:r>
              <a:rPr lang="ru-RU" smtClean="0"/>
              <a:t>тут явно создаётся лишняя копия. Мы бы хотели его перегрузить, как обычную функцию.</a:t>
            </a:r>
            <a:endParaRPr lang="en-US" smtClean="0"/>
          </a:p>
          <a:p>
            <a:pPr marL="45720" indent="0">
              <a:buNone/>
            </a:pP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369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Модульная структура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4315968"/>
          </a:xfrm>
        </p:spPr>
        <p:txBody>
          <a:bodyPr/>
          <a:lstStyle/>
          <a:p>
            <a:r>
              <a:rPr lang="ru-RU" smtClean="0"/>
              <a:t>Программа транслируется раздельно. Единица трансляции в </a:t>
            </a:r>
            <a:r>
              <a:rPr lang="en-US" smtClean="0"/>
              <a:t>C++ </a:t>
            </a:r>
            <a:r>
              <a:rPr lang="ru-RU" smtClean="0"/>
              <a:t>это файл.</a:t>
            </a:r>
          </a:p>
          <a:p>
            <a:r>
              <a:rPr lang="ru-RU" smtClean="0"/>
              <a:t>В каждой единице трансляции могут встречаться объявления и определения (функций, переменных, классов, </a:t>
            </a:r>
            <a:r>
              <a:rPr lang="en-US" smtClean="0"/>
              <a:t>etc.)</a:t>
            </a:r>
          </a:p>
          <a:p>
            <a:r>
              <a:rPr lang="ru-RU" smtClean="0"/>
              <a:t>Часто файлы кода распространяются с готовыми заголовочными файлами</a:t>
            </a:r>
            <a:endParaRPr lang="en-US" smtClean="0"/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// fact.</a:t>
            </a:r>
            <a:r>
              <a:rPr lang="en-US">
                <a:latin typeface="Consolas" panose="020B0609020204030204" pitchFamily="49" charset="0"/>
              </a:rPr>
              <a:t>h</a:t>
            </a:r>
            <a:endParaRPr lang="en-US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fact (int x); // </a:t>
            </a:r>
            <a:r>
              <a:rPr lang="ru-RU" smtClean="0">
                <a:latin typeface="Consolas" panose="020B0609020204030204" pitchFamily="49" charset="0"/>
              </a:rPr>
              <a:t>объявление</a:t>
            </a:r>
            <a:endParaRPr lang="en-US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// main.cc</a:t>
            </a:r>
          </a:p>
          <a:p>
            <a:pPr marL="45720" indent="0">
              <a:buNone/>
            </a:pP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#include </a:t>
            </a:r>
            <a:r>
              <a:rPr lang="en-US" smtClean="0">
                <a:latin typeface="Consolas" panose="020B0609020204030204" pitchFamily="49" charset="0"/>
              </a:rPr>
              <a:t>"fact.h"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main () { cout &lt;&lt; fact(5) &lt;&lt; endl; }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 smtClean="0">
                <a:latin typeface="Consolas" panose="020B0609020204030204" pitchFamily="49" charset="0"/>
              </a:rPr>
              <a:t>использование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46074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Лучший вариант сравнения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Принятый (в т.ч. в </a:t>
            </a:r>
            <a:r>
              <a:rPr lang="en-US" smtClean="0"/>
              <a:t>libstdc++) </a:t>
            </a:r>
            <a:r>
              <a:rPr lang="ru-RU" smtClean="0"/>
              <a:t>вариант решения</a:t>
            </a:r>
            <a:r>
              <a:rPr lang="en-US" smtClean="0"/>
              <a:t> </a:t>
            </a:r>
            <a:r>
              <a:rPr lang="ru-RU" smtClean="0"/>
              <a:t>использует перегрузки</a:t>
            </a:r>
          </a:p>
          <a:p>
            <a:pPr marL="45720" indent="0">
              <a:buNone/>
            </a:pPr>
            <a:r>
              <a:rPr lang="en-US" sz="1600">
                <a:latin typeface="Consolas" panose="020B0609020204030204" pitchFamily="49" charset="0"/>
              </a:rPr>
              <a:t>template&lt;typename CharT, typename Traits, typename </a:t>
            </a:r>
            <a:r>
              <a:rPr lang="en-US" sz="1600" smtClean="0">
                <a:latin typeface="Consolas" panose="020B0609020204030204" pitchFamily="49" charset="0"/>
              </a:rPr>
              <a:t>Alloc&gt;</a:t>
            </a:r>
            <a:r>
              <a:rPr lang="ru-RU" sz="1600" smtClean="0">
                <a:latin typeface="Consolas" panose="020B0609020204030204" pitchFamily="49" charset="0"/>
              </a:rPr>
              <a:t/>
            </a:r>
            <a:br>
              <a:rPr lang="ru-RU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bool </a:t>
            </a:r>
            <a:r>
              <a:rPr lang="en-US" sz="1600">
                <a:latin typeface="Consolas" panose="020B0609020204030204" pitchFamily="49" charset="0"/>
              </a:rPr>
              <a:t>operator==(const basic_string&lt;CharT, Traits, Alloc&gt;&amp; lhs</a:t>
            </a:r>
            <a:r>
              <a:rPr lang="en-US" sz="1600" smtClean="0">
                <a:latin typeface="Consolas" panose="020B0609020204030204" pitchFamily="49" charset="0"/>
              </a:rPr>
              <a:t>,</a:t>
            </a:r>
            <a:r>
              <a:rPr lang="ru-RU" sz="1600" smtClean="0">
                <a:latin typeface="Consolas" panose="020B0609020204030204" pitchFamily="49" charset="0"/>
              </a:rPr>
              <a:t/>
            </a:r>
            <a:br>
              <a:rPr lang="ru-RU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              </a:t>
            </a:r>
            <a:r>
              <a:rPr lang="en-US" sz="1600">
                <a:latin typeface="Consolas" panose="020B0609020204030204" pitchFamily="49" charset="0"/>
              </a:rPr>
              <a:t>const basic_string&lt;CharT, Traits, Alloc&gt;&amp; rhs) { </a:t>
            </a:r>
            <a:r>
              <a:rPr lang="ru-RU" sz="1600" smtClean="0">
                <a:latin typeface="Consolas" panose="020B0609020204030204" pitchFamily="49" charset="0"/>
              </a:rPr>
              <a:t/>
            </a:r>
            <a:br>
              <a:rPr lang="ru-RU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</a:t>
            </a:r>
            <a:r>
              <a:rPr lang="en-US" sz="1600">
                <a:latin typeface="Consolas" panose="020B0609020204030204" pitchFamily="49" charset="0"/>
              </a:rPr>
              <a:t>return lhs.compare(rhs) == 0; </a:t>
            </a:r>
            <a:r>
              <a:rPr lang="ru-RU" sz="1600" smtClean="0">
                <a:latin typeface="Consolas" panose="020B0609020204030204" pitchFamily="49" charset="0"/>
              </a:rPr>
              <a:t/>
            </a:r>
            <a:br>
              <a:rPr lang="ru-RU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}</a:t>
            </a:r>
            <a:endParaRPr lang="en-US" sz="160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1600" smtClean="0">
                <a:latin typeface="Consolas" panose="020B0609020204030204" pitchFamily="49" charset="0"/>
              </a:rPr>
              <a:t>template&lt;typename </a:t>
            </a:r>
            <a:r>
              <a:rPr lang="en-US" sz="1600">
                <a:latin typeface="Consolas" panose="020B0609020204030204" pitchFamily="49" charset="0"/>
              </a:rPr>
              <a:t>CharT, typename Traits, typename </a:t>
            </a:r>
            <a:r>
              <a:rPr lang="en-US" sz="1600" smtClean="0">
                <a:latin typeface="Consolas" panose="020B0609020204030204" pitchFamily="49" charset="0"/>
              </a:rPr>
              <a:t>Alloc&gt;</a:t>
            </a:r>
            <a:r>
              <a:rPr lang="ru-RU" sz="1600" smtClean="0">
                <a:latin typeface="Consolas" panose="020B0609020204030204" pitchFamily="49" charset="0"/>
              </a:rPr>
              <a:t/>
            </a:r>
            <a:br>
              <a:rPr lang="ru-RU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bool </a:t>
            </a:r>
            <a:r>
              <a:rPr lang="en-US" sz="1600">
                <a:latin typeface="Consolas" panose="020B0609020204030204" pitchFamily="49" charset="0"/>
              </a:rPr>
              <a:t>operator==(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const CharT* lhs</a:t>
            </a:r>
            <a:r>
              <a:rPr lang="en-US" sz="1600">
                <a:latin typeface="Consolas" panose="020B0609020204030204" pitchFamily="49" charset="0"/>
              </a:rPr>
              <a:t>, const basic_string&lt;CharT, Traits, Alloc&gt;&amp; rhs) { </a:t>
            </a:r>
            <a:r>
              <a:rPr lang="ru-RU" sz="1600" smtClean="0">
                <a:latin typeface="Consolas" panose="020B0609020204030204" pitchFamily="49" charset="0"/>
              </a:rPr>
              <a:t/>
            </a:r>
            <a:br>
              <a:rPr lang="ru-RU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</a:t>
            </a:r>
            <a:r>
              <a:rPr lang="en-US" sz="1600">
                <a:latin typeface="Consolas" panose="020B0609020204030204" pitchFamily="49" charset="0"/>
              </a:rPr>
              <a:t>return 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rhs.compare(lhs)</a:t>
            </a:r>
            <a:r>
              <a:rPr lang="en-US" sz="1600">
                <a:latin typeface="Consolas" panose="020B0609020204030204" pitchFamily="49" charset="0"/>
              </a:rPr>
              <a:t> == 0; </a:t>
            </a:r>
            <a:r>
              <a:rPr lang="ru-RU" sz="1600" smtClean="0">
                <a:latin typeface="Consolas" panose="020B0609020204030204" pitchFamily="49" charset="0"/>
              </a:rPr>
              <a:t/>
            </a:r>
            <a:br>
              <a:rPr lang="ru-RU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}</a:t>
            </a:r>
            <a:endParaRPr lang="en-US" sz="160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1600">
                <a:latin typeface="Consolas" panose="020B0609020204030204" pitchFamily="49" charset="0"/>
              </a:rPr>
              <a:t>template&lt;typename CharT, typename Traits, typename </a:t>
            </a:r>
            <a:r>
              <a:rPr lang="en-US" sz="1600" smtClean="0">
                <a:latin typeface="Consolas" panose="020B0609020204030204" pitchFamily="49" charset="0"/>
              </a:rPr>
              <a:t>Alloc&gt;</a:t>
            </a:r>
            <a:r>
              <a:rPr lang="ru-RU" sz="1600" smtClean="0">
                <a:latin typeface="Consolas" panose="020B0609020204030204" pitchFamily="49" charset="0"/>
              </a:rPr>
              <a:t/>
            </a:r>
            <a:br>
              <a:rPr lang="ru-RU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bool </a:t>
            </a:r>
            <a:r>
              <a:rPr lang="en-US" sz="1600">
                <a:latin typeface="Consolas" panose="020B0609020204030204" pitchFamily="49" charset="0"/>
              </a:rPr>
              <a:t>operator==(const </a:t>
            </a:r>
            <a:r>
              <a:rPr lang="en-US" sz="1600" smtClean="0">
                <a:latin typeface="Consolas" panose="020B0609020204030204" pitchFamily="49" charset="0"/>
              </a:rPr>
              <a:t>basic_string&lt;CharT</a:t>
            </a:r>
            <a:r>
              <a:rPr lang="en-US" sz="1600">
                <a:latin typeface="Consolas" panose="020B0609020204030204" pitchFamily="49" charset="0"/>
              </a:rPr>
              <a:t>, </a:t>
            </a:r>
            <a:r>
              <a:rPr lang="en-US" sz="1600" smtClean="0">
                <a:latin typeface="Consolas" panose="020B0609020204030204" pitchFamily="49" charset="0"/>
              </a:rPr>
              <a:t>Traits</a:t>
            </a:r>
            <a:r>
              <a:rPr lang="en-US" sz="1600">
                <a:latin typeface="Consolas" panose="020B0609020204030204" pitchFamily="49" charset="0"/>
              </a:rPr>
              <a:t>, </a:t>
            </a:r>
            <a:r>
              <a:rPr lang="en-US" sz="1600" smtClean="0">
                <a:latin typeface="Consolas" panose="020B0609020204030204" pitchFamily="49" charset="0"/>
              </a:rPr>
              <a:t>Alloc</a:t>
            </a:r>
            <a:r>
              <a:rPr lang="en-US" sz="1600">
                <a:latin typeface="Consolas" panose="020B0609020204030204" pitchFamily="49" charset="0"/>
              </a:rPr>
              <a:t>&gt;&amp; lhs</a:t>
            </a:r>
            <a:r>
              <a:rPr lang="en-US" sz="1600" smtClean="0">
                <a:latin typeface="Consolas" panose="020B0609020204030204" pitchFamily="49" charset="0"/>
              </a:rPr>
              <a:t>, 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const CharT* rhs</a:t>
            </a:r>
            <a:r>
              <a:rPr lang="en-US" sz="1600">
                <a:latin typeface="Consolas" panose="020B0609020204030204" pitchFamily="49" charset="0"/>
              </a:rPr>
              <a:t>) { </a:t>
            </a:r>
            <a:r>
              <a:rPr lang="ru-RU" sz="1600" smtClean="0">
                <a:latin typeface="Consolas" panose="020B0609020204030204" pitchFamily="49" charset="0"/>
              </a:rPr>
              <a:t/>
            </a:r>
            <a:br>
              <a:rPr lang="ru-RU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</a:t>
            </a:r>
            <a:r>
              <a:rPr lang="en-US" sz="1600">
                <a:latin typeface="Consolas" panose="020B0609020204030204" pitchFamily="49" charset="0"/>
              </a:rPr>
              <a:t>return </a:t>
            </a:r>
            <a:r>
              <a:rPr lang="en-US" sz="1600" smtClean="0">
                <a:latin typeface="Consolas" panose="020B0609020204030204" pitchFamily="49" charset="0"/>
              </a:rPr>
              <a:t>lhs.compare(rhs</a:t>
            </a:r>
            <a:r>
              <a:rPr lang="en-US" sz="1600">
                <a:latin typeface="Consolas" panose="020B0609020204030204" pitchFamily="49" charset="0"/>
              </a:rPr>
              <a:t>) == 0; </a:t>
            </a:r>
            <a:r>
              <a:rPr lang="ru-RU" sz="1600" smtClean="0">
                <a:latin typeface="Consolas" panose="020B0609020204030204" pitchFamily="49" charset="0"/>
              </a:rPr>
              <a:t/>
            </a:r>
            <a:br>
              <a:rPr lang="ru-RU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}</a:t>
            </a:r>
            <a:endParaRPr lang="en-US" sz="16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234233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Порядок перегрузки с учётом шаблонов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Обычные функции</a:t>
            </a:r>
          </a:p>
          <a:p>
            <a:pPr lvl="1"/>
            <a:r>
              <a:rPr lang="ru-RU"/>
              <a:t>Идеальное совпадение</a:t>
            </a:r>
          </a:p>
          <a:p>
            <a:pPr lvl="0"/>
            <a:r>
              <a:rPr lang="ru-RU"/>
              <a:t>Шаблоны функций</a:t>
            </a:r>
          </a:p>
          <a:p>
            <a:pPr lvl="1"/>
            <a:r>
              <a:rPr lang="ru-RU"/>
              <a:t>Шаблоны с меньшим количеством шаблонных параметров</a:t>
            </a:r>
          </a:p>
          <a:p>
            <a:pPr lvl="1"/>
            <a:r>
              <a:rPr lang="ru-RU"/>
              <a:t>Шаблоны с наиболее уточненными аргументами</a:t>
            </a:r>
          </a:p>
          <a:p>
            <a:pPr lvl="1"/>
            <a:r>
              <a:rPr lang="ru-RU"/>
              <a:t>Шаблоны самого общего вида</a:t>
            </a:r>
          </a:p>
          <a:p>
            <a:pPr lvl="0"/>
            <a:r>
              <a:rPr lang="ru-RU"/>
              <a:t>Обычные </a:t>
            </a:r>
            <a:r>
              <a:rPr lang="ru-RU" smtClean="0"/>
              <a:t>функции</a:t>
            </a:r>
          </a:p>
          <a:p>
            <a:pPr lvl="1"/>
            <a:r>
              <a:rPr lang="ru-RU"/>
              <a:t>Стандартные преобразования</a:t>
            </a:r>
          </a:p>
          <a:p>
            <a:pPr lvl="1"/>
            <a:r>
              <a:rPr lang="ru-RU"/>
              <a:t>Пользовательские преобразования</a:t>
            </a:r>
          </a:p>
          <a:p>
            <a:pPr lvl="1"/>
            <a:r>
              <a:rPr lang="ru-RU"/>
              <a:t>Троеточия</a:t>
            </a:r>
          </a:p>
          <a:p>
            <a:pPr lvl="1"/>
            <a:r>
              <a:rPr lang="ru-RU"/>
              <a:t>Ссылочное </a:t>
            </a:r>
            <a:r>
              <a:rPr lang="ru-RU" smtClean="0"/>
              <a:t>связывание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351594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Точно подходящая </a:t>
            </a:r>
            <a:r>
              <a:rPr lang="ru-RU" smtClean="0"/>
              <a:t>функция </a:t>
            </a:r>
            <a:r>
              <a:rPr lang="ru-RU"/>
              <a:t>всегда выигрывает у шаблона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457200">
              <a:buFont typeface="Tw Cen MT"/>
              <a:buAutoNum type="arabicPeriod"/>
            </a:pPr>
            <a:r>
              <a:rPr lang="en-US">
                <a:latin typeface="Consolas" pitchFamily="49"/>
              </a:rPr>
              <a:t>int const&amp; max (int const&amp; a, int const&amp; b)</a:t>
            </a:r>
            <a:br>
              <a:rPr lang="en-US">
                <a:latin typeface="Consolas" pitchFamily="49"/>
              </a:rPr>
            </a:br>
            <a:r>
              <a:rPr lang="en-US">
                <a:latin typeface="Consolas" pitchFamily="49"/>
              </a:rPr>
              <a:t>{ return a &lt; b ? b : a;</a:t>
            </a:r>
            <a:r>
              <a:rPr lang="ru-RU">
                <a:latin typeface="Consolas" pitchFamily="49"/>
              </a:rPr>
              <a:t> </a:t>
            </a:r>
            <a:r>
              <a:rPr lang="en-US">
                <a:latin typeface="Consolas" pitchFamily="49"/>
              </a:rPr>
              <a:t>}</a:t>
            </a:r>
          </a:p>
          <a:p>
            <a:pPr marL="457200" lvl="0" indent="-457200">
              <a:buFont typeface="Tw Cen MT"/>
              <a:buAutoNum type="arabicPeriod"/>
            </a:pPr>
            <a:r>
              <a:rPr lang="en-US">
                <a:latin typeface="Consolas" pitchFamily="49"/>
              </a:rPr>
              <a:t>&lt;typename T&gt; T const&amp; max (T const&amp; a, T const&amp; b)</a:t>
            </a:r>
            <a:br>
              <a:rPr lang="en-US">
                <a:latin typeface="Consolas" pitchFamily="49"/>
              </a:rPr>
            </a:br>
            <a:r>
              <a:rPr lang="en-US">
                <a:latin typeface="Consolas" pitchFamily="49"/>
              </a:rPr>
              <a:t>{ return a &lt; b ? b : a; }</a:t>
            </a:r>
          </a:p>
          <a:p>
            <a:pPr marL="0" lvl="0" indent="0">
              <a:spcBef>
                <a:spcPts val="3000"/>
              </a:spcBef>
              <a:buNone/>
            </a:pPr>
            <a:r>
              <a:rPr lang="en-US">
                <a:latin typeface="Consolas" pitchFamily="49"/>
              </a:rPr>
              <a:t>max(7, 42);    </a:t>
            </a:r>
            <a:r>
              <a:rPr lang="en-US" smtClean="0">
                <a:latin typeface="Consolas" pitchFamily="49"/>
              </a:rPr>
              <a:t>   // </a:t>
            </a:r>
            <a:r>
              <a:rPr lang="en-US" smtClean="0">
                <a:latin typeface="Consolas" panose="020B0609020204030204" pitchFamily="49" charset="0"/>
                <a:sym typeface="Symbol" panose="05050102010706020507" pitchFamily="18" charset="2"/>
              </a:rPr>
              <a:t> 1</a:t>
            </a:r>
            <a:r>
              <a:rPr lang="en-US">
                <a:latin typeface="Consolas" pitchFamily="49"/>
              </a:rPr>
              <a:t/>
            </a:r>
            <a:br>
              <a:rPr lang="en-US">
                <a:latin typeface="Consolas" pitchFamily="49"/>
              </a:rPr>
            </a:br>
            <a:r>
              <a:rPr lang="en-US">
                <a:latin typeface="Consolas" pitchFamily="49"/>
              </a:rPr>
              <a:t>max(7.0, 42.0);   </a:t>
            </a:r>
            <a:r>
              <a:rPr lang="en-US" smtClean="0">
                <a:latin typeface="Consolas" pitchFamily="49"/>
              </a:rPr>
              <a:t>// </a:t>
            </a:r>
            <a:r>
              <a:rPr lang="en-US">
                <a:latin typeface="Consolas" panose="020B0609020204030204" pitchFamily="49" charset="0"/>
                <a:sym typeface="Symbol" panose="05050102010706020507" pitchFamily="18" charset="2"/>
              </a:rPr>
              <a:t> </a:t>
            </a:r>
            <a:r>
              <a:rPr lang="en-US" smtClean="0">
                <a:latin typeface="Consolas" pitchFamily="49"/>
              </a:rPr>
              <a:t>2&lt;double&gt;</a:t>
            </a:r>
            <a:r>
              <a:rPr lang="en-US">
                <a:latin typeface="Consolas" pitchFamily="49"/>
              </a:rPr>
              <a:t/>
            </a:r>
            <a:br>
              <a:rPr lang="en-US">
                <a:latin typeface="Consolas" pitchFamily="49"/>
              </a:rPr>
            </a:br>
            <a:r>
              <a:rPr lang="en-US">
                <a:latin typeface="Consolas" pitchFamily="49"/>
              </a:rPr>
              <a:t>max&lt;int&gt;(7, 42);  </a:t>
            </a:r>
            <a:r>
              <a:rPr lang="en-US" smtClean="0">
                <a:latin typeface="Consolas" pitchFamily="49"/>
              </a:rPr>
              <a:t>// </a:t>
            </a:r>
            <a:r>
              <a:rPr lang="en-US">
                <a:latin typeface="Consolas" panose="020B0609020204030204" pitchFamily="49" charset="0"/>
                <a:sym typeface="Symbol" panose="05050102010706020507" pitchFamily="18" charset="2"/>
              </a:rPr>
              <a:t> </a:t>
            </a:r>
            <a:r>
              <a:rPr lang="en-US" smtClean="0">
                <a:latin typeface="Consolas" pitchFamily="49"/>
              </a:rPr>
              <a:t>2&lt;int&gt;</a:t>
            </a:r>
            <a:r>
              <a:rPr lang="en-US">
                <a:latin typeface="Consolas" pitchFamily="49"/>
              </a:rPr>
              <a:t/>
            </a:r>
            <a:br>
              <a:rPr lang="en-US">
                <a:latin typeface="Consolas" pitchFamily="49"/>
              </a:rPr>
            </a:br>
            <a:r>
              <a:rPr lang="en-US">
                <a:latin typeface="Consolas" pitchFamily="49"/>
              </a:rPr>
              <a:t>max&lt;&gt;(7, 42); </a:t>
            </a:r>
            <a:r>
              <a:rPr lang="en-US" smtClean="0">
                <a:latin typeface="Consolas" pitchFamily="49"/>
              </a:rPr>
              <a:t>    // </a:t>
            </a:r>
            <a:r>
              <a:rPr lang="en-US">
                <a:latin typeface="Consolas" panose="020B0609020204030204" pitchFamily="49" charset="0"/>
                <a:sym typeface="Symbol" panose="05050102010706020507" pitchFamily="18" charset="2"/>
              </a:rPr>
              <a:t> </a:t>
            </a:r>
            <a:r>
              <a:rPr lang="en-US">
                <a:latin typeface="Consolas" pitchFamily="49"/>
              </a:rPr>
              <a:t>2&lt;int&gt; </a:t>
            </a:r>
            <a:r>
              <a:rPr lang="en-US" smtClean="0">
                <a:latin typeface="Consolas" pitchFamily="49"/>
              </a:rPr>
              <a:t/>
            </a:r>
            <a:br>
              <a:rPr lang="en-US" smtClean="0">
                <a:latin typeface="Consolas" pitchFamily="49"/>
              </a:rPr>
            </a:br>
            <a:r>
              <a:rPr lang="en-US" smtClean="0">
                <a:latin typeface="Consolas" pitchFamily="49"/>
              </a:rPr>
              <a:t>max</a:t>
            </a:r>
            <a:r>
              <a:rPr lang="en-US">
                <a:latin typeface="Consolas" pitchFamily="49"/>
              </a:rPr>
              <a:t>('a', 42.7); </a:t>
            </a:r>
            <a:r>
              <a:rPr lang="en-US" smtClean="0">
                <a:latin typeface="Consolas" pitchFamily="49"/>
              </a:rPr>
              <a:t>  // </a:t>
            </a:r>
            <a:r>
              <a:rPr lang="en-US">
                <a:latin typeface="Consolas" panose="020B0609020204030204" pitchFamily="49" charset="0"/>
                <a:sym typeface="Symbol" panose="05050102010706020507" pitchFamily="18" charset="2"/>
              </a:rPr>
              <a:t> 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36605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Более специальный шаблон всегда выигрывает у менее специального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457200">
              <a:buFont typeface="Tw Cen MT"/>
              <a:buAutoNum type="arabicPeriod"/>
            </a:pPr>
            <a:r>
              <a:rPr lang="fr-FR">
                <a:latin typeface="Consolas" pitchFamily="49"/>
              </a:rPr>
              <a:t>template &lt;typename T&gt; void f(T);</a:t>
            </a:r>
            <a:endParaRPr lang="ru-RU">
              <a:latin typeface="Consolas" pitchFamily="49"/>
            </a:endParaRPr>
          </a:p>
          <a:p>
            <a:pPr marL="457200" lvl="0" indent="-457200">
              <a:buFont typeface="Tw Cen MT"/>
              <a:buAutoNum type="arabicPeriod"/>
            </a:pPr>
            <a:r>
              <a:rPr lang="fr-FR">
                <a:latin typeface="Consolas" pitchFamily="49"/>
              </a:rPr>
              <a:t>template &lt;typename T&gt; void f(T*);</a:t>
            </a:r>
            <a:endParaRPr lang="ru-RU">
              <a:latin typeface="Consolas" pitchFamily="49"/>
            </a:endParaRPr>
          </a:p>
          <a:p>
            <a:pPr marL="457200" lvl="0" indent="-457200">
              <a:buFont typeface="Tw Cen MT"/>
              <a:buAutoNum type="arabicPeriod"/>
            </a:pPr>
            <a:r>
              <a:rPr lang="fr-FR">
                <a:latin typeface="Consolas" pitchFamily="49"/>
              </a:rPr>
              <a:t>template &lt;typename T&gt; void f(T*</a:t>
            </a:r>
            <a:r>
              <a:rPr lang="ru-RU">
                <a:latin typeface="Consolas" pitchFamily="49"/>
              </a:rPr>
              <a:t>*</a:t>
            </a:r>
            <a:r>
              <a:rPr lang="fr-FR">
                <a:latin typeface="Consolas" pitchFamily="49"/>
              </a:rPr>
              <a:t>);</a:t>
            </a:r>
            <a:endParaRPr lang="ru-RU">
              <a:latin typeface="Consolas" pitchFamily="49"/>
            </a:endParaRPr>
          </a:p>
          <a:p>
            <a:pPr marL="457200" lvl="0" indent="-457200">
              <a:buFont typeface="Tw Cen MT"/>
              <a:buAutoNum type="arabicPeriod"/>
            </a:pPr>
            <a:r>
              <a:rPr lang="fr-FR">
                <a:latin typeface="Consolas" pitchFamily="49"/>
              </a:rPr>
              <a:t>template &lt;typename T&gt; void f(T*</a:t>
            </a:r>
            <a:r>
              <a:rPr lang="ru-RU">
                <a:latin typeface="Consolas" pitchFamily="49"/>
              </a:rPr>
              <a:t>**</a:t>
            </a:r>
            <a:r>
              <a:rPr lang="fr-FR">
                <a:latin typeface="Consolas" pitchFamily="49"/>
              </a:rPr>
              <a:t>);</a:t>
            </a:r>
            <a:endParaRPr lang="ru-RU">
              <a:latin typeface="Consolas" pitchFamily="49"/>
            </a:endParaRPr>
          </a:p>
          <a:p>
            <a:pPr marL="457200" lvl="0" indent="-457200">
              <a:buFont typeface="Tw Cen MT"/>
              <a:buAutoNum type="arabicPeriod"/>
            </a:pPr>
            <a:r>
              <a:rPr lang="fr-FR">
                <a:latin typeface="Consolas" pitchFamily="49"/>
              </a:rPr>
              <a:t>template &lt;typename T&gt; void f(T*</a:t>
            </a:r>
            <a:r>
              <a:rPr lang="ru-RU">
                <a:latin typeface="Consolas" pitchFamily="49"/>
              </a:rPr>
              <a:t>***</a:t>
            </a:r>
            <a:r>
              <a:rPr lang="fr-FR">
                <a:latin typeface="Consolas" pitchFamily="49"/>
              </a:rPr>
              <a:t>);</a:t>
            </a:r>
            <a:endParaRPr lang="ru-RU">
              <a:latin typeface="Consolas" pitchFamily="49"/>
            </a:endParaRPr>
          </a:p>
          <a:p>
            <a:pPr marL="0" lvl="0" indent="0">
              <a:spcBef>
                <a:spcPts val="2400"/>
              </a:spcBef>
              <a:buNone/>
            </a:pPr>
            <a:r>
              <a:rPr lang="en-US">
                <a:latin typeface="Consolas" pitchFamily="49"/>
              </a:rPr>
              <a:t>int ***a;</a:t>
            </a:r>
            <a:br>
              <a:rPr lang="en-US">
                <a:latin typeface="Consolas" pitchFamily="49"/>
              </a:rPr>
            </a:br>
            <a:r>
              <a:rPr lang="en-US">
                <a:latin typeface="Consolas" pitchFamily="49"/>
              </a:rPr>
              <a:t>f(a); </a:t>
            </a:r>
            <a:r>
              <a:rPr lang="en-US" smtClean="0">
                <a:latin typeface="Consolas" pitchFamily="49"/>
              </a:rPr>
              <a:t>       // </a:t>
            </a:r>
            <a:r>
              <a:rPr lang="en-US">
                <a:latin typeface="Consolas" panose="020B0609020204030204" pitchFamily="49" charset="0"/>
                <a:sym typeface="Symbol" panose="05050102010706020507" pitchFamily="18" charset="2"/>
              </a:rPr>
              <a:t> </a:t>
            </a:r>
            <a:r>
              <a:rPr lang="en-US" smtClean="0">
                <a:latin typeface="Consolas" panose="020B0609020204030204" pitchFamily="49" charset="0"/>
                <a:sym typeface="Symbol" panose="05050102010706020507" pitchFamily="18" charset="2"/>
              </a:rPr>
              <a:t>4</a:t>
            </a:r>
            <a:r>
              <a:rPr lang="ru-RU">
                <a:latin typeface="Consolas" pitchFamily="49"/>
              </a:rPr>
              <a:t/>
            </a:r>
            <a:br>
              <a:rPr lang="ru-RU">
                <a:latin typeface="Consolas" pitchFamily="49"/>
              </a:rPr>
            </a:br>
            <a:r>
              <a:rPr lang="en-US">
                <a:latin typeface="Consolas" pitchFamily="49"/>
              </a:rPr>
              <a:t>f&lt;int**&gt;(a); // </a:t>
            </a:r>
            <a:r>
              <a:rPr lang="en-US">
                <a:latin typeface="Consolas" panose="020B0609020204030204" pitchFamily="49" charset="0"/>
                <a:sym typeface="Symbol" panose="05050102010706020507" pitchFamily="18" charset="2"/>
              </a:rPr>
              <a:t> 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26881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Меньшее количество параметров выигрывает против большего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457200">
              <a:buFont typeface="Tw Cen MT"/>
              <a:buAutoNum type="arabicPeriod"/>
            </a:pPr>
            <a:r>
              <a:rPr lang="fr-FR">
                <a:latin typeface="Consolas" pitchFamily="49"/>
              </a:rPr>
              <a:t>template &lt;typename T1, typename T2&gt; void </a:t>
            </a:r>
            <a:r>
              <a:rPr lang="fr-FR" smtClean="0">
                <a:latin typeface="Consolas" pitchFamily="49"/>
              </a:rPr>
              <a:t>f</a:t>
            </a:r>
            <a:r>
              <a:rPr lang="ru-RU" smtClean="0">
                <a:latin typeface="Consolas" pitchFamily="49"/>
              </a:rPr>
              <a:t> </a:t>
            </a:r>
            <a:r>
              <a:rPr lang="fr-FR" smtClean="0">
                <a:latin typeface="Consolas" pitchFamily="49"/>
              </a:rPr>
              <a:t>(T1,</a:t>
            </a:r>
            <a:r>
              <a:rPr lang="ru-RU" smtClean="0">
                <a:latin typeface="Consolas" pitchFamily="49"/>
              </a:rPr>
              <a:t> </a:t>
            </a:r>
            <a:r>
              <a:rPr lang="fr-FR" smtClean="0">
                <a:latin typeface="Consolas" pitchFamily="49"/>
              </a:rPr>
              <a:t>T2);</a:t>
            </a:r>
            <a:endParaRPr lang="ru-RU">
              <a:latin typeface="Consolas" pitchFamily="49"/>
            </a:endParaRPr>
          </a:p>
          <a:p>
            <a:pPr marL="457200" lvl="0" indent="-457200">
              <a:buFont typeface="Tw Cen MT"/>
              <a:buAutoNum type="arabicPeriod"/>
            </a:pPr>
            <a:r>
              <a:rPr lang="fr-FR">
                <a:latin typeface="Consolas" pitchFamily="49"/>
              </a:rPr>
              <a:t>template &lt;typename T&gt; void </a:t>
            </a:r>
            <a:r>
              <a:rPr lang="fr-FR" smtClean="0">
                <a:latin typeface="Consolas" pitchFamily="49"/>
              </a:rPr>
              <a:t>f</a:t>
            </a:r>
            <a:r>
              <a:rPr lang="ru-RU" smtClean="0">
                <a:latin typeface="Consolas" pitchFamily="49"/>
              </a:rPr>
              <a:t> </a:t>
            </a:r>
            <a:r>
              <a:rPr lang="fr-FR" smtClean="0">
                <a:latin typeface="Consolas" pitchFamily="49"/>
              </a:rPr>
              <a:t>(T</a:t>
            </a:r>
            <a:r>
              <a:rPr lang="fr-FR">
                <a:latin typeface="Consolas" pitchFamily="49"/>
              </a:rPr>
              <a:t>, T</a:t>
            </a:r>
            <a:r>
              <a:rPr lang="fr-FR" smtClean="0">
                <a:latin typeface="Consolas" pitchFamily="49"/>
              </a:rPr>
              <a:t>*);</a:t>
            </a:r>
            <a:endParaRPr lang="ru-RU">
              <a:latin typeface="Consolas" pitchFamily="49"/>
            </a:endParaRPr>
          </a:p>
          <a:p>
            <a:pPr marL="0" lvl="0" indent="0">
              <a:spcBef>
                <a:spcPts val="1200"/>
              </a:spcBef>
              <a:buNone/>
            </a:pPr>
            <a:r>
              <a:rPr lang="en-US">
                <a:latin typeface="Consolas" pitchFamily="49"/>
              </a:rPr>
              <a:t>double t, s;</a:t>
            </a:r>
            <a:br>
              <a:rPr lang="en-US">
                <a:latin typeface="Consolas" pitchFamily="49"/>
              </a:rPr>
            </a:br>
            <a:r>
              <a:rPr lang="en-US" smtClean="0">
                <a:latin typeface="Consolas" pitchFamily="49"/>
              </a:rPr>
              <a:t>f</a:t>
            </a:r>
            <a:r>
              <a:rPr lang="ru-RU" smtClean="0">
                <a:latin typeface="Consolas" pitchFamily="49"/>
              </a:rPr>
              <a:t> </a:t>
            </a:r>
            <a:r>
              <a:rPr lang="en-US" smtClean="0">
                <a:latin typeface="Consolas" pitchFamily="49"/>
              </a:rPr>
              <a:t>(</a:t>
            </a:r>
            <a:r>
              <a:rPr lang="en-US">
                <a:latin typeface="Consolas" pitchFamily="49"/>
              </a:rPr>
              <a:t>t, &amp;s); // </a:t>
            </a:r>
            <a:r>
              <a:rPr lang="en-US">
                <a:latin typeface="Consolas" panose="020B0609020204030204" pitchFamily="49" charset="0"/>
                <a:sym typeface="Symbol" panose="05050102010706020507" pitchFamily="18" charset="2"/>
              </a:rPr>
              <a:t> 2</a:t>
            </a:r>
            <a:endParaRPr lang="ru-RU">
              <a:latin typeface="Consolas" pitchFamily="49"/>
            </a:endParaRPr>
          </a:p>
          <a:p>
            <a:pPr marL="0" lvl="0" indent="0">
              <a:spcBef>
                <a:spcPts val="1200"/>
              </a:spcBef>
              <a:buNone/>
            </a:pPr>
            <a:r>
              <a:rPr lang="ru-RU"/>
              <a:t>Но при конфликте с предыдущим правилом это не работает</a:t>
            </a:r>
          </a:p>
          <a:p>
            <a:pPr marL="0" lvl="0" indent="0">
              <a:spcBef>
                <a:spcPts val="1200"/>
              </a:spcBef>
              <a:buNone/>
            </a:pPr>
            <a:r>
              <a:rPr lang="fr-FR">
                <a:latin typeface="Consolas" pitchFamily="49"/>
              </a:rPr>
              <a:t>template &lt;typename T&gt; void </a:t>
            </a:r>
            <a:r>
              <a:rPr lang="fr-FR" smtClean="0">
                <a:latin typeface="Consolas" pitchFamily="49"/>
              </a:rPr>
              <a:t>g</a:t>
            </a:r>
            <a:r>
              <a:rPr lang="ru-RU" smtClean="0">
                <a:latin typeface="Consolas" pitchFamily="49"/>
              </a:rPr>
              <a:t> </a:t>
            </a:r>
            <a:r>
              <a:rPr lang="fr-FR" smtClean="0">
                <a:latin typeface="Consolas" pitchFamily="49"/>
              </a:rPr>
              <a:t>(T</a:t>
            </a:r>
            <a:r>
              <a:rPr lang="fr-FR">
                <a:latin typeface="Consolas" pitchFamily="49"/>
              </a:rPr>
              <a:t>, </a:t>
            </a:r>
            <a:r>
              <a:rPr lang="fr-FR" smtClean="0">
                <a:latin typeface="Consolas" pitchFamily="49"/>
              </a:rPr>
              <a:t>T); </a:t>
            </a:r>
            <a:r>
              <a:rPr lang="ru-RU">
                <a:latin typeface="Consolas" pitchFamily="49"/>
              </a:rPr>
              <a:t/>
            </a:r>
            <a:br>
              <a:rPr lang="ru-RU">
                <a:latin typeface="Consolas" pitchFamily="49"/>
              </a:rPr>
            </a:br>
            <a:r>
              <a:rPr lang="fr-FR">
                <a:latin typeface="Consolas" pitchFamily="49"/>
              </a:rPr>
              <a:t>template &lt;typename T1 typename T2&gt; void </a:t>
            </a:r>
            <a:r>
              <a:rPr lang="fr-FR" smtClean="0">
                <a:latin typeface="Consolas" pitchFamily="49"/>
              </a:rPr>
              <a:t>g</a:t>
            </a:r>
            <a:r>
              <a:rPr lang="ru-RU" smtClean="0">
                <a:latin typeface="Consolas" pitchFamily="49"/>
              </a:rPr>
              <a:t> </a:t>
            </a:r>
            <a:r>
              <a:rPr lang="fr-FR" smtClean="0">
                <a:latin typeface="Consolas" pitchFamily="49"/>
              </a:rPr>
              <a:t>(T1</a:t>
            </a:r>
            <a:r>
              <a:rPr lang="fr-FR">
                <a:latin typeface="Consolas" pitchFamily="49"/>
              </a:rPr>
              <a:t>, T2</a:t>
            </a:r>
            <a:r>
              <a:rPr lang="fr-FR" smtClean="0">
                <a:latin typeface="Consolas" pitchFamily="49"/>
              </a:rPr>
              <a:t>*); </a:t>
            </a:r>
            <a:r>
              <a:rPr lang="ru-RU">
                <a:latin typeface="Consolas" pitchFamily="49"/>
              </a:rPr>
              <a:t/>
            </a:r>
            <a:br>
              <a:rPr lang="ru-RU">
                <a:latin typeface="Consolas" pitchFamily="49"/>
              </a:rPr>
            </a:br>
            <a:r>
              <a:rPr lang="fr-FR">
                <a:latin typeface="Consolas" pitchFamily="49"/>
              </a:rPr>
              <a:t>template &lt;typename T1 typename T2&gt; void </a:t>
            </a:r>
            <a:r>
              <a:rPr lang="fr-FR" smtClean="0">
                <a:latin typeface="Consolas" pitchFamily="49"/>
              </a:rPr>
              <a:t>g</a:t>
            </a:r>
            <a:r>
              <a:rPr lang="ru-RU" smtClean="0">
                <a:latin typeface="Consolas" pitchFamily="49"/>
              </a:rPr>
              <a:t> </a:t>
            </a:r>
            <a:r>
              <a:rPr lang="fr-FR" smtClean="0">
                <a:latin typeface="Consolas" pitchFamily="49"/>
              </a:rPr>
              <a:t>(T1</a:t>
            </a:r>
            <a:r>
              <a:rPr lang="fr-FR">
                <a:latin typeface="Consolas" pitchFamily="49"/>
              </a:rPr>
              <a:t>*, T2</a:t>
            </a:r>
            <a:r>
              <a:rPr lang="fr-FR" smtClean="0">
                <a:latin typeface="Consolas" pitchFamily="49"/>
              </a:rPr>
              <a:t>*);</a:t>
            </a:r>
            <a:endParaRPr lang="ru-RU">
              <a:latin typeface="Consolas" pitchFamily="49"/>
            </a:endParaRPr>
          </a:p>
          <a:p>
            <a:pPr marL="0" lvl="0" indent="0">
              <a:spcBef>
                <a:spcPts val="1200"/>
              </a:spcBef>
              <a:buNone/>
            </a:pPr>
            <a:r>
              <a:rPr lang="en-US">
                <a:latin typeface="Consolas" pitchFamily="49"/>
              </a:rPr>
              <a:t>g (&amp;t, &amp;s);</a:t>
            </a:r>
            <a:r>
              <a:rPr lang="ru-RU">
                <a:latin typeface="Consolas" pitchFamily="49"/>
              </a:rPr>
              <a:t> </a:t>
            </a:r>
            <a:r>
              <a:rPr lang="en-US">
                <a:latin typeface="Consolas" pitchFamily="49"/>
              </a:rPr>
              <a:t>// </a:t>
            </a:r>
            <a:r>
              <a:rPr lang="ru-RU" smtClean="0">
                <a:latin typeface="Consolas" pitchFamily="49"/>
              </a:rPr>
              <a:t>просто не скомпилируется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08605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Шаблоны (по которым только предстоит сгенерировать тело функции) участвуют в перегрузке наравне с функциями.</a:t>
            </a:r>
          </a:p>
          <a:p>
            <a:r>
              <a:rPr lang="ru-RU" smtClean="0"/>
              <a:t>В этом есть нечто нервирующее?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89946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Проблема-тизер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До следующей лекции можно подумать над </a:t>
            </a:r>
            <a:r>
              <a:rPr lang="ru-RU" smtClean="0">
                <a:solidFill>
                  <a:srgbClr val="0000FF"/>
                </a:solidFill>
              </a:rPr>
              <a:t>проблемой гетерогенного минимума</a:t>
            </a:r>
            <a:r>
              <a:rPr lang="ru-RU" smtClean="0"/>
              <a:t>.</a:t>
            </a:r>
          </a:p>
          <a:p>
            <a:pPr marL="45720" indent="0">
              <a:buNone/>
            </a:pPr>
            <a:r>
              <a:rPr lang="fr-FR">
                <a:latin typeface="Consolas" pitchFamily="49"/>
              </a:rPr>
              <a:t>template &lt;typename </a:t>
            </a:r>
            <a:r>
              <a:rPr lang="fr-FR" smtClean="0">
                <a:latin typeface="Consolas" pitchFamily="49"/>
              </a:rPr>
              <a:t>T, </a:t>
            </a:r>
            <a:r>
              <a:rPr lang="fr-FR">
                <a:latin typeface="Consolas" pitchFamily="49"/>
              </a:rPr>
              <a:t>typename </a:t>
            </a:r>
            <a:r>
              <a:rPr lang="en-US" smtClean="0">
                <a:latin typeface="Consolas" pitchFamily="49"/>
              </a:rPr>
              <a:t>U</a:t>
            </a:r>
            <a:r>
              <a:rPr lang="fr-FR" smtClean="0">
                <a:latin typeface="Consolas" pitchFamily="49"/>
              </a:rPr>
              <a:t>&gt; </a:t>
            </a:r>
            <a:r>
              <a:rPr lang="ru-RU">
                <a:latin typeface="Consolas" pitchFamily="49"/>
              </a:rPr>
              <a:t/>
            </a:r>
            <a:br>
              <a:rPr lang="ru-RU">
                <a:latin typeface="Consolas" pitchFamily="49"/>
              </a:rPr>
            </a:br>
            <a:r>
              <a:rPr lang="fr-FR" smtClean="0">
                <a:solidFill>
                  <a:srgbClr val="FF0000"/>
                </a:solidFill>
                <a:latin typeface="Consolas" pitchFamily="49"/>
              </a:rPr>
              <a:t>???</a:t>
            </a:r>
            <a:r>
              <a:rPr lang="fr-FR" smtClean="0">
                <a:latin typeface="Consolas" pitchFamily="49"/>
              </a:rPr>
              <a:t> min</a:t>
            </a:r>
            <a:r>
              <a:rPr lang="ru-RU" smtClean="0">
                <a:latin typeface="Consolas" pitchFamily="49"/>
              </a:rPr>
              <a:t> </a:t>
            </a:r>
            <a:r>
              <a:rPr lang="fr-FR">
                <a:latin typeface="Consolas" pitchFamily="49"/>
              </a:rPr>
              <a:t>(</a:t>
            </a:r>
            <a:r>
              <a:rPr lang="fr-FR" smtClean="0">
                <a:latin typeface="Consolas" pitchFamily="49"/>
              </a:rPr>
              <a:t>T x,</a:t>
            </a:r>
            <a:r>
              <a:rPr lang="ru-RU" smtClean="0">
                <a:latin typeface="Consolas" pitchFamily="49"/>
              </a:rPr>
              <a:t> </a:t>
            </a:r>
            <a:r>
              <a:rPr lang="fr-FR" smtClean="0">
                <a:latin typeface="Consolas" pitchFamily="49"/>
              </a:rPr>
              <a:t>U y) {</a:t>
            </a:r>
            <a:r>
              <a:rPr lang="ru-RU">
                <a:latin typeface="Consolas" pitchFamily="49"/>
              </a:rPr>
              <a:t/>
            </a:r>
            <a:br>
              <a:rPr lang="ru-RU">
                <a:latin typeface="Consolas" pitchFamily="49"/>
              </a:rPr>
            </a:br>
            <a:r>
              <a:rPr lang="fr-FR" smtClean="0">
                <a:latin typeface="Consolas" pitchFamily="49"/>
              </a:rPr>
              <a:t>  return (x &lt;= y) ? x : y;</a:t>
            </a:r>
            <a:r>
              <a:rPr lang="ru-RU">
                <a:latin typeface="Consolas" pitchFamily="49"/>
              </a:rPr>
              <a:t/>
            </a:r>
            <a:br>
              <a:rPr lang="ru-RU">
                <a:latin typeface="Consolas" pitchFamily="49"/>
              </a:rPr>
            </a:br>
            <a:r>
              <a:rPr lang="fr-FR" smtClean="0">
                <a:latin typeface="Consolas" pitchFamily="49"/>
              </a:rPr>
              <a:t>}</a:t>
            </a:r>
            <a:endParaRPr lang="ru-RU" smtClean="0"/>
          </a:p>
          <a:p>
            <a:r>
              <a:rPr lang="ru-RU" smtClean="0"/>
              <a:t>Какой бы вы здесь использовали возвращаемый тип?</a:t>
            </a:r>
          </a:p>
          <a:p>
            <a:r>
              <a:rPr lang="ru-RU" smtClean="0"/>
              <a:t>Не надо обманываться простой формулировкой этой проблемы. Она сложна и решений у неё много.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29405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742122"/>
            <a:ext cx="9872871" cy="535387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Применения препроцессора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Инстанцирование и вывод</a:t>
            </a:r>
            <a:endParaRPr lang="en-US" sz="480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4800"/>
              <a:t> </a:t>
            </a:r>
            <a:r>
              <a:rPr lang="ru-RU" sz="4800" smtClean="0"/>
              <a:t>Перегрузка функций и шаблонов</a:t>
            </a:r>
            <a:endParaRPr lang="en-US" sz="480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4800"/>
              <a:t> </a:t>
            </a:r>
            <a:r>
              <a:rPr lang="ru-RU" sz="4800" smtClean="0"/>
              <a:t>Пространства имён</a:t>
            </a:r>
          </a:p>
        </p:txBody>
      </p:sp>
    </p:spTree>
    <p:extLst>
      <p:ext uri="{BB962C8B-B14F-4D97-AF65-F5344CB8AC3E}">
        <p14:creationId xmlns:p14="http://schemas.microsoft.com/office/powerpoint/2010/main" val="344826678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Проблема конфликта имён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Если (как это сделано в языке </a:t>
            </a:r>
            <a:r>
              <a:rPr lang="en-US" smtClean="0"/>
              <a:t>C) </a:t>
            </a:r>
            <a:r>
              <a:rPr lang="ru-RU" smtClean="0"/>
              <a:t>все имена принадлежат одному (в терминах </a:t>
            </a:r>
            <a:r>
              <a:rPr lang="en-US" smtClean="0"/>
              <a:t>C++</a:t>
            </a:r>
            <a:r>
              <a:rPr lang="ru-RU" smtClean="0"/>
              <a:t> </a:t>
            </a:r>
            <a:r>
              <a:rPr lang="ru-RU" smtClean="0">
                <a:latin typeface="Corbel" panose="020B0503020204020204" pitchFamily="34" charset="0"/>
              </a:rPr>
              <a:t>–</a:t>
            </a:r>
            <a:r>
              <a:rPr lang="ru-RU" smtClean="0"/>
              <a:t> глобальному) пространству имён, то неизбежны конфликты, решаемые кривым ручным манглированием</a:t>
            </a:r>
            <a:endParaRPr lang="en-US"/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zlib_open (const char *);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Всем очень хорошо известно, что в </a:t>
            </a:r>
            <a:r>
              <a:rPr lang="en-US" smtClean="0"/>
              <a:t>C++ </a:t>
            </a:r>
            <a:r>
              <a:rPr lang="ru-RU" smtClean="0"/>
              <a:t>эти проблемы решаются пространствами имён: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namespace zlib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int open (const char *);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};</a:t>
            </a:r>
          </a:p>
          <a:p>
            <a:r>
              <a:rPr lang="ru-RU" smtClean="0"/>
              <a:t>Вся стандартная библиотека живёт в пространстве имён </a:t>
            </a:r>
            <a:r>
              <a:rPr lang="en-US" smtClean="0"/>
              <a:t>std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88979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Правильный </a:t>
            </a:r>
            <a:r>
              <a:rPr lang="en-US" smtClean="0"/>
              <a:t>hello world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// </a:t>
            </a:r>
            <a:r>
              <a:rPr lang="ru-RU" smtClean="0">
                <a:solidFill>
                  <a:srgbClr val="0000FF"/>
                </a:solidFill>
                <a:latin typeface="Consolas" panose="020B0609020204030204" pitchFamily="49" charset="0"/>
              </a:rPr>
              <a:t>вносим старую библиотеку обёрнутой в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ru-RU">
                <a:solidFill>
                  <a:srgbClr val="0000FF"/>
                </a:solidFill>
                <a:latin typeface="Consolas" panose="020B0609020204030204" pitchFamily="49" charset="0"/>
              </a:rPr>
              <a:t/>
            </a:r>
            <a:br>
              <a:rPr lang="ru-RU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#</a:t>
            </a:r>
            <a:r>
              <a:rPr lang="en-US">
                <a:latin typeface="Consolas" panose="020B0609020204030204" pitchFamily="49" charset="0"/>
              </a:rPr>
              <a:t>include </a:t>
            </a:r>
            <a:r>
              <a:rPr lang="en-US" smtClean="0">
                <a:latin typeface="Consolas" panose="020B0609020204030204" pitchFamily="49" charset="0"/>
              </a:rPr>
              <a:t>&lt;cstdio&gt;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namespace </a:t>
            </a:r>
            <a:r>
              <a:rPr lang="en-US">
                <a:latin typeface="Consolas" panose="020B0609020204030204" pitchFamily="49" charset="0"/>
              </a:rPr>
              <a:t>hellowapp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  // </a:t>
            </a:r>
            <a:r>
              <a:rPr lang="ru-RU" smtClean="0">
                <a:solidFill>
                  <a:srgbClr val="0000FF"/>
                </a:solidFill>
                <a:latin typeface="Consolas" panose="020B0609020204030204" pitchFamily="49" charset="0"/>
              </a:rPr>
              <a:t>не засоряем нашими именами</a:t>
            </a:r>
            <a:br>
              <a:rPr lang="ru-RU" smtClean="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ru-RU" smtClean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// </a:t>
            </a:r>
            <a:r>
              <a:rPr lang="ru-RU" smtClean="0">
                <a:solidFill>
                  <a:srgbClr val="0000FF"/>
                </a:solidFill>
                <a:latin typeface="Consolas" panose="020B0609020204030204" pitchFamily="49" charset="0"/>
              </a:rPr>
              <a:t>глобальное пространство имён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/>
            </a:r>
            <a:b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const char * const </a:t>
            </a:r>
            <a:r>
              <a:rPr lang="en-US">
                <a:latin typeface="Consolas" panose="020B0609020204030204" pitchFamily="49" charset="0"/>
              </a:rPr>
              <a:t>helloworld = "Hello, world</a:t>
            </a:r>
            <a:r>
              <a:rPr lang="en-US" smtClean="0">
                <a:latin typeface="Consolas" panose="020B0609020204030204" pitchFamily="49" charset="0"/>
              </a:rPr>
              <a:t>";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</a:t>
            </a:r>
            <a:r>
              <a:rPr lang="en-US">
                <a:latin typeface="Consolas" panose="020B0609020204030204" pitchFamily="49" charset="0"/>
              </a:rPr>
              <a:t>main(void</a:t>
            </a:r>
            <a:r>
              <a:rPr lang="en-US" smtClean="0">
                <a:latin typeface="Consolas" panose="020B0609020204030204" pitchFamily="49" charset="0"/>
              </a:rPr>
              <a:t>) {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// </a:t>
            </a:r>
            <a:r>
              <a:rPr lang="ru-RU" smtClean="0">
                <a:solidFill>
                  <a:srgbClr val="0000FF"/>
                </a:solidFill>
                <a:latin typeface="Consolas" panose="020B0609020204030204" pitchFamily="49" charset="0"/>
              </a:rPr>
              <a:t>явно квалифицируем функции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/>
            </a:r>
            <a:b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std</a:t>
            </a:r>
            <a:r>
              <a:rPr lang="en-US" smtClean="0">
                <a:latin typeface="Consolas" panose="020B0609020204030204" pitchFamily="49" charset="0"/>
              </a:rPr>
              <a:t>::printf("%s\n", </a:t>
            </a:r>
            <a:r>
              <a:rPr lang="en-US">
                <a:latin typeface="Consolas" panose="020B0609020204030204" pitchFamily="49" charset="0"/>
              </a:rPr>
              <a:t>hellowapp::</a:t>
            </a:r>
            <a:r>
              <a:rPr lang="en-US" smtClean="0">
                <a:latin typeface="Consolas" panose="020B0609020204030204" pitchFamily="49" charset="0"/>
              </a:rPr>
              <a:t>helloworld);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return 0;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28140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Двойное включение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Что надо разместить в </a:t>
            </a:r>
            <a:r>
              <a:rPr lang="en-US" smtClean="0"/>
              <a:t>dinc.h </a:t>
            </a:r>
            <a:r>
              <a:rPr lang="ru-RU" smtClean="0"/>
              <a:t>чтобы следующая схема вызвала проблему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// sinc1.h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#include "dinc.h"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// sinc2.h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#include "dinc.h"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// user.cc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#include "sin</a:t>
            </a:r>
            <a:r>
              <a:rPr lang="en-US">
                <a:latin typeface="Consolas" panose="020B0609020204030204" pitchFamily="49" charset="0"/>
              </a:rPr>
              <a:t>c</a:t>
            </a:r>
            <a:r>
              <a:rPr lang="en-US" smtClean="0">
                <a:latin typeface="Consolas" panose="020B0609020204030204" pitchFamily="49" charset="0"/>
              </a:rPr>
              <a:t>1.h"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#include "sinc2.h"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873304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Снова проблема: </a:t>
            </a:r>
            <a:r>
              <a:rPr lang="en-US" smtClean="0"/>
              <a:t>operator &lt;&lt;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Функция </a:t>
            </a:r>
            <a:r>
              <a:rPr lang="en-US" smtClean="0">
                <a:latin typeface="Consolas" panose="020B0609020204030204" pitchFamily="49" charset="0"/>
              </a:rPr>
              <a:t>operator &lt;&lt;</a:t>
            </a:r>
            <a:r>
              <a:rPr lang="en-US" smtClean="0"/>
              <a:t> </a:t>
            </a:r>
            <a:r>
              <a:rPr lang="ru-RU" smtClean="0"/>
              <a:t>может находиться в любом пространстве имён</a:t>
            </a:r>
          </a:p>
          <a:p>
            <a:r>
              <a:rPr lang="ru-RU" smtClean="0"/>
              <a:t>Допустим мы пишем: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std::cout &lt;&lt; "Hello\n"!;</a:t>
            </a:r>
          </a:p>
          <a:p>
            <a:r>
              <a:rPr lang="ru-RU" smtClean="0"/>
              <a:t>Очевидно, это эквивалентно: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operator &lt;&lt; (std::cout, </a:t>
            </a:r>
            <a:r>
              <a:rPr lang="en-US">
                <a:latin typeface="Consolas" panose="020B0609020204030204" pitchFamily="49" charset="0"/>
              </a:rPr>
              <a:t>"Hello\n</a:t>
            </a:r>
            <a:r>
              <a:rPr lang="en-US" smtClean="0">
                <a:latin typeface="Consolas" panose="020B0609020204030204" pitchFamily="49" charset="0"/>
              </a:rPr>
              <a:t>"!);</a:t>
            </a:r>
          </a:p>
          <a:p>
            <a:r>
              <a:rPr lang="ru-RU" smtClean="0"/>
              <a:t>У нас, кажется, проблемы. Чтобы это работало, это должен быть оператор из пространства имён </a:t>
            </a:r>
            <a:r>
              <a:rPr lang="en-US" smtClean="0"/>
              <a:t>std:</a:t>
            </a:r>
          </a:p>
          <a:p>
            <a:pPr marL="45720" indent="0">
              <a:buNone/>
            </a:pP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std::operator</a:t>
            </a:r>
            <a:r>
              <a:rPr lang="en-US" smtClean="0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&lt;&lt; (std::cout, "Hello\n"!);</a:t>
            </a:r>
          </a:p>
          <a:p>
            <a:r>
              <a:rPr lang="ru-RU" smtClean="0"/>
              <a:t>Но компилятор не может об этом догадаться из записи </a:t>
            </a:r>
            <a:r>
              <a:rPr lang="en-US" smtClean="0">
                <a:latin typeface="Consolas" panose="020B0609020204030204" pitchFamily="49" charset="0"/>
              </a:rPr>
              <a:t>std::a 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&lt;&lt;</a:t>
            </a:r>
            <a:r>
              <a:rPr lang="en-US" smtClean="0">
                <a:latin typeface="Consolas" panose="020B0609020204030204" pitchFamily="49" charset="0"/>
              </a:rPr>
              <a:t> b</a:t>
            </a:r>
            <a:r>
              <a:rPr lang="en-US" smtClean="0"/>
              <a:t>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77735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Решение: поиск Кёнига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Эндрю Кёниг предложил решение в начале 90-х</a:t>
            </a:r>
          </a:p>
          <a:p>
            <a:pPr marL="502920" indent="-457200">
              <a:buFont typeface="+mj-lt"/>
              <a:buAutoNum type="arabicPeriod"/>
            </a:pPr>
            <a:r>
              <a:rPr lang="ru-RU" smtClean="0"/>
              <a:t>Компилятор ищет имя функции из текущего и всех охватывающих пространств имён</a:t>
            </a:r>
          </a:p>
          <a:p>
            <a:pPr marL="502920" indent="-457200">
              <a:buFont typeface="+mj-lt"/>
              <a:buAutoNum type="arabicPeriod"/>
            </a:pPr>
            <a:r>
              <a:rPr lang="ru-RU" smtClean="0"/>
              <a:t>Если оно не найдено, компилятор ищет имя функции в пространствах имён её аргументов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namespace N { </a:t>
            </a:r>
            <a:r>
              <a:rPr lang="en-US" smtClean="0">
                <a:latin typeface="Consolas" panose="020B0609020204030204" pitchFamily="49" charset="0"/>
              </a:rPr>
              <a:t>struct </a:t>
            </a:r>
            <a:r>
              <a:rPr lang="en-US">
                <a:latin typeface="Consolas" panose="020B0609020204030204" pitchFamily="49" charset="0"/>
              </a:rPr>
              <a:t>A;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int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f(A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*)</a:t>
            </a:r>
            <a:r>
              <a:rPr lang="en-US" smtClean="0">
                <a:latin typeface="Consolas" panose="020B0609020204030204" pitchFamily="49" charset="0"/>
              </a:rPr>
              <a:t>; }</a:t>
            </a:r>
            <a:endParaRPr lang="ru-RU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</a:t>
            </a:r>
            <a:r>
              <a:rPr lang="en-US">
                <a:latin typeface="Consolas" panose="020B0609020204030204" pitchFamily="49" charset="0"/>
              </a:rPr>
              <a:t>g(N::A *a</a:t>
            </a:r>
            <a:r>
              <a:rPr lang="en-US" smtClean="0">
                <a:latin typeface="Consolas" panose="020B0609020204030204" pitchFamily="49" charset="0"/>
              </a:rPr>
              <a:t>) { int </a:t>
            </a:r>
            <a:r>
              <a:rPr lang="en-US">
                <a:latin typeface="Consolas" panose="020B0609020204030204" pitchFamily="49" charset="0"/>
              </a:rPr>
              <a:t>i =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f(a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)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return i; }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342487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Решение: поиск Кёнига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Эндрю Кёниг предложил решение в начале 90-х</a:t>
            </a:r>
          </a:p>
          <a:p>
            <a:pPr marL="502920" indent="-457200">
              <a:buFont typeface="+mj-lt"/>
              <a:buAutoNum type="arabicPeriod"/>
            </a:pPr>
            <a:r>
              <a:rPr lang="ru-RU" smtClean="0"/>
              <a:t>Компилятор ищет имя функции из текущего и всех охватывающих пространств имён</a:t>
            </a:r>
          </a:p>
          <a:p>
            <a:pPr marL="502920" indent="-457200">
              <a:buFont typeface="+mj-lt"/>
              <a:buAutoNum type="arabicPeriod"/>
            </a:pPr>
            <a:r>
              <a:rPr lang="ru-RU" smtClean="0"/>
              <a:t>Если оно не найдено, компилятор ищет имя функции в пространствах имён её аргументов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typedef int 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f</a:t>
            </a:r>
            <a:r>
              <a:rPr lang="en-US" smtClean="0">
                <a:latin typeface="Consolas" panose="020B0609020204030204" pitchFamily="49" charset="0"/>
              </a:rPr>
              <a:t>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namespace </a:t>
            </a:r>
            <a:r>
              <a:rPr lang="en-US">
                <a:latin typeface="Consolas" panose="020B0609020204030204" pitchFamily="49" charset="0"/>
              </a:rPr>
              <a:t>N { </a:t>
            </a:r>
            <a:r>
              <a:rPr lang="en-US" smtClean="0">
                <a:latin typeface="Consolas" panose="020B0609020204030204" pitchFamily="49" charset="0"/>
              </a:rPr>
              <a:t>struct </a:t>
            </a:r>
            <a:r>
              <a:rPr lang="en-US">
                <a:latin typeface="Consolas" panose="020B0609020204030204" pitchFamily="49" charset="0"/>
              </a:rPr>
              <a:t>A;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int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f(A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*)</a:t>
            </a:r>
            <a:r>
              <a:rPr lang="en-US" smtClean="0">
                <a:latin typeface="Consolas" panose="020B0609020204030204" pitchFamily="49" charset="0"/>
              </a:rPr>
              <a:t>; }</a:t>
            </a:r>
            <a:endParaRPr lang="ru-RU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</a:t>
            </a:r>
            <a:r>
              <a:rPr lang="en-US">
                <a:latin typeface="Consolas" panose="020B0609020204030204" pitchFamily="49" charset="0"/>
              </a:rPr>
              <a:t>g(N::A *a</a:t>
            </a:r>
            <a:r>
              <a:rPr lang="en-US" smtClean="0">
                <a:latin typeface="Consolas" panose="020B0609020204030204" pitchFamily="49" charset="0"/>
              </a:rPr>
              <a:t>) { int </a:t>
            </a:r>
            <a:r>
              <a:rPr lang="en-US">
                <a:latin typeface="Consolas" panose="020B0609020204030204" pitchFamily="49" charset="0"/>
              </a:rPr>
              <a:t>i = 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f(a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)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return i; }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317330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Поиск Кёнига и шаблоны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Следующий пример не работает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namespace N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struct A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template &lt;typename T&gt; int f(A</a:t>
            </a:r>
            <a:r>
              <a:rPr lang="en-US" smtClean="0">
                <a:latin typeface="Consolas" panose="020B0609020204030204" pitchFamily="49" charset="0"/>
              </a:rPr>
              <a:t>*);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endParaRPr lang="ru-RU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</a:t>
            </a:r>
            <a:r>
              <a:rPr lang="en-US">
                <a:latin typeface="Consolas" panose="020B0609020204030204" pitchFamily="49" charset="0"/>
              </a:rPr>
              <a:t>g(N::A *a</a:t>
            </a:r>
            <a:r>
              <a:rPr lang="en-US" smtClean="0">
                <a:latin typeface="Consolas" panose="020B0609020204030204" pitchFamily="49" charset="0"/>
              </a:rPr>
              <a:t>){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int i = f&lt;int&gt;(a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return i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Кто-нибудь знает причину?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41206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Поиск Кёнига и шаблоны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4215384"/>
          </a:xfrm>
        </p:spPr>
        <p:txBody>
          <a:bodyPr/>
          <a:lstStyle/>
          <a:p>
            <a:r>
              <a:rPr lang="ru-RU" smtClean="0"/>
              <a:t>Следующий пример не работает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namespace N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struct A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template &lt;typename T&gt; int f(A</a:t>
            </a:r>
            <a:r>
              <a:rPr lang="en-US" smtClean="0">
                <a:latin typeface="Consolas" panose="020B0609020204030204" pitchFamily="49" charset="0"/>
              </a:rPr>
              <a:t>*);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endParaRPr lang="ru-RU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</a:t>
            </a:r>
            <a:r>
              <a:rPr lang="en-US">
                <a:latin typeface="Consolas" panose="020B0609020204030204" pitchFamily="49" charset="0"/>
              </a:rPr>
              <a:t>g(N::A *a</a:t>
            </a:r>
            <a:r>
              <a:rPr lang="en-US" smtClean="0">
                <a:latin typeface="Consolas" panose="020B0609020204030204" pitchFamily="49" charset="0"/>
              </a:rPr>
              <a:t>){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int i =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f&lt;int</a:t>
            </a:r>
            <a:r>
              <a:rPr lang="en-US">
                <a:latin typeface="Consolas" panose="020B0609020204030204" pitchFamily="49" charset="0"/>
              </a:rPr>
              <a:t>&gt;(a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return i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Причина: странности синтаксического анализа </a:t>
            </a:r>
            <a:r>
              <a:rPr lang="en-US" smtClean="0"/>
              <a:t>C++. </a:t>
            </a:r>
            <a:r>
              <a:rPr lang="ru-RU" smtClean="0"/>
              <a:t>Имя </a:t>
            </a:r>
            <a:r>
              <a:rPr lang="en-US" smtClean="0"/>
              <a:t>f </a:t>
            </a:r>
            <a:r>
              <a:rPr lang="ru-RU" smtClean="0"/>
              <a:t>не введено как имя шаблонной функции, поэтому компилятор предполагает, что это переменная, а треугольная скобка </a:t>
            </a:r>
            <a:r>
              <a:rPr lang="ru-RU" smtClean="0">
                <a:latin typeface="Corbel" panose="020B0503020204020204" pitchFamily="34" charset="0"/>
              </a:rPr>
              <a:t>– сравнение на меньше</a:t>
            </a:r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62670304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Поиск Кёнига и шаблоны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4215384"/>
          </a:xfrm>
        </p:spPr>
        <p:txBody>
          <a:bodyPr/>
          <a:lstStyle/>
          <a:p>
            <a:r>
              <a:rPr lang="ru-RU" smtClean="0"/>
              <a:t>Можно заставить это работать, введя</a:t>
            </a:r>
            <a:r>
              <a:rPr lang="en-US" smtClean="0"/>
              <a:t> f </a:t>
            </a:r>
            <a:r>
              <a:rPr lang="ru-RU" smtClean="0"/>
              <a:t>как имя шаблонной функции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namespace N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struct A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template &lt;typename T&gt; int f(A</a:t>
            </a:r>
            <a:r>
              <a:rPr lang="en-US" smtClean="0">
                <a:latin typeface="Consolas" panose="020B0609020204030204" pitchFamily="49" charset="0"/>
              </a:rPr>
              <a:t>*);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endParaRPr lang="ru-RU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T&gt; void f(int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 smtClean="0">
                <a:latin typeface="Consolas" panose="020B0609020204030204" pitchFamily="49" charset="0"/>
              </a:rPr>
              <a:t>неважно какой параметр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</a:t>
            </a:r>
            <a:r>
              <a:rPr lang="en-US">
                <a:latin typeface="Consolas" panose="020B0609020204030204" pitchFamily="49" charset="0"/>
              </a:rPr>
              <a:t>g(N::A *a</a:t>
            </a:r>
            <a:r>
              <a:rPr lang="en-US" smtClean="0">
                <a:latin typeface="Consolas" panose="020B0609020204030204" pitchFamily="49" charset="0"/>
              </a:rPr>
              <a:t>){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int i = f&lt;int&gt;(a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 smtClean="0">
                <a:latin typeface="Consolas" panose="020B0609020204030204" pitchFamily="49" charset="0"/>
              </a:rPr>
              <a:t>теперь всё </a:t>
            </a:r>
            <a:r>
              <a:rPr lang="en-US" smtClean="0">
                <a:latin typeface="Consolas" panose="020B0609020204030204" pitchFamily="49" charset="0"/>
              </a:rPr>
              <a:t>ok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return i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endParaRPr lang="ru-RU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946437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Вы сидите в комитете и вам приносят пример: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class Bar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int foo (int);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public: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int foo </a:t>
            </a:r>
            <a:r>
              <a:rPr lang="en-US" smtClean="0">
                <a:latin typeface="Consolas" panose="020B0609020204030204" pitchFamily="49" charset="0"/>
              </a:rPr>
              <a:t>(char);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Bar b;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b.foo(1);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Как по вашему: должна быть ошибка или вызов </a:t>
            </a:r>
            <a:r>
              <a:rPr lang="en-US" smtClean="0"/>
              <a:t>public </a:t>
            </a:r>
            <a:r>
              <a:rPr lang="ru-RU" smtClean="0"/>
              <a:t>функции?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85541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Вы сидите в комитете и вам приносят пример: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class Bar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int foo (int);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public: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int foo </a:t>
            </a:r>
            <a:r>
              <a:rPr lang="en-US" smtClean="0">
                <a:latin typeface="Consolas" panose="020B0609020204030204" pitchFamily="49" charset="0"/>
              </a:rPr>
              <a:t>(char);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Bar b;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b.foo(1);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Как по вашему: должна быть ошибка или вызов </a:t>
            </a:r>
            <a:r>
              <a:rPr lang="en-US" smtClean="0"/>
              <a:t>public </a:t>
            </a:r>
            <a:r>
              <a:rPr lang="ru-RU" smtClean="0"/>
              <a:t>функции?</a:t>
            </a:r>
          </a:p>
          <a:p>
            <a:r>
              <a:rPr lang="ru-RU" smtClean="0"/>
              <a:t>Можно аргументировать оба решения. Сейчас по стандарту ошибка, так как контроль доступа идёт после разрешения перегрузки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21016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Литература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ISO/IEC, "Information technology -- Programming languages – C++", </a:t>
            </a:r>
            <a:r>
              <a:rPr lang="en-US"/>
              <a:t>ISO/IEC </a:t>
            </a:r>
            <a:r>
              <a:rPr lang="en-US" smtClean="0"/>
              <a:t>14882:201</a:t>
            </a:r>
            <a:r>
              <a:rPr lang="ru-RU" smtClean="0"/>
              <a:t>7</a:t>
            </a:r>
            <a:r>
              <a:rPr lang="en-US" smtClean="0"/>
              <a:t>, 201</a:t>
            </a:r>
            <a:r>
              <a:rPr lang="ru-RU" smtClean="0"/>
              <a:t>7</a:t>
            </a:r>
            <a:endParaRPr lang="en-US" dirty="0"/>
          </a:p>
          <a:p>
            <a:pPr lvl="0"/>
            <a:r>
              <a:rPr lang="en-US" dirty="0"/>
              <a:t>The C++ Programming Language (4th </a:t>
            </a:r>
            <a:r>
              <a:rPr lang="en-US"/>
              <a:t>Edition</a:t>
            </a:r>
            <a:r>
              <a:rPr lang="en-US" smtClean="0"/>
              <a:t>)</a:t>
            </a:r>
          </a:p>
          <a:p>
            <a:r>
              <a:rPr lang="en-US"/>
              <a:t>Davide Vandevoorde, Nicolai M. Josuttis, C++ Templates. The Complete Guide, Pearson Education, 2003</a:t>
            </a:r>
          </a:p>
          <a:p>
            <a:r>
              <a:rPr lang="en-US"/>
              <a:t>Stephan T. Lavavej: Core C++, </a:t>
            </a:r>
            <a:r>
              <a:rPr lang="en-US" smtClean="0"/>
              <a:t>lectures 1, 2 and 3</a:t>
            </a:r>
            <a:endParaRPr lang="en-US" smtClean="0"/>
          </a:p>
          <a:p>
            <a:pPr lvl="0"/>
            <a:r>
              <a:rPr lang="en-US" smtClean="0"/>
              <a:t>C Preprocessor manual, https</a:t>
            </a:r>
            <a:r>
              <a:rPr lang="en-US"/>
              <a:t>://gcc.gnu.org/onlinedocs/cpp</a:t>
            </a:r>
            <a:r>
              <a:rPr lang="en-US" smtClean="0"/>
              <a:t>/</a:t>
            </a:r>
          </a:p>
          <a:p>
            <a:r>
              <a:rPr lang="en-US"/>
              <a:t>Paul </a:t>
            </a:r>
            <a:r>
              <a:rPr lang="en-US" smtClean="0"/>
              <a:t>Fultz, </a:t>
            </a:r>
            <a:r>
              <a:rPr lang="en-US"/>
              <a:t>C Preprocessor tricks, tips, and idioms</a:t>
            </a:r>
          </a:p>
          <a:p>
            <a:r>
              <a:rPr lang="en-US"/>
              <a:t> Jonathan </a:t>
            </a:r>
            <a:r>
              <a:rPr lang="en-US" smtClean="0"/>
              <a:t>Heathcote, </a:t>
            </a:r>
            <a:r>
              <a:rPr lang="en-US"/>
              <a:t>C Pre-Processor </a:t>
            </a:r>
            <a:r>
              <a:rPr lang="en-US" smtClean="0"/>
              <a:t>Magic</a:t>
            </a:r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46909688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секретный уровень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mtClean="0"/>
              <a:t>Особенности раскрытия макросов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8032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Двойное включение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Что надо разместить в </a:t>
            </a:r>
            <a:r>
              <a:rPr lang="en-US" smtClean="0"/>
              <a:t>dinc.h </a:t>
            </a:r>
            <a:r>
              <a:rPr lang="ru-RU" smtClean="0"/>
              <a:t>чтобы следующая схема вызвала проблему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// sinc1.h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#include "dinc.h"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// sinc2.h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#include "dinc.h"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// user.cc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#include "sinc1.h"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#include "sinc2.h"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547361" y="3019044"/>
            <a:ext cx="4556760" cy="28422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mtClean="0"/>
              <a:t>Например статическую функцию</a:t>
            </a:r>
          </a:p>
          <a:p>
            <a:pPr marL="45720" indent="0">
              <a:buFont typeface="Corbel" pitchFamily="34" charset="0"/>
              <a:buNone/>
            </a:pPr>
            <a:r>
              <a:rPr lang="en-US" smtClean="0">
                <a:latin typeface="Consolas" panose="020B0609020204030204" pitchFamily="49" charset="0"/>
              </a:rPr>
              <a:t>// dinc.h</a:t>
            </a:r>
          </a:p>
          <a:p>
            <a:pPr marL="45720" indent="0">
              <a:buFont typeface="Corbel" pitchFamily="34" charset="0"/>
              <a:buNone/>
            </a:pPr>
            <a:r>
              <a:rPr lang="en-US" smtClean="0">
                <a:latin typeface="Consolas" panose="020B0609020204030204" pitchFamily="49" charset="0"/>
              </a:rPr>
              <a:t>static inline int dinc() {</a:t>
            </a:r>
          </a:p>
          <a:p>
            <a:pPr marL="45720" indent="0">
              <a:buFont typeface="Corbel" pitchFamily="34" charset="0"/>
              <a:buNone/>
            </a:pPr>
            <a:r>
              <a:rPr lang="en-US" smtClean="0">
                <a:latin typeface="Consolas" panose="020B0609020204030204" pitchFamily="49" charset="0"/>
              </a:rPr>
              <a:t>  return 42;</a:t>
            </a:r>
            <a:endParaRPr lang="en-US">
              <a:latin typeface="Consolas" panose="020B0609020204030204" pitchFamily="49" charset="0"/>
            </a:endParaRPr>
          </a:p>
          <a:p>
            <a:pPr marL="45720" indent="0">
              <a:buFont typeface="Corbel" pitchFamily="34" charset="0"/>
              <a:buNone/>
            </a:pPr>
            <a:r>
              <a:rPr lang="en-US" smtClean="0">
                <a:latin typeface="Consolas" panose="020B0609020204030204" pitchFamily="49" charset="0"/>
              </a:rPr>
              <a:t>}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568385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Особенности раскрытия макросов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552176" cy="4517136"/>
          </a:xfrm>
        </p:spPr>
        <p:txBody>
          <a:bodyPr/>
          <a:lstStyle/>
          <a:p>
            <a:r>
              <a:rPr lang="ru-RU" smtClean="0"/>
              <a:t>Базовые правила: </a:t>
            </a:r>
          </a:p>
          <a:p>
            <a:pPr marL="731520" lvl="1" indent="-457200">
              <a:buFont typeface="+mj-lt"/>
              <a:buAutoNum type="arabicPeriod"/>
            </a:pPr>
            <a:r>
              <a:rPr lang="ru-RU" smtClean="0">
                <a:solidFill>
                  <a:srgbClr val="0000FF"/>
                </a:solidFill>
              </a:rPr>
              <a:t>определение аргументов осуществляется сверху вниз в один проход</a:t>
            </a:r>
          </a:p>
          <a:p>
            <a:pPr marL="731520" lvl="1" indent="-457200">
              <a:buFont typeface="+mj-lt"/>
              <a:buAutoNum type="arabicPeriod"/>
            </a:pPr>
            <a:r>
              <a:rPr lang="ru-RU" smtClean="0">
                <a:solidFill>
                  <a:srgbClr val="0000FF"/>
                </a:solidFill>
              </a:rPr>
              <a:t>раскрытие макросов происходит снизу вверх в один проход</a:t>
            </a:r>
          </a:p>
          <a:p>
            <a:r>
              <a:rPr lang="ru-RU" smtClean="0"/>
              <a:t>Потренируемся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#define </a:t>
            </a:r>
            <a:r>
              <a:rPr lang="en-US" smtClean="0">
                <a:latin typeface="Consolas" panose="020B0609020204030204" pitchFamily="49" charset="0"/>
              </a:rPr>
              <a:t>h_h </a:t>
            </a:r>
            <a:r>
              <a:rPr lang="en-US">
                <a:latin typeface="Consolas" panose="020B0609020204030204" pitchFamily="49" charset="0"/>
              </a:rPr>
              <a:t># ## </a:t>
            </a:r>
            <a:r>
              <a:rPr lang="en-US" smtClean="0">
                <a:latin typeface="Consolas" panose="020B0609020204030204" pitchFamily="49" charset="0"/>
              </a:rPr>
              <a:t>#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#</a:t>
            </a:r>
            <a:r>
              <a:rPr lang="en-US">
                <a:latin typeface="Consolas" panose="020B0609020204030204" pitchFamily="49" charset="0"/>
              </a:rPr>
              <a:t>define mkstr(a) # </a:t>
            </a:r>
            <a:r>
              <a:rPr lang="en-US" smtClean="0">
                <a:latin typeface="Consolas" panose="020B0609020204030204" pitchFamily="49" charset="0"/>
              </a:rPr>
              <a:t>a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#define betw(a</a:t>
            </a:r>
            <a:r>
              <a:rPr lang="en-US">
                <a:latin typeface="Consolas" panose="020B0609020204030204" pitchFamily="49" charset="0"/>
              </a:rPr>
              <a:t>) mkstr(a</a:t>
            </a:r>
            <a:r>
              <a:rPr lang="en-US" smtClean="0">
                <a:latin typeface="Consolas" panose="020B0609020204030204" pitchFamily="49" charset="0"/>
              </a:rPr>
              <a:t>)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#</a:t>
            </a:r>
            <a:r>
              <a:rPr lang="en-US">
                <a:latin typeface="Consolas" panose="020B0609020204030204" pitchFamily="49" charset="0"/>
              </a:rPr>
              <a:t>define join(c, d) </a:t>
            </a:r>
            <a:r>
              <a:rPr lang="en-US" smtClean="0">
                <a:latin typeface="Consolas" panose="020B0609020204030204" pitchFamily="49" charset="0"/>
              </a:rPr>
              <a:t>betw(c h_h </a:t>
            </a:r>
            <a:r>
              <a:rPr lang="en-US">
                <a:latin typeface="Consolas" panose="020B0609020204030204" pitchFamily="49" charset="0"/>
              </a:rPr>
              <a:t>d)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char p[] = join(x, y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cout &lt;&lt; p &lt;&lt; endl; // </a:t>
            </a:r>
            <a:r>
              <a:rPr lang="ru-RU" smtClean="0">
                <a:latin typeface="Consolas" panose="020B0609020204030204" pitchFamily="49" charset="0"/>
              </a:rPr>
              <a:t>что на экране?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825721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Особенности раскрытия макросов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552176" cy="4517136"/>
          </a:xfrm>
        </p:spPr>
        <p:txBody>
          <a:bodyPr/>
          <a:lstStyle/>
          <a:p>
            <a:r>
              <a:rPr lang="ru-RU" smtClean="0"/>
              <a:t>Базовые правила: </a:t>
            </a:r>
          </a:p>
          <a:p>
            <a:pPr marL="731520" lvl="1" indent="-457200">
              <a:buFont typeface="+mj-lt"/>
              <a:buAutoNum type="arabicPeriod"/>
            </a:pPr>
            <a:r>
              <a:rPr lang="ru-RU" smtClean="0"/>
              <a:t>определение аргументов осуществляется сверху вниз в один проход</a:t>
            </a:r>
          </a:p>
          <a:p>
            <a:pPr marL="731520" lvl="1" indent="-457200">
              <a:buFont typeface="+mj-lt"/>
              <a:buAutoNum type="arabicPeriod"/>
            </a:pPr>
            <a:r>
              <a:rPr lang="ru-RU" smtClean="0"/>
              <a:t>раскрытие макросов происходит снизу вверх в один проход</a:t>
            </a:r>
          </a:p>
          <a:p>
            <a:r>
              <a:rPr lang="ru-RU" smtClean="0"/>
              <a:t>Потренируемся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#define </a:t>
            </a:r>
            <a:r>
              <a:rPr lang="en-US" smtClean="0">
                <a:latin typeface="Consolas" panose="020B0609020204030204" pitchFamily="49" charset="0"/>
              </a:rPr>
              <a:t>h_h </a:t>
            </a:r>
            <a:r>
              <a:rPr lang="en-US">
                <a:latin typeface="Consolas" panose="020B0609020204030204" pitchFamily="49" charset="0"/>
              </a:rPr>
              <a:t># ## </a:t>
            </a:r>
            <a:r>
              <a:rPr lang="en-US" smtClean="0">
                <a:latin typeface="Consolas" panose="020B0609020204030204" pitchFamily="49" charset="0"/>
              </a:rPr>
              <a:t>#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#</a:t>
            </a:r>
            <a:r>
              <a:rPr lang="en-US">
                <a:latin typeface="Consolas" panose="020B0609020204030204" pitchFamily="49" charset="0"/>
              </a:rPr>
              <a:t>define mkstr(a) # </a:t>
            </a:r>
            <a:r>
              <a:rPr lang="en-US" smtClean="0">
                <a:latin typeface="Consolas" panose="020B0609020204030204" pitchFamily="49" charset="0"/>
              </a:rPr>
              <a:t>a              </a:t>
            </a:r>
            <a:r>
              <a:rPr lang="en-US" smtClean="0">
                <a:latin typeface="Consolas" panose="020B0609020204030204" pitchFamily="49" charset="0"/>
                <a:sym typeface="Symbol" panose="05050102010706020507" pitchFamily="18" charset="2"/>
              </a:rPr>
              <a:t> "x ## y"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#define betw(a</a:t>
            </a:r>
            <a:r>
              <a:rPr lang="en-US">
                <a:latin typeface="Consolas" panose="020B0609020204030204" pitchFamily="49" charset="0"/>
              </a:rPr>
              <a:t>) mkstr(a</a:t>
            </a:r>
            <a:r>
              <a:rPr lang="en-US" smtClean="0">
                <a:latin typeface="Consolas" panose="020B0609020204030204" pitchFamily="49" charset="0"/>
              </a:rPr>
              <a:t>)          </a:t>
            </a:r>
            <a:r>
              <a:rPr lang="en-US" smtClean="0">
                <a:latin typeface="Consolas" panose="020B0609020204030204" pitchFamily="49" charset="0"/>
                <a:sym typeface="Symbol" panose="05050102010706020507" pitchFamily="18" charset="2"/>
              </a:rPr>
              <a:t> mkstr(x 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##</a:t>
            </a:r>
            <a:r>
              <a:rPr lang="en-US" smtClean="0">
                <a:latin typeface="Consolas" panose="020B0609020204030204" pitchFamily="49" charset="0"/>
                <a:sym typeface="Symbol" panose="05050102010706020507" pitchFamily="18" charset="2"/>
              </a:rPr>
              <a:t> y)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#</a:t>
            </a:r>
            <a:r>
              <a:rPr lang="en-US">
                <a:latin typeface="Consolas" panose="020B0609020204030204" pitchFamily="49" charset="0"/>
              </a:rPr>
              <a:t>define join(c, d) </a:t>
            </a:r>
            <a:r>
              <a:rPr lang="en-US" smtClean="0">
                <a:latin typeface="Consolas" panose="020B0609020204030204" pitchFamily="49" charset="0"/>
              </a:rPr>
              <a:t>betw(c h_h </a:t>
            </a:r>
            <a:r>
              <a:rPr lang="en-US">
                <a:latin typeface="Consolas" panose="020B0609020204030204" pitchFamily="49" charset="0"/>
              </a:rPr>
              <a:t>d</a:t>
            </a:r>
            <a:r>
              <a:rPr lang="en-US" smtClean="0">
                <a:latin typeface="Consolas" panose="020B0609020204030204" pitchFamily="49" charset="0"/>
              </a:rPr>
              <a:t>)  </a:t>
            </a:r>
            <a:r>
              <a:rPr lang="en-US" smtClean="0">
                <a:latin typeface="Consolas" panose="020B0609020204030204" pitchFamily="49" charset="0"/>
                <a:sym typeface="Symbol" panose="05050102010706020507" pitchFamily="18" charset="2"/>
              </a:rPr>
              <a:t></a:t>
            </a:r>
            <a:r>
              <a:rPr lang="en-US">
                <a:latin typeface="Consolas" panose="020B0609020204030204" pitchFamily="49" charset="0"/>
                <a:sym typeface="Symbol" panose="05050102010706020507" pitchFamily="18" charset="2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betw(x 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#</a:t>
            </a:r>
            <a:r>
              <a:rPr lang="en-US" smtClean="0">
                <a:latin typeface="Consolas" panose="020B0609020204030204" pitchFamily="49" charset="0"/>
              </a:rPr>
              <a:t>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##</a:t>
            </a:r>
            <a:r>
              <a:rPr lang="en-US" smtClean="0">
                <a:latin typeface="Consolas" panose="020B0609020204030204" pitchFamily="49" charset="0"/>
              </a:rPr>
              <a:t> 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#</a:t>
            </a:r>
            <a:r>
              <a:rPr lang="en-US" smtClean="0">
                <a:latin typeface="Consolas" panose="020B0609020204030204" pitchFamily="49" charset="0"/>
              </a:rPr>
              <a:t> y)</a:t>
            </a:r>
            <a:endParaRPr lang="en-US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char p[] = join(x, y</a:t>
            </a:r>
            <a:r>
              <a:rPr lang="en-US" smtClean="0">
                <a:latin typeface="Consolas" panose="020B0609020204030204" pitchFamily="49" charset="0"/>
              </a:rPr>
              <a:t>);            </a:t>
            </a:r>
            <a:r>
              <a:rPr lang="en-US" smtClean="0">
                <a:latin typeface="Consolas" panose="020B0609020204030204" pitchFamily="49" charset="0"/>
                <a:sym typeface="Symbol" panose="05050102010706020507" pitchFamily="18" charset="2"/>
              </a:rPr>
              <a:t></a:t>
            </a:r>
            <a:r>
              <a:rPr lang="en-US" smtClean="0">
                <a:latin typeface="Consolas" panose="020B0609020204030204" pitchFamily="49" charset="0"/>
              </a:rPr>
              <a:t> </a:t>
            </a:r>
            <a:r>
              <a:rPr lang="ru-RU" smtClean="0">
                <a:latin typeface="Consolas" panose="020B0609020204030204" pitchFamily="49" charset="0"/>
              </a:rPr>
              <a:t>определены аргументы</a:t>
            </a:r>
            <a:r>
              <a:rPr lang="en-US" smtClean="0">
                <a:latin typeface="Consolas" panose="020B0609020204030204" pitchFamily="49" charset="0"/>
              </a:rPr>
              <a:t>: x, y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cout &lt;&lt; p &lt;&lt; endl; // </a:t>
            </a:r>
            <a:r>
              <a:rPr lang="ru-RU" smtClean="0">
                <a:solidFill>
                  <a:srgbClr val="FF0000"/>
                </a:solidFill>
                <a:latin typeface="Consolas" panose="020B0609020204030204" pitchFamily="49" charset="0"/>
              </a:rPr>
              <a:t>на экране 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"x ## y"</a:t>
            </a:r>
          </a:p>
          <a:p>
            <a:r>
              <a:rPr lang="ru-RU" smtClean="0"/>
              <a:t>Можно ли тут сделать так, чтобы прошла вторая конкатенация до </a:t>
            </a:r>
            <a:r>
              <a:rPr lang="en-US" smtClean="0"/>
              <a:t>xy</a:t>
            </a:r>
            <a:r>
              <a:rPr lang="ru-RU" smtClean="0"/>
              <a:t>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95452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Особенности раскрытия макросов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552176" cy="4517136"/>
          </a:xfrm>
        </p:spPr>
        <p:txBody>
          <a:bodyPr/>
          <a:lstStyle/>
          <a:p>
            <a:r>
              <a:rPr lang="ru-RU" smtClean="0"/>
              <a:t>Базовые правила: </a:t>
            </a:r>
          </a:p>
          <a:p>
            <a:pPr marL="731520" lvl="1" indent="-457200">
              <a:buFont typeface="+mj-lt"/>
              <a:buAutoNum type="arabicPeriod"/>
            </a:pPr>
            <a:r>
              <a:rPr lang="ru-RU" smtClean="0"/>
              <a:t>определение аргументов осуществляется сверху вниз в один проход</a:t>
            </a:r>
          </a:p>
          <a:p>
            <a:pPr marL="731520" lvl="1" indent="-457200">
              <a:buFont typeface="+mj-lt"/>
              <a:buAutoNum type="arabicPeriod"/>
            </a:pPr>
            <a:r>
              <a:rPr lang="ru-RU" smtClean="0"/>
              <a:t>раскрытие макросов происходит снизу вверх в один проход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mtClean="0">
                <a:solidFill>
                  <a:srgbClr val="FF0000"/>
                </a:solidFill>
              </a:rPr>
              <a:t> </a:t>
            </a:r>
            <a:r>
              <a:rPr lang="ru-RU" smtClean="0">
                <a:solidFill>
                  <a:srgbClr val="0000FF"/>
                </a:solidFill>
              </a:rPr>
              <a:t> следствие:</a:t>
            </a:r>
            <a:r>
              <a:rPr lang="en-US" smtClean="0">
                <a:solidFill>
                  <a:srgbClr val="0000FF"/>
                </a:solidFill>
              </a:rPr>
              <a:t> </a:t>
            </a:r>
            <a:r>
              <a:rPr lang="ru-RU" smtClean="0">
                <a:solidFill>
                  <a:srgbClr val="0000FF"/>
                </a:solidFill>
              </a:rPr>
              <a:t>макрос или команда, полученные в результате раскрытия, не раскрываются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#</a:t>
            </a:r>
            <a:r>
              <a:rPr lang="en-US">
                <a:latin typeface="Consolas" panose="020B0609020204030204" pitchFamily="49" charset="0"/>
              </a:rPr>
              <a:t>define </a:t>
            </a:r>
            <a:r>
              <a:rPr lang="en-US" smtClean="0">
                <a:latin typeface="Consolas" panose="020B0609020204030204" pitchFamily="49" charset="0"/>
              </a:rPr>
              <a:t>h_h </a:t>
            </a:r>
            <a:r>
              <a:rPr lang="en-US">
                <a:latin typeface="Consolas" panose="020B0609020204030204" pitchFamily="49" charset="0"/>
              </a:rPr>
              <a:t># ## </a:t>
            </a:r>
            <a:r>
              <a:rPr lang="en-US" smtClean="0">
                <a:latin typeface="Consolas" panose="020B0609020204030204" pitchFamily="49" charset="0"/>
              </a:rPr>
              <a:t>#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#</a:t>
            </a:r>
            <a:r>
              <a:rPr lang="en-US">
                <a:latin typeface="Consolas" panose="020B0609020204030204" pitchFamily="49" charset="0"/>
              </a:rPr>
              <a:t>define mkstr(a) # </a:t>
            </a:r>
            <a:r>
              <a:rPr lang="en-US" smtClean="0">
                <a:latin typeface="Consolas" panose="020B0609020204030204" pitchFamily="49" charset="0"/>
              </a:rPr>
              <a:t>a              </a:t>
            </a:r>
            <a:r>
              <a:rPr lang="en-US" smtClean="0">
                <a:latin typeface="Consolas" panose="020B0609020204030204" pitchFamily="49" charset="0"/>
                <a:sym typeface="Symbol" panose="05050102010706020507" pitchFamily="18" charset="2"/>
              </a:rPr>
              <a:t> "x 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##</a:t>
            </a:r>
            <a:r>
              <a:rPr lang="en-US" smtClean="0">
                <a:latin typeface="Consolas" panose="020B0609020204030204" pitchFamily="49" charset="0"/>
                <a:sym typeface="Symbol" panose="05050102010706020507" pitchFamily="18" charset="2"/>
              </a:rPr>
              <a:t> y"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#define proxy(a) mkstr(a)</a:t>
            </a:r>
            <a:r>
              <a:rPr lang="ru-RU" smtClean="0">
                <a:latin typeface="Consolas" panose="020B0609020204030204" pitchFamily="49" charset="0"/>
              </a:rPr>
              <a:t>         </a:t>
            </a:r>
            <a:r>
              <a:rPr lang="en-US" smtClean="0">
                <a:latin typeface="Consolas" panose="020B0609020204030204" pitchFamily="49" charset="0"/>
                <a:sym typeface="Symbol" panose="05050102010706020507" pitchFamily="18" charset="2"/>
              </a:rPr>
              <a:t> mkstr(x 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##</a:t>
            </a:r>
            <a:r>
              <a:rPr lang="en-US" smtClean="0">
                <a:latin typeface="Consolas" panose="020B0609020204030204" pitchFamily="49" charset="0"/>
                <a:sym typeface="Symbol" panose="05050102010706020507" pitchFamily="18" charset="2"/>
              </a:rPr>
              <a:t> y</a:t>
            </a:r>
            <a:r>
              <a:rPr lang="ru-RU" smtClean="0">
                <a:latin typeface="Consolas" panose="020B0609020204030204" pitchFamily="49" charset="0"/>
                <a:sym typeface="Symbol" panose="05050102010706020507" pitchFamily="18" charset="2"/>
              </a:rPr>
              <a:t>)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#define betw(a</a:t>
            </a:r>
            <a:r>
              <a:rPr lang="en-US">
                <a:latin typeface="Consolas" panose="020B0609020204030204" pitchFamily="49" charset="0"/>
              </a:rPr>
              <a:t>) </a:t>
            </a:r>
            <a:r>
              <a:rPr lang="en-US" smtClean="0">
                <a:latin typeface="Consolas" panose="020B0609020204030204" pitchFamily="49" charset="0"/>
              </a:rPr>
              <a:t>proxy(a)          </a:t>
            </a:r>
            <a:r>
              <a:rPr lang="en-US" smtClean="0">
                <a:latin typeface="Consolas" panose="020B0609020204030204" pitchFamily="49" charset="0"/>
                <a:sym typeface="Symbol" panose="05050102010706020507" pitchFamily="18" charset="2"/>
              </a:rPr>
              <a:t> proxy(x 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##</a:t>
            </a:r>
            <a:r>
              <a:rPr lang="en-US" smtClean="0">
                <a:latin typeface="Consolas" panose="020B0609020204030204" pitchFamily="49" charset="0"/>
                <a:sym typeface="Symbol" panose="05050102010706020507" pitchFamily="18" charset="2"/>
              </a:rPr>
              <a:t> y)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#</a:t>
            </a:r>
            <a:r>
              <a:rPr lang="en-US">
                <a:latin typeface="Consolas" panose="020B0609020204030204" pitchFamily="49" charset="0"/>
              </a:rPr>
              <a:t>define join(c, d) </a:t>
            </a:r>
            <a:r>
              <a:rPr lang="en-US" smtClean="0">
                <a:latin typeface="Consolas" panose="020B0609020204030204" pitchFamily="49" charset="0"/>
              </a:rPr>
              <a:t>betw(c h_h </a:t>
            </a:r>
            <a:r>
              <a:rPr lang="en-US">
                <a:latin typeface="Consolas" panose="020B0609020204030204" pitchFamily="49" charset="0"/>
              </a:rPr>
              <a:t>d</a:t>
            </a:r>
            <a:r>
              <a:rPr lang="en-US" smtClean="0">
                <a:latin typeface="Consolas" panose="020B0609020204030204" pitchFamily="49" charset="0"/>
              </a:rPr>
              <a:t>)  </a:t>
            </a:r>
            <a:r>
              <a:rPr lang="en-US" smtClean="0">
                <a:latin typeface="Consolas" panose="020B0609020204030204" pitchFamily="49" charset="0"/>
                <a:sym typeface="Symbol" panose="05050102010706020507" pitchFamily="18" charset="2"/>
              </a:rPr>
              <a:t></a:t>
            </a:r>
            <a:r>
              <a:rPr lang="en-US">
                <a:latin typeface="Consolas" panose="020B0609020204030204" pitchFamily="49" charset="0"/>
                <a:sym typeface="Symbol" panose="05050102010706020507" pitchFamily="18" charset="2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betw(x 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#</a:t>
            </a:r>
            <a:r>
              <a:rPr lang="en-US" smtClean="0">
                <a:latin typeface="Consolas" panose="020B0609020204030204" pitchFamily="49" charset="0"/>
              </a:rPr>
              <a:t>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## 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#</a:t>
            </a:r>
            <a:r>
              <a:rPr lang="en-US" smtClean="0">
                <a:latin typeface="Consolas" panose="020B0609020204030204" pitchFamily="49" charset="0"/>
              </a:rPr>
              <a:t> y)</a:t>
            </a:r>
            <a:endParaRPr lang="en-US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char p[] = join(x, y</a:t>
            </a:r>
            <a:r>
              <a:rPr lang="en-US" smtClean="0">
                <a:latin typeface="Consolas" panose="020B0609020204030204" pitchFamily="49" charset="0"/>
              </a:rPr>
              <a:t>);            </a:t>
            </a:r>
            <a:r>
              <a:rPr lang="en-US" smtClean="0">
                <a:latin typeface="Consolas" panose="020B0609020204030204" pitchFamily="49" charset="0"/>
                <a:sym typeface="Symbol" panose="05050102010706020507" pitchFamily="18" charset="2"/>
              </a:rPr>
              <a:t></a:t>
            </a:r>
            <a:r>
              <a:rPr lang="en-US" smtClean="0">
                <a:latin typeface="Consolas" panose="020B0609020204030204" pitchFamily="49" charset="0"/>
              </a:rPr>
              <a:t> </a:t>
            </a:r>
            <a:r>
              <a:rPr lang="ru-RU" smtClean="0">
                <a:latin typeface="Consolas" panose="020B0609020204030204" pitchFamily="49" charset="0"/>
              </a:rPr>
              <a:t>определены аргументы</a:t>
            </a:r>
            <a:r>
              <a:rPr lang="en-US" smtClean="0">
                <a:latin typeface="Consolas" panose="020B0609020204030204" pitchFamily="49" charset="0"/>
              </a:rPr>
              <a:t>: x, y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cout &lt;&lt; p &lt;&lt; endl; // </a:t>
            </a:r>
            <a:r>
              <a:rPr lang="ru-RU" smtClean="0">
                <a:latin typeface="Consolas" panose="020B0609020204030204" pitchFamily="49" charset="0"/>
              </a:rPr>
              <a:t>на экране то же</a:t>
            </a:r>
            <a:r>
              <a:rPr lang="en-US">
                <a:latin typeface="Consolas" panose="020B0609020204030204" pitchFamily="49" charset="0"/>
              </a:rPr>
              <a:t>,</a:t>
            </a:r>
            <a:r>
              <a:rPr lang="ru-RU" smtClean="0">
                <a:latin typeface="Consolas" panose="020B0609020204030204" pitchFamily="49" charset="0"/>
              </a:rPr>
              <a:t> что и без </a:t>
            </a:r>
            <a:r>
              <a:rPr lang="en-US" smtClean="0">
                <a:latin typeface="Consolas" panose="020B0609020204030204" pitchFamily="49" charset="0"/>
              </a:rPr>
              <a:t>proxy</a:t>
            </a:r>
          </a:p>
        </p:txBody>
      </p:sp>
    </p:spTree>
    <p:extLst>
      <p:ext uri="{BB962C8B-B14F-4D97-AF65-F5344CB8AC3E}">
        <p14:creationId xmlns:p14="http://schemas.microsoft.com/office/powerpoint/2010/main" val="137767503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Много ли мы теряем из-за такого однопроходного поведения препроцессора?</a:t>
            </a:r>
          </a:p>
          <a:p>
            <a:r>
              <a:rPr lang="ru-RU" smtClean="0"/>
              <a:t>Хотели бы вы сделать препроцессор рекурсивным, то есть проверяющим возможность идентификации аргументов после каждой точки их подстановки?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97245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Искажение имён (задача)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#define VARIABLE </a:t>
            </a:r>
            <a:r>
              <a:rPr lang="en-US" smtClean="0">
                <a:latin typeface="Consolas" panose="020B0609020204030204" pitchFamily="49" charset="0"/>
              </a:rPr>
              <a:t>3</a:t>
            </a:r>
            <a:endParaRPr lang="ru-RU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// .... </a:t>
            </a:r>
            <a:r>
              <a:rPr lang="en-US">
                <a:latin typeface="Consolas" panose="020B0609020204030204" pitchFamily="49" charset="0"/>
              </a:rPr>
              <a:t>some magic? </a:t>
            </a:r>
            <a:r>
              <a:rPr lang="en-US" smtClean="0">
                <a:latin typeface="Consolas" panose="020B0609020204030204" pitchFamily="49" charset="0"/>
              </a:rPr>
              <a:t>....</a:t>
            </a:r>
            <a:endParaRPr lang="ru-RU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extern </a:t>
            </a:r>
            <a:r>
              <a:rPr lang="en-US">
                <a:latin typeface="Consolas" panose="020B0609020204030204" pitchFamily="49" charset="0"/>
              </a:rPr>
              <a:t>void NAME(mine)(char *x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endParaRPr lang="ru-RU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// creates </a:t>
            </a:r>
            <a:r>
              <a:rPr lang="en-US">
                <a:latin typeface="Consolas" panose="020B0609020204030204" pitchFamily="49" charset="0"/>
              </a:rPr>
              <a:t>mine_3 function </a:t>
            </a:r>
            <a:r>
              <a:rPr lang="en-US" smtClean="0">
                <a:latin typeface="Consolas" panose="020B0609020204030204" pitchFamily="49" charset="0"/>
              </a:rPr>
              <a:t>if VARIABLE is 3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083287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Искажение имён (решение)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#define VARIABLE </a:t>
            </a:r>
            <a:r>
              <a:rPr lang="en-US" smtClean="0">
                <a:latin typeface="Consolas" panose="020B0609020204030204" pitchFamily="49" charset="0"/>
              </a:rPr>
              <a:t>3</a:t>
            </a:r>
            <a:endParaRPr lang="ru-RU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s-ES">
                <a:latin typeface="Consolas" panose="020B0609020204030204" pitchFamily="49" charset="0"/>
              </a:rPr>
              <a:t>#define PASTER(x,y) x ## _ ## </a:t>
            </a:r>
            <a:r>
              <a:rPr lang="es-ES" smtClean="0">
                <a:latin typeface="Consolas" panose="020B0609020204030204" pitchFamily="49" charset="0"/>
              </a:rPr>
              <a:t>y</a:t>
            </a:r>
            <a:endParaRPr lang="ru-RU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s-ES" smtClean="0">
                <a:solidFill>
                  <a:srgbClr val="0000FF"/>
                </a:solidFill>
                <a:latin typeface="Consolas" panose="020B0609020204030204" pitchFamily="49" charset="0"/>
              </a:rPr>
              <a:t>#</a:t>
            </a:r>
            <a:r>
              <a:rPr lang="es-ES">
                <a:solidFill>
                  <a:srgbClr val="0000FF"/>
                </a:solidFill>
                <a:latin typeface="Consolas" panose="020B0609020204030204" pitchFamily="49" charset="0"/>
              </a:rPr>
              <a:t>define EVALUATOR(x,y)  PASTER(x,y</a:t>
            </a:r>
            <a:r>
              <a:rPr lang="es-ES" smtClean="0">
                <a:solidFill>
                  <a:srgbClr val="0000FF"/>
                </a:solidFill>
                <a:latin typeface="Consolas" panose="020B0609020204030204" pitchFamily="49" charset="0"/>
              </a:rPr>
              <a:t>)</a:t>
            </a:r>
            <a:endParaRPr lang="ru-RU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s-ES" smtClean="0">
                <a:latin typeface="Consolas" panose="020B0609020204030204" pitchFamily="49" charset="0"/>
              </a:rPr>
              <a:t>#</a:t>
            </a:r>
            <a:r>
              <a:rPr lang="es-ES">
                <a:latin typeface="Consolas" panose="020B0609020204030204" pitchFamily="49" charset="0"/>
              </a:rPr>
              <a:t>define NAME(fun) EVALUATOR(fun, VARIABLE) </a:t>
            </a:r>
            <a:endParaRPr lang="ru-RU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extern </a:t>
            </a:r>
            <a:r>
              <a:rPr lang="en-US">
                <a:latin typeface="Consolas" panose="020B0609020204030204" pitchFamily="49" charset="0"/>
              </a:rPr>
              <a:t>void NAME(mine)(char *x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endParaRPr lang="ru-RU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// creates </a:t>
            </a:r>
            <a:r>
              <a:rPr lang="en-US">
                <a:latin typeface="Consolas" panose="020B0609020204030204" pitchFamily="49" charset="0"/>
              </a:rPr>
              <a:t>mine_3 function </a:t>
            </a:r>
            <a:r>
              <a:rPr lang="en-US" smtClean="0">
                <a:latin typeface="Consolas" panose="020B0609020204030204" pitchFamily="49" charset="0"/>
              </a:rPr>
              <a:t>if VARIABLE is 3</a:t>
            </a:r>
            <a:endParaRPr lang="ru-RU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061790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Ещё раз о трансляции программы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02920" indent="-457200">
              <a:buFont typeface="+mj-lt"/>
              <a:buAutoNum type="arabicPeriod"/>
            </a:pPr>
            <a:r>
              <a:rPr lang="ru-RU" sz="1800" smtClean="0"/>
              <a:t>Единица трансляции отображается в базовый набор символов, юникодные символы заменяются на </a:t>
            </a:r>
            <a:r>
              <a:rPr lang="en-US" sz="1800" smtClean="0"/>
              <a:t>\uXXXX</a:t>
            </a:r>
          </a:p>
          <a:p>
            <a:pPr marL="502920" indent="-457200">
              <a:buFont typeface="+mj-lt"/>
              <a:buAutoNum type="arabicPeriod"/>
            </a:pPr>
            <a:r>
              <a:rPr lang="ru-RU" sz="1800" smtClean="0"/>
              <a:t>Конкатенируются строки, разбитые через </a:t>
            </a:r>
            <a:r>
              <a:rPr lang="en-US" sz="1800" smtClean="0"/>
              <a:t>\</a:t>
            </a:r>
          </a:p>
          <a:p>
            <a:pPr marL="502920" indent="-457200">
              <a:buFont typeface="+mj-lt"/>
              <a:buAutoNum type="arabicPeriod"/>
            </a:pPr>
            <a:r>
              <a:rPr lang="ru-RU" sz="1800" smtClean="0"/>
              <a:t>Комментарии заменяются на пробельные символы</a:t>
            </a:r>
          </a:p>
          <a:p>
            <a:pPr marL="502920" indent="-457200">
              <a:buFont typeface="+mj-lt"/>
              <a:buAutoNum type="arabicPeriod"/>
            </a:pPr>
            <a:r>
              <a:rPr lang="ru-RU" sz="1800" smtClean="0"/>
              <a:t>Файл разбивается на </a:t>
            </a:r>
            <a:r>
              <a:rPr lang="ru-RU" sz="1800" smtClean="0">
                <a:solidFill>
                  <a:srgbClr val="0000FF"/>
                </a:solidFill>
              </a:rPr>
              <a:t>препроцессинговые токены</a:t>
            </a:r>
          </a:p>
          <a:p>
            <a:pPr marL="502920" indent="-457200">
              <a:buFont typeface="+mj-lt"/>
              <a:buAutoNum type="arabicPeriod"/>
            </a:pPr>
            <a:r>
              <a:rPr lang="ru-RU" sz="1800" smtClean="0"/>
              <a:t>Исполняются директивы препроцессора (</a:t>
            </a:r>
            <a:r>
              <a:rPr lang="en-US" sz="1800" smtClean="0"/>
              <a:t>include, define, </a:t>
            </a:r>
            <a:r>
              <a:rPr lang="ru-RU" sz="1800" smtClean="0"/>
              <a:t>прагмы)</a:t>
            </a:r>
          </a:p>
          <a:p>
            <a:pPr marL="502920" indent="-457200">
              <a:buFont typeface="+mj-lt"/>
              <a:buAutoNum type="arabicPeriod"/>
            </a:pPr>
            <a:r>
              <a:rPr lang="ru-RU" sz="1800" smtClean="0"/>
              <a:t>Заменяются </a:t>
            </a:r>
            <a:r>
              <a:rPr lang="en-US" sz="1800" smtClean="0"/>
              <a:t>escape-</a:t>
            </a:r>
            <a:r>
              <a:rPr lang="ru-RU" sz="1800" smtClean="0"/>
              <a:t>последовательности</a:t>
            </a:r>
          </a:p>
          <a:p>
            <a:pPr marL="502920" indent="-457200">
              <a:buFont typeface="+mj-lt"/>
              <a:buAutoNum type="arabicPeriod"/>
            </a:pPr>
            <a:r>
              <a:rPr lang="ru-RU" sz="1800" smtClean="0"/>
              <a:t>Соединяются строковые литералы</a:t>
            </a:r>
          </a:p>
          <a:p>
            <a:pPr marL="502920" indent="-457200">
              <a:buFont typeface="+mj-lt"/>
              <a:buAutoNum type="arabicPeriod"/>
            </a:pPr>
            <a:r>
              <a:rPr lang="ru-RU" sz="1800" smtClean="0"/>
              <a:t>Препроцессинговые токены становятся </a:t>
            </a:r>
            <a:r>
              <a:rPr lang="ru-RU" sz="1800" smtClean="0">
                <a:solidFill>
                  <a:srgbClr val="0000FF"/>
                </a:solidFill>
              </a:rPr>
              <a:t>токенами</a:t>
            </a:r>
            <a:r>
              <a:rPr lang="ru-RU" sz="1800" smtClean="0"/>
              <a:t>, пробелы перестают иметь значение</a:t>
            </a:r>
          </a:p>
          <a:p>
            <a:pPr marL="502920" indent="-457200">
              <a:buFont typeface="+mj-lt"/>
              <a:buAutoNum type="arabicPeriod"/>
            </a:pPr>
            <a:r>
              <a:rPr lang="ru-RU" sz="1800" smtClean="0"/>
              <a:t>Проводится синтаксический анализ и начинается инстанцирование шаблонов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8456141" y="2561693"/>
            <a:ext cx="0" cy="1672281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arrow"/>
          </a:ln>
          <a:effectLst>
            <a:outerShdw blurRad="107950" dist="12700" dir="5400000" algn="ctr">
              <a:srgbClr val="0000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8456141" y="2971113"/>
            <a:ext cx="2136031" cy="8534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mtClean="0">
                <a:solidFill>
                  <a:schemeClr val="tx1"/>
                </a:solidFill>
              </a:rPr>
              <a:t>"Традиционный" препроцессинг</a:t>
            </a:r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688615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секретный уровень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mtClean="0"/>
              <a:t>Подключаем </a:t>
            </a:r>
            <a:r>
              <a:rPr lang="en-US" smtClean="0"/>
              <a:t>boost::preprocessor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90796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Мета препроцессинг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Взрослый макропроцессинг предполагает некоторые возможности к метапрограммированию</a:t>
            </a:r>
          </a:p>
          <a:p>
            <a:r>
              <a:rPr lang="ru-RU" smtClean="0"/>
              <a:t>Теоретическая основа была заложена в работе Абрамса и Гуртового. Выдержка доступна по ссылке</a:t>
            </a:r>
          </a:p>
          <a:p>
            <a:pPr marL="45720" indent="0">
              <a:buNone/>
            </a:pPr>
            <a:r>
              <a:rPr lang="en-US"/>
              <a:t>http://</a:t>
            </a:r>
            <a:r>
              <a:rPr lang="en-US" smtClean="0"/>
              <a:t>www.boost.org/doc/libs/1_63_0/libs/preprocessor/doc/AppendixA-AnIntroductiontoPreprocessorMetaprogramming.html</a:t>
            </a:r>
            <a:endParaRPr lang="ru-RU" smtClean="0"/>
          </a:p>
          <a:p>
            <a:r>
              <a:rPr lang="ru-RU" smtClean="0"/>
              <a:t>Эти идеи вылились в </a:t>
            </a:r>
            <a:r>
              <a:rPr lang="en-US" smtClean="0"/>
              <a:t>boost library preprocessor subset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38590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Проблема: </a:t>
            </a:r>
            <a:r>
              <a:rPr lang="en-US" smtClean="0"/>
              <a:t>catch handlers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Хочется поймать любой встроенный тип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try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>
                <a:latin typeface="Consolas" panose="020B0609020204030204" pitchFamily="49" charset="0"/>
              </a:rPr>
              <a:t> 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 smtClean="0">
                <a:latin typeface="Consolas" panose="020B0609020204030204" pitchFamily="49" charset="0"/>
              </a:rPr>
              <a:t>какой-то код</a:t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catch (int i) { cout &lt;&lt; i;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}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catch (unsigned u) { cout &lt;&lt; u; }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 smtClean="0">
                <a:latin typeface="Consolas" panose="020B0609020204030204" pitchFamily="49" charset="0"/>
              </a:rPr>
              <a:t>а ведь ещё </a:t>
            </a:r>
            <a:r>
              <a:rPr lang="en-US" smtClean="0">
                <a:latin typeface="Consolas" panose="020B0609020204030204" pitchFamily="49" charset="0"/>
              </a:rPr>
              <a:t>short </a:t>
            </a:r>
            <a:r>
              <a:rPr lang="ru-RU" smtClean="0">
                <a:latin typeface="Consolas" panose="020B0609020204030204" pitchFamily="49" charset="0"/>
              </a:rPr>
              <a:t>и </a:t>
            </a:r>
            <a:r>
              <a:rPr lang="en-US" smtClean="0">
                <a:latin typeface="Consolas" panose="020B0609020204030204" pitchFamily="49" charset="0"/>
              </a:rPr>
              <a:t>long </a:t>
            </a:r>
            <a:r>
              <a:rPr lang="ru-RU" smtClean="0">
                <a:latin typeface="Consolas" panose="020B0609020204030204" pitchFamily="49" charset="0"/>
              </a:rPr>
              <a:t>и </a:t>
            </a:r>
            <a:r>
              <a:rPr lang="en-US" smtClean="0">
                <a:latin typeface="Consolas" panose="020B0609020204030204" pitchFamily="49" charset="0"/>
              </a:rPr>
              <a:t>long long, </a:t>
            </a:r>
            <a:r>
              <a:rPr lang="ru-RU" smtClean="0">
                <a:latin typeface="Consolas" panose="020B0609020204030204" pitchFamily="49" charset="0"/>
              </a:rPr>
              <a:t>это утомляет</a:t>
            </a:r>
            <a:r>
              <a:rPr lang="en-US" smtClean="0">
                <a:latin typeface="Consolas" panose="020B0609020204030204" pitchFamily="49" charset="0"/>
              </a:rPr>
              <a:t> </a:t>
            </a:r>
            <a:endParaRPr lang="en-US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ru-RU" smtClean="0"/>
              <a:t>Идея для решения:</a:t>
            </a:r>
            <a:r>
              <a:rPr lang="en-US" smtClean="0"/>
              <a:t> </a:t>
            </a:r>
            <a:endParaRPr lang="ru-RU" smtClean="0"/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BOOST_PP_LIST_FOR_EACH(CATCH</a:t>
            </a:r>
            <a:r>
              <a:rPr lang="en-US">
                <a:latin typeface="Consolas" panose="020B0609020204030204" pitchFamily="49" charset="0"/>
              </a:rPr>
              <a:t>, _, BUILTIN_TYPES)</a:t>
            </a:r>
          </a:p>
        </p:txBody>
      </p:sp>
    </p:spTree>
    <p:extLst>
      <p:ext uri="{BB962C8B-B14F-4D97-AF65-F5344CB8AC3E}">
        <p14:creationId xmlns:p14="http://schemas.microsoft.com/office/powerpoint/2010/main" val="13435724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Стражи включения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4343400"/>
          </a:xfrm>
        </p:spPr>
        <p:txBody>
          <a:bodyPr/>
          <a:lstStyle/>
          <a:p>
            <a:r>
              <a:rPr lang="ru-RU" smtClean="0"/>
              <a:t>Разумеется с таким эффектом не хочется включать файлы лишний раз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// dinc.h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#ifndef DINC_GUARD__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#define DINC_GUARD__</a:t>
            </a:r>
            <a:endParaRPr lang="en-US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static inline int dinc ()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return 42;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#endif</a:t>
            </a:r>
          </a:p>
          <a:p>
            <a:r>
              <a:rPr lang="ru-RU" smtClean="0"/>
              <a:t>Эта идиома называется стражами включения</a:t>
            </a:r>
            <a:endParaRPr lang="en-US" smtClean="0"/>
          </a:p>
          <a:p>
            <a:r>
              <a:rPr lang="en-US" smtClean="0">
                <a:latin typeface="Consolas" panose="020B0609020204030204" pitchFamily="49" charset="0"/>
              </a:rPr>
              <a:t>#ifndef X </a:t>
            </a:r>
            <a:r>
              <a:rPr lang="ru-RU" smtClean="0"/>
              <a:t>это аббревиатура для </a:t>
            </a:r>
            <a:r>
              <a:rPr lang="en-US" smtClean="0">
                <a:latin typeface="Consolas" panose="020B0609020204030204" pitchFamily="49" charset="0"/>
              </a:rPr>
              <a:t>#if !defined(X)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92756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Макрос перечисляющий типы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Простое перечисление </a:t>
            </a:r>
            <a:r>
              <a:rPr lang="en-US" smtClean="0"/>
              <a:t>PP_TUPLE </a:t>
            </a:r>
            <a:r>
              <a:rPr lang="ru-RU" smtClean="0"/>
              <a:t>превращается в </a:t>
            </a:r>
            <a:r>
              <a:rPr lang="en-US" smtClean="0"/>
              <a:t>PP_LIST, </a:t>
            </a:r>
            <a:r>
              <a:rPr lang="ru-RU" smtClean="0"/>
              <a:t>позволяющий итерацию</a:t>
            </a:r>
            <a:endParaRPr lang="en-US" smtClean="0"/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# define BUILTIN_TYPES </a:t>
            </a:r>
            <a:r>
              <a:rPr lang="en-US" smtClean="0">
                <a:latin typeface="Consolas" panose="020B0609020204030204" pitchFamily="49" charset="0"/>
              </a:rPr>
              <a:t>\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</a:t>
            </a:r>
            <a:r>
              <a:rPr lang="en-US">
                <a:latin typeface="Consolas" panose="020B0609020204030204" pitchFamily="49" charset="0"/>
              </a:rPr>
              <a:t>BOOST_PP_TUPLE_TO_LIST( </a:t>
            </a:r>
            <a:r>
              <a:rPr lang="en-US" smtClean="0">
                <a:latin typeface="Consolas" panose="020B0609020204030204" pitchFamily="49" charset="0"/>
              </a:rPr>
              <a:t>\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  </a:t>
            </a:r>
            <a:r>
              <a:rPr lang="en-US">
                <a:latin typeface="Consolas" panose="020B0609020204030204" pitchFamily="49" charset="0"/>
              </a:rPr>
              <a:t>13, </a:t>
            </a:r>
            <a:r>
              <a:rPr lang="en-US" smtClean="0">
                <a:latin typeface="Consolas" panose="020B0609020204030204" pitchFamily="49" charset="0"/>
              </a:rPr>
              <a:t>( bool</a:t>
            </a:r>
            <a:r>
              <a:rPr lang="en-US">
                <a:latin typeface="Consolas" panose="020B0609020204030204" pitchFamily="49" charset="0"/>
              </a:rPr>
              <a:t>, </a:t>
            </a:r>
            <a:r>
              <a:rPr lang="en-US" smtClean="0">
                <a:latin typeface="Consolas" panose="020B0609020204030204" pitchFamily="49" charset="0"/>
              </a:rPr>
              <a:t>char</a:t>
            </a:r>
            <a:r>
              <a:rPr lang="en-US">
                <a:latin typeface="Consolas" panose="020B0609020204030204" pitchFamily="49" charset="0"/>
              </a:rPr>
              <a:t>, signed char, unsigned char, </a:t>
            </a:r>
            <a:r>
              <a:rPr lang="en-US" smtClean="0">
                <a:latin typeface="Consolas" panose="020B0609020204030204" pitchFamily="49" charset="0"/>
              </a:rPr>
              <a:t>\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        unsigned </a:t>
            </a:r>
            <a:r>
              <a:rPr lang="en-US">
                <a:latin typeface="Consolas" panose="020B0609020204030204" pitchFamily="49" charset="0"/>
              </a:rPr>
              <a:t>short, </a:t>
            </a:r>
            <a:r>
              <a:rPr lang="en-US" smtClean="0">
                <a:latin typeface="Consolas" panose="020B0609020204030204" pitchFamily="49" charset="0"/>
              </a:rPr>
              <a:t>short, int</a:t>
            </a:r>
            <a:r>
              <a:rPr lang="en-US">
                <a:latin typeface="Consolas" panose="020B0609020204030204" pitchFamily="49" charset="0"/>
              </a:rPr>
              <a:t>, unsigned, </a:t>
            </a:r>
            <a:r>
              <a:rPr lang="en-US" smtClean="0">
                <a:latin typeface="Consolas" panose="020B0609020204030204" pitchFamily="49" charset="0"/>
              </a:rPr>
              <a:t>\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        long</a:t>
            </a:r>
            <a:r>
              <a:rPr lang="en-US">
                <a:latin typeface="Consolas" panose="020B0609020204030204" pitchFamily="49" charset="0"/>
              </a:rPr>
              <a:t>, unsigned long, </a:t>
            </a:r>
            <a:r>
              <a:rPr lang="en-US" smtClean="0">
                <a:latin typeface="Consolas" panose="020B0609020204030204" pitchFamily="49" charset="0"/>
              </a:rPr>
              <a:t>\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        float</a:t>
            </a:r>
            <a:r>
              <a:rPr lang="en-US">
                <a:latin typeface="Consolas" panose="020B0609020204030204" pitchFamily="49" charset="0"/>
              </a:rPr>
              <a:t>, </a:t>
            </a:r>
            <a:r>
              <a:rPr lang="en-US" smtClean="0">
                <a:latin typeface="Consolas" panose="020B0609020204030204" pitchFamily="49" charset="0"/>
              </a:rPr>
              <a:t>double</a:t>
            </a:r>
            <a:r>
              <a:rPr lang="en-US">
                <a:latin typeface="Consolas" panose="020B0609020204030204" pitchFamily="49" charset="0"/>
              </a:rPr>
              <a:t>, long double </a:t>
            </a:r>
            <a:r>
              <a:rPr lang="en-US" smtClean="0">
                <a:latin typeface="Consolas" panose="020B0609020204030204" pitchFamily="49" charset="0"/>
              </a:rPr>
              <a:t>) \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)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Теперь всё, что осталось, это определить обработчик </a:t>
            </a:r>
            <a:r>
              <a:rPr lang="en-US" smtClean="0"/>
              <a:t>CATCH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15268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Это кажется несколько уродливым</a:t>
            </a:r>
          </a:p>
          <a:p>
            <a:r>
              <a:rPr lang="ru-RU" smtClean="0"/>
              <a:t>Но какие альтернативы?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6767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Условное исключение кода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4343400"/>
          </a:xfrm>
        </p:spPr>
        <p:txBody>
          <a:bodyPr/>
          <a:lstStyle/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#ifndef DINC_GUARD__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#define DINC_GUARD__</a:t>
            </a:r>
            <a:endParaRPr lang="en-US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static inline int dinc ()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#if (NONTRIVIAL_DINC_BODY == 1)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return do_nontrivial_stuff();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#else</a:t>
            </a:r>
            <a:r>
              <a:rPr lang="ru-RU" smtClean="0">
                <a:latin typeface="Consolas" panose="020B0609020204030204" pitchFamily="49" charset="0"/>
              </a:rPr>
              <a:t>  </a:t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return 42;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#endif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#endif</a:t>
            </a:r>
          </a:p>
          <a:p>
            <a:r>
              <a:rPr lang="ru-RU" smtClean="0"/>
              <a:t>Аналогично через </a:t>
            </a:r>
            <a:r>
              <a:rPr lang="en-US" smtClean="0">
                <a:latin typeface="Consolas" panose="020B0609020204030204" pitchFamily="49" charset="0"/>
              </a:rPr>
              <a:t>#if 0</a:t>
            </a:r>
            <a:r>
              <a:rPr lang="en-US" smtClean="0"/>
              <a:t> </a:t>
            </a:r>
            <a:r>
              <a:rPr lang="ru-RU" smtClean="0"/>
              <a:t>можно выключать код из компиляции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35251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Порядок трансляции программы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02920" indent="-457200">
              <a:buFont typeface="+mj-lt"/>
              <a:buAutoNum type="arabicPeriod"/>
            </a:pPr>
            <a:r>
              <a:rPr lang="ru-RU" sz="1800" smtClean="0"/>
              <a:t>Единица трансляции отображается в базовый набор символов, юникодные символы заменяются на </a:t>
            </a:r>
            <a:r>
              <a:rPr lang="en-US" sz="1800" smtClean="0"/>
              <a:t>\uXXXX</a:t>
            </a:r>
          </a:p>
          <a:p>
            <a:pPr marL="502920" indent="-457200">
              <a:buFont typeface="+mj-lt"/>
              <a:buAutoNum type="arabicPeriod"/>
            </a:pPr>
            <a:r>
              <a:rPr lang="ru-RU" sz="1800" smtClean="0"/>
              <a:t>Конкатенируются строки, разбитые через </a:t>
            </a:r>
            <a:r>
              <a:rPr lang="en-US" sz="1800" smtClean="0"/>
              <a:t>\</a:t>
            </a:r>
          </a:p>
          <a:p>
            <a:pPr marL="502920" indent="-457200">
              <a:buFont typeface="+mj-lt"/>
              <a:buAutoNum type="arabicPeriod"/>
            </a:pPr>
            <a:r>
              <a:rPr lang="ru-RU" sz="1800" smtClean="0"/>
              <a:t>Комментарии заменяются на пробельные символы</a:t>
            </a:r>
          </a:p>
          <a:p>
            <a:pPr marL="502920" indent="-457200">
              <a:buFont typeface="+mj-lt"/>
              <a:buAutoNum type="arabicPeriod"/>
            </a:pPr>
            <a:r>
              <a:rPr lang="ru-RU" sz="1800" smtClean="0">
                <a:solidFill>
                  <a:srgbClr val="0000FF"/>
                </a:solidFill>
              </a:rPr>
              <a:t>Файл разбивается на препроцессинговые токены</a:t>
            </a:r>
          </a:p>
          <a:p>
            <a:pPr marL="502920" indent="-457200">
              <a:buFont typeface="+mj-lt"/>
              <a:buAutoNum type="arabicPeriod"/>
            </a:pPr>
            <a:r>
              <a:rPr lang="ru-RU" sz="1800" smtClean="0"/>
              <a:t>Исполняются директивы препроцессора (</a:t>
            </a:r>
            <a:r>
              <a:rPr lang="en-US" sz="1800" smtClean="0"/>
              <a:t>if, include, define, </a:t>
            </a:r>
            <a:r>
              <a:rPr lang="ru-RU" sz="1800" smtClean="0"/>
              <a:t>прагмы)</a:t>
            </a:r>
          </a:p>
          <a:p>
            <a:pPr marL="502920" indent="-457200">
              <a:buFont typeface="+mj-lt"/>
              <a:buAutoNum type="arabicPeriod"/>
            </a:pPr>
            <a:r>
              <a:rPr lang="ru-RU" sz="1800" smtClean="0"/>
              <a:t>Заменяются </a:t>
            </a:r>
            <a:r>
              <a:rPr lang="en-US" sz="1800" smtClean="0"/>
              <a:t>escape-</a:t>
            </a:r>
            <a:r>
              <a:rPr lang="ru-RU" sz="1800" smtClean="0"/>
              <a:t>последовательности</a:t>
            </a:r>
          </a:p>
          <a:p>
            <a:pPr marL="502920" indent="-457200">
              <a:buFont typeface="+mj-lt"/>
              <a:buAutoNum type="arabicPeriod"/>
            </a:pPr>
            <a:r>
              <a:rPr lang="ru-RU" sz="1800" smtClean="0"/>
              <a:t>Соединяются строковые литералы</a:t>
            </a:r>
          </a:p>
          <a:p>
            <a:pPr marL="502920" indent="-457200">
              <a:buFont typeface="+mj-lt"/>
              <a:buAutoNum type="arabicPeriod"/>
            </a:pPr>
            <a:r>
              <a:rPr lang="ru-RU" sz="1800" smtClean="0">
                <a:solidFill>
                  <a:srgbClr val="0000FF"/>
                </a:solidFill>
              </a:rPr>
              <a:t>Препроцессинговые токены становятся токенами</a:t>
            </a:r>
            <a:r>
              <a:rPr lang="ru-RU" sz="1800" smtClean="0"/>
              <a:t>, пробелы перестают иметь значение</a:t>
            </a:r>
          </a:p>
          <a:p>
            <a:pPr marL="502920" indent="-457200">
              <a:buFont typeface="+mj-lt"/>
              <a:buAutoNum type="arabicPeriod"/>
            </a:pPr>
            <a:r>
              <a:rPr lang="ru-RU" sz="1800" smtClean="0"/>
              <a:t>Проводится синтаксический анализ и начинается инстанцирование шаблонов</a:t>
            </a: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548640" y="4379976"/>
            <a:ext cx="11027664" cy="3657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3520731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ACC63D00-1EE0-4159-BF5A-6FF02000B7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414</TotalTime>
  <Words>2817</Words>
  <Application>Microsoft Office PowerPoint</Application>
  <PresentationFormat>Widescreen</PresentationFormat>
  <Paragraphs>449</Paragraphs>
  <Slides>71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71</vt:i4>
      </vt:variant>
    </vt:vector>
  </HeadingPairs>
  <TitlesOfParts>
    <vt:vector size="77" baseType="lpstr">
      <vt:lpstr>Consolas</vt:lpstr>
      <vt:lpstr>Corbel</vt:lpstr>
      <vt:lpstr>Symbol</vt:lpstr>
      <vt:lpstr>Tw Cen MT</vt:lpstr>
      <vt:lpstr>Wingdings</vt:lpstr>
      <vt:lpstr>Basis</vt:lpstr>
      <vt:lpstr>препроцессор и шаблоны функций</vt:lpstr>
      <vt:lpstr>PowerPoint Presentation</vt:lpstr>
      <vt:lpstr>Модульная структура</vt:lpstr>
      <vt:lpstr>Модульная структура</vt:lpstr>
      <vt:lpstr>Двойное включение</vt:lpstr>
      <vt:lpstr>Двойное включение</vt:lpstr>
      <vt:lpstr>Стражи включения</vt:lpstr>
      <vt:lpstr>Условное исключение кода</vt:lpstr>
      <vt:lpstr>Порядок трансляции программы</vt:lpstr>
      <vt:lpstr>Обсуждение</vt:lpstr>
      <vt:lpstr>Макропроцессор</vt:lpstr>
      <vt:lpstr>Чёрная магия: мотивация</vt:lpstr>
      <vt:lpstr>Чёрная магия: исполнение</vt:lpstr>
      <vt:lpstr>В общем случае макросы это зло*</vt:lpstr>
      <vt:lpstr>В общем случае макросы это зло</vt:lpstr>
      <vt:lpstr>В общем случае макросы это зло</vt:lpstr>
      <vt:lpstr>Шаблоны функций</vt:lpstr>
      <vt:lpstr>Итог: области применения</vt:lpstr>
      <vt:lpstr>PowerPoint Presentation</vt:lpstr>
      <vt:lpstr>Техника инстанцирования</vt:lpstr>
      <vt:lpstr>Техника инстанцирования</vt:lpstr>
      <vt:lpstr>Обсуждение</vt:lpstr>
      <vt:lpstr>Обсуждение: манглирование</vt:lpstr>
      <vt:lpstr>Экспорт шаблонов запрещён</vt:lpstr>
      <vt:lpstr>Управление инстанцированием</vt:lpstr>
      <vt:lpstr>Виды параметризации</vt:lpstr>
      <vt:lpstr>Виды параметризации</vt:lpstr>
      <vt:lpstr>Зависимое инстанцирование</vt:lpstr>
      <vt:lpstr>Вывод типов до подстановки</vt:lpstr>
      <vt:lpstr>Вывод типов после подстановки</vt:lpstr>
      <vt:lpstr>Вывод уточнённых типов</vt:lpstr>
      <vt:lpstr>Ограничения на вывод типов</vt:lpstr>
      <vt:lpstr>Обсуждение</vt:lpstr>
      <vt:lpstr>PowerPoint Presentation</vt:lpstr>
      <vt:lpstr>Функции могут быть перегружены</vt:lpstr>
      <vt:lpstr>Порядок перегрузки</vt:lpstr>
      <vt:lpstr>Перегрузки можно запрещать</vt:lpstr>
      <vt:lpstr>Подключаем шаблонные функции</vt:lpstr>
      <vt:lpstr>Подключаем шаблонные функции</vt:lpstr>
      <vt:lpstr>Лучший вариант сравнения</vt:lpstr>
      <vt:lpstr>Порядок перегрузки с учётом шаблонов</vt:lpstr>
      <vt:lpstr>Точно подходящая функция всегда выигрывает у шаблона</vt:lpstr>
      <vt:lpstr>Более специальный шаблон всегда выигрывает у менее специального</vt:lpstr>
      <vt:lpstr>Меньшее количество параметров выигрывает против большего</vt:lpstr>
      <vt:lpstr>Обсуждение</vt:lpstr>
      <vt:lpstr>Проблема-тизер</vt:lpstr>
      <vt:lpstr>PowerPoint Presentation</vt:lpstr>
      <vt:lpstr>Проблема конфликта имён</vt:lpstr>
      <vt:lpstr>Правильный hello world</vt:lpstr>
      <vt:lpstr>Снова проблема: operator &lt;&lt;</vt:lpstr>
      <vt:lpstr>Решение: поиск Кёнига</vt:lpstr>
      <vt:lpstr>Решение: поиск Кёнига</vt:lpstr>
      <vt:lpstr>Поиск Кёнига и шаблоны</vt:lpstr>
      <vt:lpstr>Поиск Кёнига и шаблоны</vt:lpstr>
      <vt:lpstr>Поиск Кёнига и шаблоны</vt:lpstr>
      <vt:lpstr>Обсуждение</vt:lpstr>
      <vt:lpstr>Обсуждение</vt:lpstr>
      <vt:lpstr>Литература</vt:lpstr>
      <vt:lpstr>секретный уровень</vt:lpstr>
      <vt:lpstr>Особенности раскрытия макросов</vt:lpstr>
      <vt:lpstr>Особенности раскрытия макросов</vt:lpstr>
      <vt:lpstr>Особенности раскрытия макросов</vt:lpstr>
      <vt:lpstr>Обсуждение</vt:lpstr>
      <vt:lpstr>Искажение имён (задача)</vt:lpstr>
      <vt:lpstr>Искажение имён (решение)</vt:lpstr>
      <vt:lpstr>Ещё раз о трансляции программы</vt:lpstr>
      <vt:lpstr>секретный уровень</vt:lpstr>
      <vt:lpstr>Мета препроцессинг</vt:lpstr>
      <vt:lpstr>Проблема: catch handlers</vt:lpstr>
      <vt:lpstr>Макрос перечисляющий типы</vt:lpstr>
      <vt:lpstr>Обсуждение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препроцессор и шаблоны функций</dc:title>
  <dc:creator>Vladimirov, Konstantin</dc:creator>
  <cp:keywords>CTPClassification=CTP_PUBLIC:VisualMarkings=</cp:keywords>
  <cp:lastModifiedBy>Vladimirov, Konstantin</cp:lastModifiedBy>
  <cp:revision>66</cp:revision>
  <dcterms:created xsi:type="dcterms:W3CDTF">2017-09-08T17:12:16Z</dcterms:created>
  <dcterms:modified xsi:type="dcterms:W3CDTF">2017-09-12T19:48:52Z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a400bfc2-de75-465d-8970-a1b3c7fbcf34</vt:lpwstr>
  </property>
  <property fmtid="{D5CDD505-2E9C-101B-9397-08002B2CF9AE}" pid="3" name="CTP_TimeStamp">
    <vt:lpwstr>2017-09-12 19:48:50Z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CTP_PUBLIC</vt:lpwstr>
  </property>
</Properties>
</file>