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F327-2CDA-4D8C-B010-3EF27584A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SCENT OF </a:t>
            </a:r>
            <a:r>
              <a:rPr lang="en-US">
                <a:solidFill>
                  <a:srgbClr val="0070C0"/>
                </a:solidFill>
              </a:rPr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AC866-358B-4716-AD91-64C600E74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Демонстрация основных возможностей языка и библиотеки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9E3C011-D794-46FF-90E6-B8075D7AAE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79E3C011-D794-46FF-90E6-B8075D7AA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1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319994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Немного о кэшах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Реализация на </a:t>
            </a:r>
            <a:r>
              <a:rPr lang="en-US" sz="4800"/>
              <a:t>C</a:t>
            </a:r>
            <a:r>
              <a:rPr lang="ru-RU" sz="4800"/>
              <a:t> и её проблемы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Реализация на </a:t>
            </a:r>
            <a:r>
              <a:rPr lang="en-US" sz="4800"/>
              <a:t>C++</a:t>
            </a:r>
            <a:endParaRPr lang="ru-RU" sz="4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О чем этот курс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FAE7-BE92-472E-BDA3-56A9ADEC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 из реального мира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F71D-B6C6-4C6A-B4E0-B0F8DB03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531936"/>
          </a:xfrm>
        </p:spPr>
        <p:txBody>
          <a:bodyPr/>
          <a:lstStyle/>
          <a:p>
            <a:r>
              <a:rPr lang="ru-RU"/>
              <a:t>Вы пишете программу, которая оперирует миллионами страниц по </a:t>
            </a:r>
            <a:r>
              <a:rPr lang="ru-RU">
                <a:latin typeface="Consolas" panose="020B0609020204030204" pitchFamily="49" charset="0"/>
              </a:rPr>
              <a:t>64</a:t>
            </a:r>
            <a:r>
              <a:rPr lang="ru-RU"/>
              <a:t> байта каждая</a:t>
            </a:r>
            <a:r>
              <a:rPr lang="en-US"/>
              <a:t>,</a:t>
            </a:r>
            <a:r>
              <a:rPr lang="ru-RU"/>
              <a:t> из которых 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ru-RU"/>
              <a:t> байта − номер страницы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page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index;   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index: 1, 2, ... n</a:t>
            </a:r>
            <a:b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data[60];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page data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Единственный способ получить страницу с номером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/>
              <a:t> </a:t>
            </a:r>
            <a:r>
              <a:rPr lang="ru-RU"/>
              <a:t>это получить её по сети довольно медленной функцией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slow_get_page(int n, struct page *p);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Сохранять локально все страницы − не вариант. У вас есть место всего на несколько тысяч страниц. </a:t>
            </a:r>
            <a:r>
              <a:rPr lang="ru-RU">
                <a:solidFill>
                  <a:srgbClr val="FF0000"/>
                </a:solidFill>
              </a:rPr>
              <a:t>Что делать?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5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138A-A74C-4FF5-B55D-9016467D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кэш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B8BE-3E96-42E3-ACA2-A45F8F3A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Если у нас есть немного места, его хотелось бы использовать</a:t>
            </a:r>
          </a:p>
          <a:p>
            <a:r>
              <a:rPr lang="ru-RU"/>
              <a:t>Мы хотим сохранять некоторые страницы, раз уж мы не можем сохранить все</a:t>
            </a:r>
          </a:p>
          <a:p>
            <a:r>
              <a:rPr lang="ru-RU"/>
              <a:t>Конечно мы хотели бы сохранять те страницы, которые чаще используем</a:t>
            </a:r>
          </a:p>
          <a:p>
            <a:r>
              <a:rPr lang="ru-RU"/>
              <a:t>Небольшая область памяти называется кэш, туда можно поместить страницу или оттуда можно вытеснить страницу</a:t>
            </a:r>
          </a:p>
          <a:p>
            <a:r>
              <a:rPr lang="ru-RU"/>
              <a:t>Например у нас есть место на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ru-RU"/>
              <a:t> страницы и к нам поступают запросы: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1, 2, 3, 4, 1, 2, 5, 1, 2, 3, 4, </a:t>
            </a:r>
            <a:r>
              <a:rPr lang="en-US">
                <a:latin typeface="Consolas" panose="020B0609020204030204" pitchFamily="49" charset="0"/>
              </a:rPr>
              <a:t>3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Как будет изменяться кэш? Какую </a:t>
            </a:r>
            <a:r>
              <a:rPr lang="ru-RU" b="1"/>
              <a:t>стратегию</a:t>
            </a:r>
            <a:r>
              <a:rPr lang="ru-RU"/>
              <a:t> кэширования тут можно выбрать?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F7CA-C3FD-4E3C-8A64-64EB6D4A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Стратегия </a:t>
            </a:r>
            <a:r>
              <a:rPr lang="en-US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5EBC-D34D-4533-A467-5B58F15D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Если запрошенный элемент найден, он перемещается вперёд</a:t>
            </a:r>
          </a:p>
          <a:p>
            <a:r>
              <a:rPr lang="ru-RU"/>
              <a:t>Если нет, он помещается вперёд а последний вытесняется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4ACAFA-0BB2-4160-8984-C68D6CD7594D}"/>
              </a:ext>
            </a:extLst>
          </p:cNvPr>
          <p:cNvSpPr/>
          <p:nvPr/>
        </p:nvSpPr>
        <p:spPr>
          <a:xfrm>
            <a:off x="942680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1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3E9F3-4869-498D-A2D7-2092FD61C4C4}"/>
              </a:ext>
            </a:extLst>
          </p:cNvPr>
          <p:cNvSpPr/>
          <p:nvPr/>
        </p:nvSpPr>
        <p:spPr>
          <a:xfrm>
            <a:off x="1800519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2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A6A1F-AF81-49D4-899C-C87BE98CE0AE}"/>
              </a:ext>
            </a:extLst>
          </p:cNvPr>
          <p:cNvSpPr/>
          <p:nvPr/>
        </p:nvSpPr>
        <p:spPr>
          <a:xfrm>
            <a:off x="2658358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3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71DAA-AB05-4AE2-A3DF-23DAE4594FCA}"/>
              </a:ext>
            </a:extLst>
          </p:cNvPr>
          <p:cNvSpPr/>
          <p:nvPr/>
        </p:nvSpPr>
        <p:spPr>
          <a:xfrm>
            <a:off x="3516197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4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2D701-C5A3-45CD-B503-89D3570760A2}"/>
              </a:ext>
            </a:extLst>
          </p:cNvPr>
          <p:cNvSpPr/>
          <p:nvPr/>
        </p:nvSpPr>
        <p:spPr>
          <a:xfrm>
            <a:off x="4374036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1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5363FB-DC0F-43EA-8230-5E1EAB7D1FDA}"/>
              </a:ext>
            </a:extLst>
          </p:cNvPr>
          <p:cNvSpPr/>
          <p:nvPr/>
        </p:nvSpPr>
        <p:spPr>
          <a:xfrm>
            <a:off x="5231875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2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5E5BF-5209-4C56-8263-279D77AE63AE}"/>
              </a:ext>
            </a:extLst>
          </p:cNvPr>
          <p:cNvSpPr/>
          <p:nvPr/>
        </p:nvSpPr>
        <p:spPr>
          <a:xfrm>
            <a:off x="6089714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5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4E17B-0C78-4607-8608-BB66591500DC}"/>
              </a:ext>
            </a:extLst>
          </p:cNvPr>
          <p:cNvSpPr/>
          <p:nvPr/>
        </p:nvSpPr>
        <p:spPr>
          <a:xfrm>
            <a:off x="6947553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1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D0D04-D006-4356-AEF7-A30ED540DC45}"/>
              </a:ext>
            </a:extLst>
          </p:cNvPr>
          <p:cNvSpPr/>
          <p:nvPr/>
        </p:nvSpPr>
        <p:spPr>
          <a:xfrm>
            <a:off x="7805392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2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A9403-9C6F-41BC-93EE-8B6F91BA9625}"/>
              </a:ext>
            </a:extLst>
          </p:cNvPr>
          <p:cNvSpPr/>
          <p:nvPr/>
        </p:nvSpPr>
        <p:spPr>
          <a:xfrm>
            <a:off x="8663231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3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373FC0-F958-43E0-9750-A67A3CA0B335}"/>
              </a:ext>
            </a:extLst>
          </p:cNvPr>
          <p:cNvSpPr/>
          <p:nvPr/>
        </p:nvSpPr>
        <p:spPr>
          <a:xfrm>
            <a:off x="9521070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4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007DE7-8B55-4A47-849A-A55DD0B2C293}"/>
              </a:ext>
            </a:extLst>
          </p:cNvPr>
          <p:cNvSpPr/>
          <p:nvPr/>
        </p:nvSpPr>
        <p:spPr>
          <a:xfrm>
            <a:off x="10378909" y="3429000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3</a:t>
            </a:r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C9D9B8-694A-4A99-A144-5A92BFB54797}"/>
              </a:ext>
            </a:extLst>
          </p:cNvPr>
          <p:cNvSpPr/>
          <p:nvPr/>
        </p:nvSpPr>
        <p:spPr>
          <a:xfrm>
            <a:off x="922123" y="5004848"/>
            <a:ext cx="857839" cy="8012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5509BC-CCDD-4A25-B30C-AAFE8C5F9FC3}"/>
              </a:ext>
            </a:extLst>
          </p:cNvPr>
          <p:cNvSpPr/>
          <p:nvPr/>
        </p:nvSpPr>
        <p:spPr>
          <a:xfrm>
            <a:off x="1779962" y="5004848"/>
            <a:ext cx="857839" cy="8012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19631C-06C6-49AB-9BE2-AB13C5B0D1BE}"/>
              </a:ext>
            </a:extLst>
          </p:cNvPr>
          <p:cNvSpPr/>
          <p:nvPr/>
        </p:nvSpPr>
        <p:spPr>
          <a:xfrm>
            <a:off x="2637801" y="5004848"/>
            <a:ext cx="857839" cy="8012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A11765-F4AE-4263-84AD-03A3624D8AC9}"/>
              </a:ext>
            </a:extLst>
          </p:cNvPr>
          <p:cNvSpPr/>
          <p:nvPr/>
        </p:nvSpPr>
        <p:spPr>
          <a:xfrm>
            <a:off x="-941110" y="3275421"/>
            <a:ext cx="857839" cy="801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>
                <a:latin typeface="Consolas" panose="020B0609020204030204" pitchFamily="49" charset="0"/>
              </a:rPr>
              <a:t>1</a:t>
            </a:r>
            <a:endParaRPr lang="en-US" sz="4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1152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83</TotalTime>
  <Words>199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Consolas</vt:lpstr>
      <vt:lpstr>Corbel</vt:lpstr>
      <vt:lpstr>Wingdings</vt:lpstr>
      <vt:lpstr>Basis</vt:lpstr>
      <vt:lpstr>SCENT OF C++</vt:lpstr>
      <vt:lpstr>PowerPoint Presentation</vt:lpstr>
      <vt:lpstr>Проблема из реального мира</vt:lpstr>
      <vt:lpstr>Решение: кэш</vt:lpstr>
      <vt:lpstr>Стратегия LRU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CTPClassification=CTP_NT</cp:keywords>
  <cp:lastModifiedBy>Vladimirov, Konstantin</cp:lastModifiedBy>
  <cp:revision>15</cp:revision>
  <dcterms:created xsi:type="dcterms:W3CDTF">2019-08-22T16:37:40Z</dcterms:created>
  <dcterms:modified xsi:type="dcterms:W3CDTF">2019-08-22T18:01:32Z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bb5f9566-6d09-4e45-a0fd-eec478fab519</vt:lpwstr>
  </property>
  <property fmtid="{D5CDD505-2E9C-101B-9397-08002B2CF9AE}" pid="3" name="CTP_TimeStamp">
    <vt:lpwstr>2019-08-22 18:01:31Z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