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308" r:id="rId11"/>
    <p:sldId id="262" r:id="rId12"/>
    <p:sldId id="265" r:id="rId13"/>
    <p:sldId id="267" r:id="rId14"/>
    <p:sldId id="268" r:id="rId15"/>
    <p:sldId id="269" r:id="rId16"/>
    <p:sldId id="289" r:id="rId17"/>
    <p:sldId id="298" r:id="rId18"/>
    <p:sldId id="309" r:id="rId19"/>
    <p:sldId id="323" r:id="rId20"/>
    <p:sldId id="266" r:id="rId21"/>
    <p:sldId id="290" r:id="rId22"/>
    <p:sldId id="280" r:id="rId23"/>
    <p:sldId id="281" r:id="rId24"/>
    <p:sldId id="282" r:id="rId25"/>
    <p:sldId id="310" r:id="rId26"/>
    <p:sldId id="283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24" r:id="rId35"/>
    <p:sldId id="270" r:id="rId36"/>
    <p:sldId id="271" r:id="rId37"/>
    <p:sldId id="272" r:id="rId38"/>
    <p:sldId id="273" r:id="rId39"/>
    <p:sldId id="278" r:id="rId40"/>
    <p:sldId id="279" r:id="rId41"/>
    <p:sldId id="274" r:id="rId42"/>
    <p:sldId id="275" r:id="rId43"/>
    <p:sldId id="276" r:id="rId44"/>
    <p:sldId id="277" r:id="rId45"/>
    <p:sldId id="284" r:id="rId46"/>
    <p:sldId id="325" r:id="rId47"/>
    <p:sldId id="296" r:id="rId48"/>
    <p:sldId id="297" r:id="rId49"/>
    <p:sldId id="299" r:id="rId50"/>
    <p:sldId id="300" r:id="rId51"/>
    <p:sldId id="301" r:id="rId52"/>
    <p:sldId id="302" r:id="rId53"/>
    <p:sldId id="321" r:id="rId54"/>
    <p:sldId id="322" r:id="rId55"/>
    <p:sldId id="318" r:id="rId56"/>
    <p:sldId id="306" r:id="rId57"/>
    <p:sldId id="319" r:id="rId58"/>
    <p:sldId id="320" r:id="rId59"/>
    <p:sldId id="303" r:id="rId60"/>
    <p:sldId id="305" r:id="rId61"/>
    <p:sldId id="304" r:id="rId62"/>
    <p:sldId id="307" r:id="rId63"/>
    <p:sldId id="326" r:id="rId64"/>
    <p:sldId id="327" r:id="rId65"/>
    <p:sldId id="328" r:id="rId66"/>
    <p:sldId id="329" r:id="rId67"/>
    <p:sldId id="291" r:id="rId68"/>
    <p:sldId id="292" r:id="rId69"/>
    <p:sldId id="293" r:id="rId70"/>
    <p:sldId id="294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 произвольными списками типов и кортежами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Паттерн раскрытия пачки параметров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Размер пачки параметров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sizeof... (Args)</a:t>
            </a:r>
            <a:endParaRPr lang="ru-RU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8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 для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f(Args ... args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Способы вызова: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(); // OK, </a:t>
            </a:r>
            <a:r>
              <a:rPr lang="ru-RU" smtClean="0">
                <a:latin typeface="Consolas" panose="020B0609020204030204" pitchFamily="49" charset="0"/>
              </a:rPr>
              <a:t>пачка не содержит аргументов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f(1); // OK</a:t>
            </a:r>
            <a:r>
              <a:rPr lang="ru-RU" smtClean="0">
                <a:latin typeface="Consolas" panose="020B0609020204030204" pitchFamily="49" charset="0"/>
              </a:rPr>
              <a:t>, пачка содержит один аргумент</a:t>
            </a:r>
            <a:r>
              <a:rPr lang="en-US" smtClean="0">
                <a:latin typeface="Consolas" panose="020B0609020204030204" pitchFamily="49" charset="0"/>
              </a:rPr>
              <a:t>: 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f(2, 1.0); // OK, </a:t>
            </a:r>
            <a:r>
              <a:rPr lang="ru-RU" smtClean="0">
                <a:latin typeface="Consolas" panose="020B0609020204030204" pitchFamily="49" charset="0"/>
              </a:rPr>
              <a:t>пачка состоит из: </a:t>
            </a:r>
            <a:r>
              <a:rPr lang="en-US" smtClean="0">
                <a:latin typeface="Consolas" panose="020B0609020204030204" pitchFamily="49" charset="0"/>
              </a:rPr>
              <a:t>int, double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 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870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f(Types ... </a:t>
            </a:r>
            <a:r>
              <a:rPr lang="en-US" smtClean="0">
                <a:latin typeface="Consolas" panose="020B0609020204030204" pitchFamily="49" charset="0"/>
              </a:rPr>
              <a:t>args);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Types&gt; void g(Types 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args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f 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&amp;args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); // f </a:t>
            </a:r>
            <a:r>
              <a:rPr lang="en-US" smtClean="0">
                <a:latin typeface="Consolas" panose="020B0609020204030204" pitchFamily="49" charset="0"/>
              </a:rPr>
              <a:t>(&amp;x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&amp;y);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h(args)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); // f </a:t>
            </a:r>
            <a:r>
              <a:rPr lang="en-US" smtClean="0">
                <a:latin typeface="Consolas" panose="020B0609020204030204" pitchFamily="49" charset="0"/>
              </a:rPr>
              <a:t>(h(x), h(y));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g (1, 1.0); // </a:t>
            </a:r>
            <a:r>
              <a:rPr lang="ru-RU" smtClean="0">
                <a:latin typeface="Consolas" panose="020B0609020204030204" pitchFamily="49" charset="0"/>
              </a:rPr>
              <a:t>инстанцирует</a:t>
            </a:r>
            <a:r>
              <a:rPr lang="en-US" smtClean="0">
                <a:latin typeface="Consolas" panose="020B0609020204030204" pitchFamily="49" charset="0"/>
              </a:rPr>
              <a:t> g (int x, double y);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f(Args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const_cast&lt;const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Args*&gt;(&amp;args)...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f (int x, double y) {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g (const_cast&lt;const int*&gt;(x),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const_cast&lt;const double*&gt;(y));</a:t>
            </a:r>
            <a:b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Arg, 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foo(Arg </a:t>
            </a:r>
            <a:r>
              <a:rPr lang="en-US">
                <a:latin typeface="Consolas" panose="020B0609020204030204" pitchFamily="49" charset="0"/>
              </a:rPr>
              <a:t>&amp;&amp;arg, Args &amp;&amp;... args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bar(std</a:t>
            </a:r>
            <a:r>
              <a:rPr lang="en-US">
                <a:latin typeface="Consolas" panose="020B0609020204030204" pitchFamily="49" charset="0"/>
              </a:rPr>
              <a:t>::forward&lt;Arg&gt;(arg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</a:t>
            </a:r>
            <a:r>
              <a:rPr lang="en-US" smtClean="0"/>
              <a:t>: </a:t>
            </a:r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необходимо написать конструктор по умолчанию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аргументы: все </a:t>
            </a:r>
            <a:r>
              <a:rPr lang="en-US" smtClean="0">
                <a:latin typeface="Consolas" panose="020B0609020204030204" pitchFamily="49" charset="0"/>
              </a:rPr>
              <a:t>Mixins </a:t>
            </a:r>
            <a:r>
              <a:rPr lang="ru-RU" smtClean="0">
                <a:latin typeface="Consolas" panose="020B0609020204030204" pitchFamily="49" charset="0"/>
              </a:rPr>
              <a:t>по значению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mixture&lt;C1, C2&gt; </a:t>
            </a:r>
            <a:r>
              <a:rPr lang="en-US" smtClean="0">
                <a:latin typeface="Consolas" panose="020B0609020204030204" pitchFamily="49" charset="0"/>
              </a:rPr>
              <a:t>m</a:t>
            </a:r>
            <a:r>
              <a:rPr lang="ru-RU" smtClean="0">
                <a:latin typeface="Consolas" panose="020B0609020204030204" pitchFamily="49" charset="0"/>
              </a:rPr>
              <a:t> (С1</a:t>
            </a:r>
            <a:r>
              <a:rPr lang="en-US" smtClean="0">
                <a:latin typeface="Consolas" panose="020B0609020204030204" pitchFamily="49" charset="0"/>
              </a:rPr>
              <a:t>{}, C2{}); // m : C1,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класса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mixture(Mixins... ms)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Mixins(ms)...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mixture&lt;C1, C2&gt; </a:t>
            </a:r>
            <a:r>
              <a:rPr lang="en-US" smtClean="0">
                <a:latin typeface="Consolas" panose="020B0609020204030204" pitchFamily="49" charset="0"/>
              </a:rPr>
              <a:t>m (</a:t>
            </a:r>
            <a:r>
              <a:rPr lang="en-US" smtClean="0">
                <a:latin typeface="Consolas" panose="020B0609020204030204" pitchFamily="49" charset="0"/>
              </a:rPr>
              <a:t>C1{}, C2{}); // m : C1,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1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раскрытие может приводить к странным подвисшим конструкциям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template&lt;typename... T&gt; struct X : T...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X&lt;&gt; x;</a:t>
            </a:r>
            <a:r>
              <a:rPr lang="en-US" smtClean="0"/>
              <a:t> // </a:t>
            </a:r>
            <a:r>
              <a:rPr lang="ru-RU" smtClean="0"/>
              <a:t>любой значит и пустой тоже?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раскрытие может приводить к странным подвисшим конструкциям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template&lt;typename... T&gt; struct X : T...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</a:t>
            </a:r>
            <a:r>
              <a:rPr lang="en-US">
                <a:latin typeface="Consolas" panose="020B0609020204030204" pitchFamily="49" charset="0"/>
              </a:rPr>
              <a:t>... T&gt; void f(T... values)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X&lt;T</a:t>
            </a:r>
            <a:r>
              <a:rPr lang="en-US">
                <a:latin typeface="Consolas" panose="020B0609020204030204" pitchFamily="49" charset="0"/>
              </a:rPr>
              <a:t>...&gt; x(values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</a:t>
            </a:r>
            <a:r>
              <a:rPr lang="en-US" smtClean="0"/>
              <a:t> //</a:t>
            </a:r>
            <a:r>
              <a:rPr lang="ru-RU"/>
              <a:t> </a:t>
            </a:r>
            <a:r>
              <a:rPr lang="ru-RU" smtClean="0"/>
              <a:t>что такое </a:t>
            </a:r>
            <a:r>
              <a:rPr lang="en-US" smtClean="0"/>
              <a:t>x </a:t>
            </a:r>
            <a:r>
              <a:rPr lang="ru-RU" smtClean="0"/>
              <a:t>внутри </a:t>
            </a:r>
            <a:r>
              <a:rPr lang="en-US" smtClean="0">
                <a:latin typeface="Consolas" panose="020B0609020204030204" pitchFamily="49" charset="0"/>
              </a:rPr>
              <a:t>f()</a:t>
            </a:r>
            <a:r>
              <a:rPr lang="en-US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9272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96853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"Рекурсивное"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add(T </a:t>
            </a:r>
            <a:r>
              <a:rPr lang="en-US">
                <a:latin typeface="Consolas" panose="020B0609020204030204" pitchFamily="49" charset="0"/>
              </a:rPr>
              <a:t>v)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&lt;unsigned&gt;</a:t>
            </a:r>
          </a:p>
        </p:txBody>
      </p:sp>
    </p:spTree>
    <p:extLst>
      <p:ext uri="{BB962C8B-B14F-4D97-AF65-F5344CB8AC3E}">
        <p14:creationId xmlns:p14="http://schemas.microsoft.com/office/powerpoint/2010/main" val="393955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Улучшенный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T, typename U&gt;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add(T v, U u)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v + u;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</a:p>
        </p:txBody>
      </p:sp>
    </p:spTree>
    <p:extLst>
      <p:ext uri="{BB962C8B-B14F-4D97-AF65-F5344CB8AC3E}">
        <p14:creationId xmlns:p14="http://schemas.microsoft.com/office/powerpoint/2010/main" val="424460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2459"/>
          </a:xfrm>
        </p:spPr>
        <p:txBody>
          <a:bodyPr/>
          <a:lstStyle/>
          <a:p>
            <a:r>
              <a:rPr lang="ru-RU" smtClean="0"/>
              <a:t>Постановка задачи: безопасный относительно типов </a:t>
            </a:r>
            <a:r>
              <a:rPr lang="en-US" smtClean="0"/>
              <a:t>printf</a:t>
            </a:r>
          </a:p>
          <a:p>
            <a:r>
              <a:rPr lang="ru-RU" smtClean="0"/>
              <a:t>Сигнатура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T, typename... Args&gt;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char* s,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форматная строка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T&amp; value,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текущий аргумент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Args&amp;... </a:t>
            </a:r>
            <a:r>
              <a:rPr lang="en-US" smtClean="0">
                <a:latin typeface="Consolas" panose="020B0609020204030204" pitchFamily="49" charset="0"/>
              </a:rPr>
              <a:t>args // </a:t>
            </a:r>
            <a:r>
              <a:rPr lang="ru-RU" smtClean="0">
                <a:latin typeface="Consolas" panose="020B0609020204030204" pitchFamily="49" charset="0"/>
              </a:rPr>
              <a:t>хвост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>: 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3735"/>
          </a:xfrm>
        </p:spPr>
        <p:txBody>
          <a:bodyPr/>
          <a:lstStyle/>
          <a:p>
            <a:r>
              <a:rPr lang="ru-RU" smtClean="0"/>
              <a:t>Полезно начать с окончания рекурсии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(const </a:t>
            </a:r>
            <a:r>
              <a:rPr lang="en-US">
                <a:latin typeface="Consolas" panose="020B0609020204030204" pitchFamily="49" charset="0"/>
              </a:rPr>
              <a:t>char* 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(*s)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(*s == '%' &amp;&amp; *++s != </a:t>
            </a:r>
            <a:r>
              <a:rPr lang="en-US" smtClean="0">
                <a:latin typeface="Consolas" panose="020B0609020204030204" pitchFamily="49" charset="0"/>
              </a:rPr>
              <a:t>'%')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обработка ошибки: слишком мало аргументов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en-US" sz="2000">
                <a:latin typeface="Consolas" panose="020B0609020204030204" pitchFamily="49" charset="0"/>
              </a:rPr>
              <a:t>typename T, typename... Args&gt;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pp_printf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char* s, const T&amp; value, const Args&amp;... args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(*s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if </a:t>
            </a:r>
            <a:r>
              <a:rPr lang="en-US" sz="2000">
                <a:latin typeface="Consolas" panose="020B0609020204030204" pitchFamily="49" charset="0"/>
              </a:rPr>
              <a:t>(*s == '%' &amp;&amp; *++s != '%')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value;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printf (++s, args...) + 1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*s</a:t>
            </a:r>
            <a:r>
              <a:rPr lang="en-US" sz="2000" smtClean="0">
                <a:latin typeface="Consolas" panose="020B0609020204030204" pitchFamily="49" charset="0"/>
              </a:rPr>
              <a:t>++;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обработка ошибки: слишком много аргументов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PRINTF: </a:t>
            </a:r>
            <a:r>
              <a:rPr lang="ru-RU" smtClean="0"/>
              <a:t>порожденные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T, typename... Args&gt; 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int pp_printf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char* s, const T&amp; value, const Args&amp;... args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pp_printf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(const char* 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pp_printf ("%d... %d... %d... </a:t>
            </a:r>
            <a:r>
              <a:rPr lang="en-US" sz="2000" smtClean="0">
                <a:latin typeface="Consolas" panose="020B0609020204030204" pitchFamily="49" charset="0"/>
              </a:rPr>
              <a:t>%</a:t>
            </a:r>
            <a:r>
              <a:rPr lang="en-US" sz="2000">
                <a:latin typeface="Consolas" panose="020B0609020204030204" pitchFamily="49" charset="0"/>
              </a:rPr>
              <a:t>d... %d... %s\n</a:t>
            </a:r>
            <a:r>
              <a:rPr lang="en-US" sz="2000" smtClean="0">
                <a:latin typeface="Consolas" panose="020B0609020204030204" pitchFamily="49" charset="0"/>
              </a:rPr>
              <a:t>",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4</a:t>
            </a:r>
            <a:r>
              <a:rPr lang="en-US" sz="2000">
                <a:latin typeface="Consolas" panose="020B0609020204030204" pitchFamily="49" charset="0"/>
              </a:rPr>
              <a:t>, 3, 2, 1, 0, "Hello, world!");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smtClean="0"/>
              <a:t>Сколько</a:t>
            </a:r>
            <a:r>
              <a:rPr lang="en-US" sz="2000" smtClean="0"/>
              <a:t> </a:t>
            </a:r>
            <a:r>
              <a:rPr lang="ru-RU" sz="2000" smtClean="0"/>
              <a:t>инстанцирований </a:t>
            </a:r>
            <a:r>
              <a:rPr lang="en-US" sz="2000">
                <a:latin typeface="Consolas" panose="020B0609020204030204" pitchFamily="49" charset="0"/>
              </a:rPr>
              <a:t>pp_printf</a:t>
            </a:r>
            <a:r>
              <a:rPr lang="ru-RU" sz="2000" smtClean="0"/>
              <a:t> будет сгенерировано?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369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 </a:t>
            </a:r>
            <a:r>
              <a:rPr lang="ru-RU" sz="2400" smtClean="0"/>
              <a:t>по 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printf?</a:t>
            </a:r>
          </a:p>
          <a:p>
            <a:r>
              <a:rPr lang="ru-RU" sz="2400" smtClean="0"/>
              <a:t>А по сравнению с языками вроде </a:t>
            </a:r>
            <a:r>
              <a:rPr lang="en-US" sz="2400" smtClean="0"/>
              <a:t>Python?</a:t>
            </a:r>
          </a:p>
        </p:txBody>
      </p:sp>
    </p:spTree>
    <p:extLst>
      <p:ext uri="{BB962C8B-B14F-4D97-AF65-F5344CB8AC3E}">
        <p14:creationId xmlns:p14="http://schemas.microsoft.com/office/powerpoint/2010/main" val="394547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 </a:t>
            </a:r>
            <a:r>
              <a:rPr lang="ru-RU" sz="2400" smtClean="0"/>
              <a:t>по 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printf?</a:t>
            </a:r>
          </a:p>
          <a:p>
            <a:pPr marL="0" indent="0">
              <a:buNone/>
            </a:pPr>
            <a:r>
              <a:rPr lang="sv-SE" smtClean="0">
                <a:latin typeface="Consolas" panose="020B0609020204030204" pitchFamily="49" charset="0"/>
              </a:rPr>
              <a:t>int val;</a:t>
            </a:r>
            <a:br>
              <a:rPr lang="sv-SE" smtClean="0">
                <a:latin typeface="Consolas" panose="020B0609020204030204" pitchFamily="49" charset="0"/>
              </a:rPr>
            </a:br>
            <a:r>
              <a:rPr lang="sv-SE" smtClean="0">
                <a:latin typeface="Consolas" panose="020B0609020204030204" pitchFamily="49" charset="0"/>
              </a:rPr>
              <a:t>printf</a:t>
            </a:r>
            <a:r>
              <a:rPr lang="sv-SE">
                <a:latin typeface="Consolas" panose="020B0609020204030204" pitchFamily="49" charset="0"/>
              </a:rPr>
              <a:t>("blah %n blah\n", &amp;val</a:t>
            </a:r>
            <a:r>
              <a:rPr lang="sv-SE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printf("%*s", 5, </a:t>
            </a:r>
            <a:r>
              <a:rPr lang="en-US" smtClean="0">
                <a:latin typeface="Consolas" panose="020B0609020204030204" pitchFamily="49" charset="0"/>
              </a:rPr>
              <a:t>"Hi");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/>
              <a:t>А по сравнению с языками вроде </a:t>
            </a:r>
            <a:r>
              <a:rPr lang="en-US"/>
              <a:t>Python</a:t>
            </a:r>
            <a:r>
              <a:rPr lang="en-US" smtClean="0"/>
              <a:t>?</a:t>
            </a:r>
          </a:p>
          <a:p>
            <a:pPr lvl="1"/>
            <a:r>
              <a:rPr lang="ru-RU" smtClean="0"/>
              <a:t>например позиционных аругментов</a:t>
            </a:r>
            <a:endParaRPr lang="en-US" smtClean="0"/>
          </a:p>
          <a:p>
            <a:r>
              <a:rPr lang="ru-RU" smtClean="0"/>
              <a:t>Дома: попытайтесь доделать недостающее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smtClean="0"/>
              <a:t>Задача: есть функция</a:t>
            </a:r>
            <a:endParaRPr lang="en-US" sz="2200" smtClean="0"/>
          </a:p>
          <a:p>
            <a:pPr marL="0" indent="0">
              <a:buNone/>
            </a:pPr>
            <a:r>
              <a:rPr lang="fr-FR" sz="2200" smtClean="0">
                <a:latin typeface="Consolas" panose="020B0609020204030204" pitchFamily="49" charset="0"/>
              </a:rPr>
              <a:t>template </a:t>
            </a:r>
            <a:r>
              <a:rPr lang="fr-FR" sz="2200">
                <a:latin typeface="Consolas" panose="020B0609020204030204" pitchFamily="49" charset="0"/>
              </a:rPr>
              <a:t>&lt;typename T&gt; </a:t>
            </a:r>
            <a:r>
              <a:rPr lang="fr-FR" sz="2200" smtClean="0">
                <a:latin typeface="Consolas" panose="020B0609020204030204" pitchFamily="49" charset="0"/>
              </a:rPr>
              <a:t>void </a:t>
            </a:r>
            <a:r>
              <a:rPr lang="fr-FR" sz="2200">
                <a:latin typeface="Consolas" panose="020B0609020204030204" pitchFamily="49" charset="0"/>
              </a:rPr>
              <a:t>printout (T x) </a:t>
            </a:r>
            <a:r>
              <a:rPr lang="fr-FR" sz="2200" smtClean="0">
                <a:latin typeface="Consolas" panose="020B0609020204030204" pitchFamily="49" charset="0"/>
              </a:rPr>
              <a:t>{ cout </a:t>
            </a:r>
            <a:r>
              <a:rPr lang="fr-FR" sz="2200">
                <a:latin typeface="Consolas" panose="020B0609020204030204" pitchFamily="49" charset="0"/>
              </a:rPr>
              <a:t>&lt;&lt; x &lt;&lt; endl</a:t>
            </a:r>
            <a:r>
              <a:rPr lang="fr-FR" sz="2200" smtClean="0">
                <a:latin typeface="Consolas" panose="020B0609020204030204" pitchFamily="49" charset="0"/>
              </a:rPr>
              <a:t>;} </a:t>
            </a:r>
          </a:p>
          <a:p>
            <a:pPr marL="0" indent="0">
              <a:buNone/>
            </a:pPr>
            <a:r>
              <a:rPr lang="ru-RU" sz="2200" smtClean="0"/>
              <a:t>Необходимо написать функцию</a:t>
            </a:r>
            <a:endParaRPr lang="en-US" sz="2200" smtClean="0"/>
          </a:p>
          <a:p>
            <a:pPr marL="0" indent="0">
              <a:buNone/>
            </a:pPr>
            <a:r>
              <a:rPr lang="en-US" sz="2200" smtClean="0">
                <a:latin typeface="Consolas" panose="020B0609020204030204" pitchFamily="49" charset="0"/>
              </a:rPr>
              <a:t>template &lt;typename... T&gt; void </a:t>
            </a:r>
            <a:r>
              <a:rPr lang="en-US" sz="2200">
                <a:latin typeface="Consolas" panose="020B0609020204030204" pitchFamily="49" charset="0"/>
              </a:rPr>
              <a:t>lvisualize(T... args</a:t>
            </a:r>
            <a:r>
              <a:rPr lang="en-US" sz="2200" smtClean="0">
                <a:latin typeface="Consolas" panose="020B0609020204030204" pitchFamily="49" charset="0"/>
              </a:rPr>
              <a:t>)</a:t>
            </a:r>
            <a:endParaRPr lang="ru-RU" sz="2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smtClean="0"/>
              <a:t>вызывающую </a:t>
            </a:r>
            <a:r>
              <a:rPr lang="en-US" sz="2200" smtClean="0">
                <a:latin typeface="Consolas" panose="020B0609020204030204" pitchFamily="49" charset="0"/>
              </a:rPr>
              <a:t>printout</a:t>
            </a:r>
            <a:r>
              <a:rPr lang="en-US" sz="2200" smtClean="0"/>
              <a:t> </a:t>
            </a:r>
            <a:r>
              <a:rPr lang="ru-RU" sz="2200" smtClean="0"/>
              <a:t>для всех </a:t>
            </a:r>
            <a:r>
              <a:rPr lang="en-US" sz="2200" smtClean="0">
                <a:latin typeface="Consolas" panose="020B0609020204030204" pitchFamily="49" charset="0"/>
              </a:rPr>
              <a:t>args... </a:t>
            </a:r>
            <a:r>
              <a:rPr lang="ru-RU" sz="2200" smtClean="0"/>
              <a:t>без лишних инстанцирований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5413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&lt;typename... </a:t>
            </a:r>
            <a:r>
              <a:rPr lang="en-US" smtClean="0">
                <a:latin typeface="Consolas" panose="020B0609020204030204" pitchFamily="49" charset="0"/>
              </a:rPr>
              <a:t>T&gt; void lvisualize(T</a:t>
            </a:r>
            <a:r>
              <a:rPr lang="en-US">
                <a:latin typeface="Consolas" panose="020B0609020204030204" pitchFamily="49" charset="0"/>
              </a:rPr>
              <a:t>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x[] {(printout(args),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Какие недостатки в этом коде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&lt;typename... </a:t>
            </a:r>
            <a:r>
              <a:rPr lang="en-US" smtClean="0">
                <a:latin typeface="Consolas" panose="020B0609020204030204" pitchFamily="49" charset="0"/>
              </a:rPr>
              <a:t>T&gt; void lvisualize(T</a:t>
            </a:r>
            <a:r>
              <a:rPr lang="en-US">
                <a:latin typeface="Consolas" panose="020B0609020204030204" pitchFamily="49" charset="0"/>
              </a:rPr>
              <a:t>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x[] {(printout(args),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Создаётся ненужный массив </a:t>
            </a:r>
            <a:r>
              <a:rPr lang="en-US" smtClean="0"/>
              <a:t>int</a:t>
            </a:r>
          </a:p>
          <a:p>
            <a:r>
              <a:rPr lang="ru-RU" smtClean="0"/>
              <a:t>Оператор </a:t>
            </a:r>
            <a:r>
              <a:rPr lang="en-US" smtClean="0"/>
              <a:t>"," </a:t>
            </a:r>
            <a:r>
              <a:rPr lang="ru-RU" smtClean="0"/>
              <a:t>может быть перегружен для </a:t>
            </a:r>
            <a:r>
              <a:rPr lang="en-US" smtClean="0"/>
              <a:t>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expand_type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</a:t>
            </a:r>
            <a:r>
              <a:rPr lang="en-US">
                <a:latin typeface="Consolas" panose="020B0609020204030204" pitchFamily="49" charset="0"/>
              </a:rPr>
              <a:t>&lt;typename... T&gt; expand_type(T...) 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lvisualize(T...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expand_type {(printout(args),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void(),</a:t>
            </a:r>
            <a:r>
              <a:rPr lang="en-US">
                <a:latin typeface="Consolas" panose="020B0609020204030204" pitchFamily="49" charset="0"/>
              </a:rPr>
              <a:t>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Тут всё хорошо?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нерекурсивное расширение - 3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expand_type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expand_type(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std::initializer_list&lt;int&gt;</a:t>
            </a:r>
            <a:r>
              <a:rPr lang="en-US">
                <a:latin typeface="Consolas" panose="020B0609020204030204" pitchFamily="49" charset="0"/>
              </a:rPr>
              <a:t>) {}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lvisualize(T... args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expand_type {(printout(args),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void(),</a:t>
            </a:r>
            <a:r>
              <a:rPr lang="en-US">
                <a:latin typeface="Consolas" panose="020B0609020204030204" pitchFamily="49" charset="0"/>
              </a:rPr>
              <a:t> 0)...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Вот теперь всё хорошо!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8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Гарантии вида </a:t>
            </a:r>
            <a:r>
              <a:rPr lang="en-US" smtClean="0"/>
              <a:t>sequenced-before </a:t>
            </a:r>
            <a:r>
              <a:rPr lang="ru-RU" smtClean="0"/>
              <a:t>у </a:t>
            </a:r>
            <a:r>
              <a:rPr lang="ru-RU" smtClean="0"/>
              <a:t>списка инициализации (в отличии от списка аргументов конструктора или вообще функции) были в этом примере полезны, но выглядят они ограничивающе. Зачем они нужны?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427384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тяжелые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Heavy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explicit </a:t>
            </a:r>
            <a:r>
              <a:rPr lang="en-US">
                <a:latin typeface="Consolas" panose="020B0609020204030204" pitchFamily="49" charset="0"/>
              </a:rPr>
              <a:t>Heavy (int sz) : n(sz), t(new int[n])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Heavy(const </a:t>
            </a:r>
            <a:r>
              <a:rPr lang="en-US">
                <a:latin typeface="Consolas" panose="020B0609020204030204" pitchFamily="49" charset="0"/>
              </a:rPr>
              <a:t>Heavy &amp;rhs) : n(rhs.n), t(new int[n])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memcpy </a:t>
            </a:r>
            <a:r>
              <a:rPr lang="en-US">
                <a:latin typeface="Consolas" panose="020B0609020204030204" pitchFamily="49" charset="0"/>
              </a:rPr>
              <a:t>(t, rhs.t, n*sizeof(int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тяжелых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3080"/>
            <a:ext cx="9905999" cy="4864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template &lt;typename </a:t>
            </a:r>
            <a:r>
              <a:rPr lang="en-US" sz="2200" smtClean="0">
                <a:latin typeface="Consolas" panose="020B0609020204030204" pitchFamily="49" charset="0"/>
              </a:rPr>
              <a:t>T&gt;</a:t>
            </a:r>
            <a:r>
              <a:rPr lang="ru-RU" sz="2200" smtClean="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class </a:t>
            </a:r>
            <a:r>
              <a:rPr lang="en-US" sz="2200">
                <a:latin typeface="Consolas" panose="020B0609020204030204" pitchFamily="49" charset="0"/>
              </a:rPr>
              <a:t>Stack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  struct </a:t>
            </a:r>
            <a:r>
              <a:rPr lang="en-US" sz="2200" smtClean="0">
                <a:latin typeface="Consolas" panose="020B0609020204030204" pitchFamily="49" charset="0"/>
              </a:rPr>
              <a:t>StackNode 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T elem;</a:t>
            </a: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</a:t>
            </a:r>
            <a:r>
              <a:rPr lang="en-US" sz="2200" smtClean="0">
                <a:latin typeface="Consolas" panose="020B0609020204030204" pitchFamily="49" charset="0"/>
              </a:rPr>
              <a:t>next;</a:t>
            </a:r>
            <a:r>
              <a:rPr lang="ru-RU" sz="2200">
                <a:latin typeface="Consolas" panose="020B0609020204030204" pitchFamily="49" charset="0"/>
              </a:rPr>
              <a:t/>
            </a:r>
            <a:br>
              <a:rPr lang="ru-RU" sz="220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(T e, StackElem *nxt) : elem (e), next (nxt) </a:t>
            </a:r>
            <a:r>
              <a:rPr lang="en-US" sz="2200" smtClean="0">
                <a:latin typeface="Consolas" panose="020B0609020204030204" pitchFamily="49" charset="0"/>
              </a:rPr>
              <a:t>{}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};</a:t>
            </a:r>
            <a:r>
              <a:rPr lang="en-US" sz="2200">
                <a:latin typeface="Consolas" panose="020B0609020204030204" pitchFamily="49" charset="0"/>
              </a:rPr>
              <a:t/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public: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void push </a:t>
            </a:r>
            <a:r>
              <a:rPr lang="en-US" sz="2200">
                <a:latin typeface="Consolas" panose="020B0609020204030204" pitchFamily="49" charset="0"/>
              </a:rPr>
              <a:t>(const T&amp; elem)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*newelem = new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(elem, top</a:t>
            </a:r>
            <a:r>
              <a:rPr lang="en-US" sz="2200" smtClean="0">
                <a:latin typeface="Consolas" panose="020B0609020204030204" pitchFamily="49" charset="0"/>
              </a:rPr>
              <a:t>_);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  top_ = newelem;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// </a:t>
            </a:r>
            <a:r>
              <a:rPr lang="ru-RU" sz="2200" smtClean="0">
                <a:latin typeface="Consolas" panose="020B0609020204030204" pitchFamily="49" charset="0"/>
              </a:rPr>
              <a:t>и так далее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s.push_back(Heavy(100));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75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0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</a:t>
            </a:r>
          </a:p>
          <a:p>
            <a:r>
              <a:rPr lang="ru-RU" smtClean="0"/>
              <a:t>Копирование в функцию </a:t>
            </a:r>
            <a:r>
              <a:rPr lang="en-US" smtClean="0"/>
              <a:t>push_back </a:t>
            </a:r>
            <a:r>
              <a:rPr lang="ru-RU" smtClean="0"/>
              <a:t>аргументом</a:t>
            </a:r>
          </a:p>
          <a:p>
            <a:r>
              <a:rPr lang="ru-RU" smtClean="0"/>
              <a:t>Копирование в ноду для окончательного хранения</a:t>
            </a:r>
            <a:endParaRPr lang="en-US" smtClean="0"/>
          </a:p>
          <a:p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Два копирования выглядят лишними. Вопрос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что делать?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6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пробросить аргумент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&lt;typename Arg&gt;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struct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StackNode {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elem; StackNode *next;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StackNode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 &amp;&amp;a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StackElem *nxt) :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    elem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std::forward&lt;Arg&gt;(a)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),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next (nxt) {}</a:t>
            </a:r>
            <a:b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 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 Arg&gt;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Stack&lt;T&gt;::emplace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Arg&amp;&amp; arg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StackNode *newelem = new StackNode (top_, 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top_ = newelem;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07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(const char *fmt, ...);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("%d %d %d", x, y, z);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5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осталась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стеков возможно только помещение в них объектов типов </a:t>
            </a:r>
            <a:r>
              <a:rPr lang="en-US" smtClean="0"/>
              <a:t>T </a:t>
            </a:r>
            <a:r>
              <a:rPr lang="ru-RU" smtClean="0"/>
              <a:t>с одним аргументом в конструкторе</a:t>
            </a:r>
          </a:p>
          <a:p>
            <a:r>
              <a:rPr lang="ru-RU" smtClean="0"/>
              <a:t>Вопрос: как сделать размещающий конструктор для произвольного количества аргументов?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Первое: изменяем ноду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&lt;typename... 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*nxt, Args&amp;&amp;... args)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elem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::forward&lt;Args&gt;(args)...</a:t>
            </a:r>
            <a:r>
              <a:rPr lang="en-US">
                <a:latin typeface="Consolas" panose="020B0609020204030204" pitchFamily="49" charset="0"/>
              </a:rPr>
              <a:t>), next (nxt) {}</a:t>
            </a:r>
          </a:p>
        </p:txBody>
      </p:sp>
    </p:spTree>
    <p:extLst>
      <p:ext uri="{BB962C8B-B14F-4D97-AF65-F5344CB8AC3E}">
        <p14:creationId xmlns:p14="http://schemas.microsoft.com/office/powerpoint/2010/main" val="94135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14153"/>
          </a:xfrm>
        </p:spPr>
        <p:txBody>
          <a:bodyPr/>
          <a:lstStyle/>
          <a:p>
            <a:r>
              <a:rPr lang="ru-RU" smtClean="0"/>
              <a:t>Первое: изменяем ноду</a:t>
            </a:r>
            <a:endParaRPr lang="en-US" smtClean="0"/>
          </a:p>
          <a:p>
            <a:r>
              <a:rPr lang="ru-RU" smtClean="0"/>
              <a:t>Второе: добавляем </a:t>
            </a:r>
            <a:r>
              <a:rPr lang="en-US" smtClean="0"/>
              <a:t>emplace</a:t>
            </a:r>
            <a:r>
              <a:rPr lang="ru-RU" smtClean="0"/>
              <a:t>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template &lt;typename...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Stack&lt;T&gt;::</a:t>
            </a:r>
            <a:r>
              <a:rPr lang="en-US" smtClean="0">
                <a:latin typeface="Consolas" panose="020B0609020204030204" pitchFamily="49" charset="0"/>
              </a:rPr>
              <a:t>emplace (Args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StackNode </a:t>
            </a:r>
            <a:r>
              <a:rPr lang="en-US">
                <a:latin typeface="Consolas" panose="020B0609020204030204" pitchFamily="49" charset="0"/>
              </a:rPr>
              <a:t>*newelem </a:t>
            </a:r>
            <a:r>
              <a:rPr lang="en-US" smtClean="0">
                <a:latin typeface="Consolas" panose="020B0609020204030204" pitchFamily="49" charset="0"/>
              </a:rPr>
              <a:t>= new StackNode </a:t>
            </a:r>
            <a:r>
              <a:rPr lang="en-US">
                <a:latin typeface="Consolas" panose="020B0609020204030204" pitchFamily="49" charset="0"/>
              </a:rPr>
              <a:t>(top</a:t>
            </a:r>
            <a:r>
              <a:rPr lang="en-US" smtClean="0">
                <a:latin typeface="Consolas" panose="020B0609020204030204" pitchFamily="49" charset="0"/>
              </a:rPr>
              <a:t>_,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top</a:t>
            </a:r>
            <a:r>
              <a:rPr lang="en-US">
                <a:latin typeface="Consolas" panose="020B0609020204030204" pitchFamily="49" charset="0"/>
              </a:rPr>
              <a:t>_ = newelem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8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ТЕПЕРЬ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Одно создание</a:t>
            </a:r>
          </a:p>
          <a:p>
            <a:r>
              <a:rPr lang="ru-RU" smtClean="0">
                <a:latin typeface="Consolas" panose="020B0609020204030204" pitchFamily="49" charset="0"/>
              </a:rPr>
              <a:t>Никаких копирований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Эта техника также позволит нам улучшить прозрачную оболочку, рассматривавшуюся в лекции про </a:t>
            </a:r>
            <a:r>
              <a:rPr lang="en-US" smtClean="0">
                <a:latin typeface="Consolas" panose="020B0609020204030204" pitchFamily="49" charset="0"/>
              </a:rPr>
              <a:t>rvalue </a:t>
            </a:r>
            <a:r>
              <a:rPr lang="ru-RU" smtClean="0">
                <a:latin typeface="Consolas" panose="020B0609020204030204" pitchFamily="49" charset="0"/>
              </a:rPr>
              <a:t>ссылки.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4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typename... Args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transparent(Fun </a:t>
            </a:r>
            <a:r>
              <a:rPr lang="en-US">
                <a:latin typeface="Consolas" panose="020B0609020204030204" pitchFamily="49" charset="0"/>
              </a:rPr>
              <a:t>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Args&amp;&amp;...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 (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std::forward&lt;Args&gt; (args)...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y, double z);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transparent (foo, 1, 1.0);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0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Рекурсивные параметры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Пары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5323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C++98 </a:t>
            </a:r>
            <a:r>
              <a:rPr lang="ru-RU" smtClean="0"/>
              <a:t>единственным </a:t>
            </a:r>
            <a:r>
              <a:rPr lang="en-US" smtClean="0"/>
              <a:t>compile-time </a:t>
            </a:r>
            <a:r>
              <a:rPr lang="ru-RU" smtClean="0"/>
              <a:t>клеем были пары</a:t>
            </a:r>
            <a:endParaRPr lang="en-US" smtClean="0"/>
          </a:p>
          <a:p>
            <a:r>
              <a:rPr lang="ru-RU" smtClean="0">
                <a:latin typeface="Consolas" panose="020B0609020204030204" pitchFamily="49" charset="0"/>
              </a:rPr>
              <a:t>типизация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 &lt;int</a:t>
            </a:r>
            <a:r>
              <a:rPr lang="en-US" smtClean="0">
                <a:latin typeface="Consolas" panose="020B0609020204030204" pitchFamily="49" charset="0"/>
              </a:rPr>
              <a:t>, 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; // foo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(int, int)</a:t>
            </a:r>
          </a:p>
          <a:p>
            <a:r>
              <a:rPr lang="ru-RU" smtClean="0">
                <a:latin typeface="Consolas" panose="020B0609020204030204" pitchFamily="49" charset="0"/>
              </a:rPr>
              <a:t>создание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en-US">
                <a:latin typeface="Consolas" panose="020B0609020204030204" pitchFamily="49" charset="0"/>
              </a:rPr>
              <a:t>= std::make_pair (10</a:t>
            </a:r>
            <a:r>
              <a:rPr lang="en-US" smtClean="0">
                <a:latin typeface="Consolas" panose="020B0609020204030204" pitchFamily="49" charset="0"/>
              </a:rPr>
              <a:t>, 20);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доступ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"foo: " &lt;&lt; </a:t>
            </a:r>
            <a:r>
              <a:rPr lang="en-US" smtClean="0">
                <a:latin typeface="Consolas" panose="020B0609020204030204" pitchFamily="49" charset="0"/>
              </a:rPr>
              <a:t>p.first </a:t>
            </a:r>
            <a:r>
              <a:rPr lang="en-US">
                <a:latin typeface="Consolas" panose="020B0609020204030204" pitchFamily="49" charset="0"/>
              </a:rPr>
              <a:t>&lt;&lt; ", " &lt;&lt; </a:t>
            </a:r>
            <a:r>
              <a:rPr lang="en-US" smtClean="0">
                <a:latin typeface="Consolas" panose="020B0609020204030204" pitchFamily="49" charset="0"/>
              </a:rPr>
              <a:t>p.second </a:t>
            </a:r>
            <a:r>
              <a:rPr lang="en-US">
                <a:latin typeface="Consolas" panose="020B0609020204030204" pitchFamily="49" charset="0"/>
              </a:rPr>
              <a:t>&lt;&lt; '\n';</a:t>
            </a:r>
          </a:p>
        </p:txBody>
      </p:sp>
    </p:spTree>
    <p:extLst>
      <p:ext uri="{BB962C8B-B14F-4D97-AF65-F5344CB8AC3E}">
        <p14:creationId xmlns:p14="http://schemas.microsoft.com/office/powerpoint/2010/main" val="1493908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>
                <a:latin typeface="Consolas" panose="020B0609020204030204" pitchFamily="49" charset="0"/>
              </a:rPr>
              <a:t>многочисленные возвращаемые значения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::pair&lt;bool, T&gt; parse_string(const std::wstring &amp;s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::wistringstream iss(s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success 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iss &gt;&gt;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std::make_pair(success,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parsed </a:t>
            </a:r>
            <a:r>
              <a:rPr lang="en-US">
                <a:latin typeface="Consolas" panose="020B0609020204030204" pitchFamily="49" charset="0"/>
              </a:rPr>
              <a:t>= parse_string&lt;int&gt;(L"123");</a:t>
            </a:r>
          </a:p>
        </p:txBody>
      </p:sp>
    </p:spTree>
    <p:extLst>
      <p:ext uri="{BB962C8B-B14F-4D97-AF65-F5344CB8AC3E}">
        <p14:creationId xmlns:p14="http://schemas.microsoft.com/office/powerpoint/2010/main" val="306806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1929"/>
          </a:xfrm>
        </p:spPr>
        <p:txBody>
          <a:bodyPr>
            <a:noAutofit/>
          </a:bodyPr>
          <a:lstStyle/>
          <a:p>
            <a:r>
              <a:rPr lang="ru-RU" sz="2600" smtClean="0"/>
              <a:t>Одно из обобщений пар: списочные структуры</a:t>
            </a:r>
            <a:br>
              <a:rPr lang="ru-RU" sz="2600" smtClean="0"/>
            </a:br>
            <a:r>
              <a:rPr lang="en-US" sz="2600" smtClean="0">
                <a:latin typeface="Consolas" panose="020B0609020204030204" pitchFamily="49" charset="0"/>
              </a:rPr>
              <a:t>(1, ('2', ("3", (4.0, 0))))</a:t>
            </a:r>
            <a:br>
              <a:rPr lang="en-US" sz="2600" smtClean="0">
                <a:latin typeface="Consolas" panose="020B0609020204030204" pitchFamily="49" charset="0"/>
              </a:rPr>
            </a:br>
            <a:r>
              <a:rPr lang="ru-RU" sz="2600" smtClean="0">
                <a:latin typeface="Consolas" panose="020B0609020204030204" pitchFamily="49" charset="0"/>
              </a:rPr>
              <a:t>((</a:t>
            </a:r>
            <a:r>
              <a:rPr lang="en-US" sz="2600" smtClean="0">
                <a:latin typeface="Consolas" panose="020B0609020204030204" pitchFamily="49" charset="0"/>
              </a:rPr>
              <a:t>(1, 0), ('2', 0)), (("3", 0), (4.0, 0)))</a:t>
            </a:r>
          </a:p>
          <a:p>
            <a:r>
              <a:rPr lang="ru-RU" sz="2600" smtClean="0"/>
              <a:t>Можно придумать нечто вроде (так себе идея):</a:t>
            </a:r>
            <a:br>
              <a:rPr lang="ru-RU" sz="2600" smtClean="0"/>
            </a:br>
            <a:r>
              <a:rPr lang="en-US" sz="2600" smtClean="0">
                <a:latin typeface="Consolas" panose="020B0609020204030204" pitchFamily="49" charset="0"/>
              </a:rPr>
              <a:t>template&lt;typename T, typename N&gt; </a:t>
            </a:r>
            <a:r>
              <a:rPr lang="ru-RU" sz="2600" smtClean="0">
                <a:latin typeface="Consolas" panose="020B0609020204030204" pitchFamily="49" charset="0"/>
              </a:rPr>
              <a:t/>
            </a:r>
            <a:br>
              <a:rPr lang="ru-RU" sz="2600" smtClean="0">
                <a:latin typeface="Consolas" panose="020B0609020204030204" pitchFamily="49" charset="0"/>
              </a:rPr>
            </a:br>
            <a:r>
              <a:rPr lang="en-US" sz="2600" smtClean="0">
                <a:latin typeface="Consolas" panose="020B0609020204030204" pitchFamily="49" charset="0"/>
              </a:rPr>
              <a:t>class Item { T data, N* next };</a:t>
            </a:r>
            <a:endParaRPr lang="ru-RU" sz="2600" smtClean="0">
              <a:latin typeface="Consolas" panose="020B0609020204030204" pitchFamily="49" charset="0"/>
            </a:endParaRPr>
          </a:p>
          <a:p>
            <a:r>
              <a:rPr lang="ru-RU" sz="2600" smtClean="0"/>
              <a:t>Ещё одно обобщение пар: кортежи </a:t>
            </a:r>
            <a:r>
              <a:rPr lang="en-US" sz="2600" smtClean="0">
                <a:latin typeface="Consolas" panose="020B0609020204030204" pitchFamily="49" charset="0"/>
              </a:rPr>
              <a:t>(1, '2', "3", 4.0)</a:t>
            </a:r>
            <a:endParaRPr lang="ru-RU" sz="2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eprintf(...) fprintf(stderr, __VA_ARGS__)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61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Кортежи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9551"/>
          </a:xfrm>
        </p:spPr>
        <p:txBody>
          <a:bodyPr/>
          <a:lstStyle/>
          <a:p>
            <a:r>
              <a:rPr lang="ru-RU" smtClean="0"/>
              <a:t>Типизация и создание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std::tuple&lt;int</a:t>
            </a:r>
            <a:r>
              <a:rPr lang="fr-FR">
                <a:latin typeface="Consolas" panose="020B0609020204030204" pitchFamily="49" charset="0"/>
              </a:rPr>
              <a:t>, double, int&gt;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fr-FR" smtClean="0">
                <a:latin typeface="Consolas" panose="020B0609020204030204" pitchFamily="49" charset="0"/>
              </a:rPr>
              <a:t>(1</a:t>
            </a:r>
            <a:r>
              <a:rPr lang="fr-FR">
                <a:latin typeface="Consolas" panose="020B0609020204030204" pitchFamily="49" charset="0"/>
              </a:rPr>
              <a:t>, 2.0, 3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 и типизация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= std::make_tuple (4, 5.0, 6);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Объединение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t3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std::tuple_cat (t1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t2, make_pair(7, 8.0));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t3 = (1, 2.0, 3, 4, 5.0, 6, 7, 8.0)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574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по номеру и типу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t = make_tuple (1, 2.0, 3);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(t.head_ ==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(t.base.head_ == 2.0);</a:t>
            </a: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(get&lt;0&gt;(t) == 1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</a:t>
            </a:r>
            <a:r>
              <a:rPr lang="de-DE" smtClean="0">
                <a:latin typeface="Consolas" panose="020B0609020204030204" pitchFamily="49" charset="0"/>
              </a:rPr>
              <a:t>get&lt;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de-DE" smtClean="0">
                <a:latin typeface="Consolas" panose="020B0609020204030204" pitchFamily="49" charset="0"/>
              </a:rPr>
              <a:t>&gt;(</a:t>
            </a:r>
            <a:r>
              <a:rPr lang="de-DE">
                <a:latin typeface="Consolas" panose="020B0609020204030204" pitchFamily="49" charset="0"/>
              </a:rPr>
              <a:t>t) == 2.0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br>
              <a:rPr lang="de-DE" smtClean="0">
                <a:latin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</a:rPr>
              <a:t>assert (</a:t>
            </a:r>
            <a:r>
              <a:rPr lang="de-DE" smtClean="0">
                <a:latin typeface="Consolas" panose="020B0609020204030204" pitchFamily="49" charset="0"/>
              </a:rPr>
              <a:t>get&lt;3&gt;(</a:t>
            </a:r>
            <a:r>
              <a:rPr lang="de-DE">
                <a:latin typeface="Consolas" panose="020B0609020204030204" pitchFamily="49" charset="0"/>
              </a:rPr>
              <a:t>t) == </a:t>
            </a:r>
            <a:r>
              <a:rPr lang="de-DE" smtClean="0">
                <a:latin typeface="Consolas" panose="020B0609020204030204" pitchFamily="49" charset="0"/>
              </a:rPr>
              <a:t>3);</a:t>
            </a:r>
          </a:p>
          <a:p>
            <a:pPr marL="0" indent="0">
              <a:buNone/>
            </a:pPr>
            <a:r>
              <a:rPr lang="ru-RU" smtClean="0"/>
              <a:t>Попытка </a:t>
            </a:r>
            <a:r>
              <a:rPr lang="en-US" smtClean="0">
                <a:latin typeface="Consolas" panose="020B0609020204030204" pitchFamily="49" charset="0"/>
              </a:rPr>
              <a:t>get&lt;int&gt;(t) </a:t>
            </a:r>
            <a:r>
              <a:rPr lang="ru-RU" smtClean="0"/>
              <a:t>приведет к ошибке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9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в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48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std::tuple&lt;int,int&gt;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::tie(a</a:t>
            </a:r>
            <a:r>
              <a:rPr lang="en-US" smtClean="0">
                <a:latin typeface="Consolas" panose="020B0609020204030204" pitchFamily="49" charset="0"/>
              </a:rPr>
              <a:t>, b)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 = 7;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tuple_cat (make_pair(a, b),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tie(n)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C++17: auto [a, b] =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также </a:t>
            </a:r>
            <a:r>
              <a:rPr lang="en-US" smtClean="0">
                <a:latin typeface="Consolas" panose="020B0609020204030204" pitchFamily="49" charset="0"/>
              </a:rPr>
              <a:t>auto&amp; [a, b, c] = t;</a:t>
            </a:r>
          </a:p>
        </p:txBody>
      </p:sp>
    </p:spTree>
    <p:extLst>
      <p:ext uri="{BB962C8B-B14F-4D97-AF65-F5344CB8AC3E}">
        <p14:creationId xmlns:p14="http://schemas.microsoft.com/office/powerpoint/2010/main" val="3287307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value 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valswap (int &amp;a, int &amp;b, int &amp;c, int &amp;d)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a-&gt;c, c-&gt;b, b-&gt;d, d-&gt;a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</a:t>
            </a:r>
            <a:r>
              <a:rPr lang="en-US" smtClean="0"/>
              <a:t>value 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valswap (int &amp;a, int &amp;b, int &amp;c, int &amp;d)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a-&gt;c, c-&gt;b, b-&gt;d, d-&gt;a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tie (a, b, c, d) = make_tuple (c, b, d, a);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52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Сравнение: </a:t>
            </a:r>
            <a:r>
              <a:rPr lang="en-US" smtClean="0">
                <a:latin typeface="Consolas" panose="020B0609020204030204" pitchFamily="49" charset="0"/>
              </a:rPr>
              <a:t>x &lt; p.x, </a:t>
            </a:r>
            <a:r>
              <a:rPr lang="ru-RU" smtClean="0">
                <a:latin typeface="Consolas" panose="020B0609020204030204" pitchFamily="49" charset="0"/>
              </a:rPr>
              <a:t>потом </a:t>
            </a:r>
            <a:r>
              <a:rPr lang="en-US" smtClean="0">
                <a:latin typeface="Consolas" panose="020B0609020204030204" pitchFamily="49" charset="0"/>
              </a:rPr>
              <a:t>y &lt; p.y,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 smtClean="0">
                <a:latin typeface="Consolas" panose="020B0609020204030204" pitchFamily="49" charset="0"/>
              </a:rPr>
              <a:t>z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p.z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</a:p>
        </p:txBody>
      </p:sp>
    </p:spTree>
    <p:extLst>
      <p:ext uri="{BB962C8B-B14F-4D97-AF65-F5344CB8AC3E}">
        <p14:creationId xmlns:p14="http://schemas.microsoft.com/office/powerpoint/2010/main" val="63291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tie(x, y, z) &lt; tie(p.x, p.y, p.z);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</a:p>
        </p:txBody>
      </p:sp>
    </p:spTree>
    <p:extLst>
      <p:ext uri="{BB962C8B-B14F-4D97-AF65-F5344CB8AC3E}">
        <p14:creationId xmlns:p14="http://schemas.microsoft.com/office/powerpoint/2010/main" val="4040317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мог бы быть объявлен </a:t>
            </a:r>
            <a:r>
              <a:rPr lang="en-US" smtClean="0">
                <a:latin typeface="Consolas" panose="020B0609020204030204" pitchFamily="49" charset="0"/>
              </a:rPr>
              <a:t>operator&lt;()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tuple?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3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мог бы быть объявлен </a:t>
            </a:r>
            <a:r>
              <a:rPr lang="en-US" smtClean="0">
                <a:latin typeface="Consolas" panose="020B0609020204030204" pitchFamily="49" charset="0"/>
              </a:rPr>
              <a:t>operator&lt;()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tuple?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template&lt;typename... </a:t>
            </a:r>
            <a:r>
              <a:rPr lang="en-US">
                <a:latin typeface="Consolas" panose="020B0609020204030204" pitchFamily="49" charset="0"/>
              </a:rPr>
              <a:t>TTypes,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UTypes&gt;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tuple&lt;TTypes...&gt;&amp;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const </a:t>
            </a:r>
            <a:r>
              <a:rPr lang="en-US">
                <a:latin typeface="Consolas" panose="020B0609020204030204" pitchFamily="49" charset="0"/>
              </a:rPr>
              <a:t>tuple&lt;UTypes...&gt;&amp; u); </a:t>
            </a:r>
          </a:p>
        </p:txBody>
      </p:sp>
    </p:spTree>
    <p:extLst>
      <p:ext uri="{BB962C8B-B14F-4D97-AF65-F5344CB8AC3E}">
        <p14:creationId xmlns:p14="http://schemas.microsoft.com/office/powerpoint/2010/main" val="3669648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проброс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021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pair&lt;vector&lt;int&gt;, vector&lt;int&gt;&gt; p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piecewise_construct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forward_as_tuple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forward_as_tuple(2</a:t>
            </a:r>
            <a:r>
              <a:rPr lang="en-US">
                <a:latin typeface="Consolas" panose="020B0609020204030204" pitchFamily="49" charset="0"/>
              </a:rPr>
              <a:t>, 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); // p = ({}, {3, 3})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 сожалению даже в </a:t>
            </a:r>
            <a:r>
              <a:rPr lang="en-US" smtClean="0"/>
              <a:t>C++17 </a:t>
            </a:r>
            <a:r>
              <a:rPr lang="ru-RU" smtClean="0"/>
              <a:t>не будет </a:t>
            </a:r>
            <a:r>
              <a:rPr lang="en-US" smtClean="0"/>
              <a:t>piecewise_construct</a:t>
            </a:r>
            <a:r>
              <a:rPr lang="ru-RU" smtClean="0"/>
              <a:t> для </a:t>
            </a:r>
            <a:r>
              <a:rPr lang="en-US" smtClean="0"/>
              <a:t>tuple, </a:t>
            </a:r>
            <a:r>
              <a:rPr lang="ru-RU" smtClean="0"/>
              <a:t>только для </a:t>
            </a:r>
            <a:r>
              <a:rPr lang="en-US" smtClean="0"/>
              <a:t>pair.</a:t>
            </a:r>
          </a:p>
          <a:p>
            <a:r>
              <a:rPr lang="ru-RU" smtClean="0"/>
              <a:t>Зато будет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v = make_from_tuple </a:t>
            </a:r>
            <a:r>
              <a:rPr lang="en-US" smtClean="0">
                <a:latin typeface="Consolas" panose="020B0609020204030204" pitchFamily="49" charset="0"/>
              </a:rPr>
              <a:t>&lt;vector&lt;int&gt;&gt; </a:t>
            </a:r>
            <a:r>
              <a:rPr lang="en-US">
                <a:latin typeface="Consolas" panose="020B0609020204030204" pitchFamily="49" charset="0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14701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56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списочная инициализация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vector</a:t>
            </a:r>
            <a:r>
              <a:rPr lang="en-US" smtClean="0">
                <a:latin typeface="Consolas" panose="020B0609020204030204" pitchFamily="49" charset="0"/>
              </a:rPr>
              <a:t>&lt; tuple&lt;string</a:t>
            </a:r>
            <a:r>
              <a:rPr lang="en-US">
                <a:latin typeface="Consolas" panose="020B0609020204030204" pitchFamily="49" charset="0"/>
              </a:rPr>
              <a:t>, string, int</a:t>
            </a:r>
            <a:r>
              <a:rPr lang="en-US" smtClean="0">
                <a:latin typeface="Consolas" panose="020B0609020204030204" pitchFamily="49" charset="0"/>
              </a:rPr>
              <a:t>&gt; &gt; </a:t>
            </a:r>
            <a:r>
              <a:rPr lang="en-US">
                <a:latin typeface="Consolas" panose="020B0609020204030204" pitchFamily="49" charset="0"/>
              </a:rPr>
              <a:t>v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"Cat", "Barsik",  3 },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"Dog", "Snoopy", 7 </a:t>
            </a:r>
            <a:r>
              <a:rPr lang="en-US">
                <a:latin typeface="Consolas" panose="020B0609020204030204" pitchFamily="49" charset="0"/>
              </a:rPr>
              <a:t>},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"Bird", "Kesha", 2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(get&lt;1&gt;(v[2]) ==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6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mtClean="0"/>
              <a:t>Четыре способа создать кортеж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VTypes...</a:t>
            </a:r>
            <a:r>
              <a:rPr lang="en-US">
                <a:latin typeface="Consolas" panose="020B0609020204030204" pitchFamily="49" charset="0"/>
              </a:rPr>
              <a:t>&gt; make_tuple(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&gt; tie(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>
                <a:latin typeface="Consolas" panose="020B0609020204030204" pitchFamily="49" charset="0"/>
              </a:rPr>
              <a:t>&gt; forward_as_tuple(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CTypes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&gt; tuple_cat(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Tuples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mtClean="0"/>
              <a:t>Сходство, различия, преимущества?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6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Education, </a:t>
            </a:r>
            <a:r>
              <a:rPr lang="en-US" sz="2000" dirty="0" smtClean="0"/>
              <a:t>2003</a:t>
            </a:r>
            <a:endParaRPr lang="ru-RU" sz="2000" dirty="0" smtClean="0"/>
          </a:p>
          <a:p>
            <a:r>
              <a:rPr lang="en-US" sz="2000" smtClean="0"/>
              <a:t>A. Alexandrescu, Variadic templates and Funadic, GoingNative' 2012</a:t>
            </a:r>
          </a:p>
          <a:p>
            <a:r>
              <a:rPr lang="en-US" sz="2000"/>
              <a:t>S. T. Lavavej, Tuple: what's new and how it works, CppCon' </a:t>
            </a:r>
            <a:r>
              <a:rPr lang="en-US" sz="200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693723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устройство кортежа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отображения </a:t>
            </a:r>
            <a:r>
              <a:rPr lang="ru-RU" smtClean="0"/>
              <a:t>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5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как устроен кортеж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Кажется, базовая 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Tuple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Args ... fields;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smtClean="0"/>
              <a:t>Имеет недостатки: индивидуальные имена неясны и доступ неясен. Ну и это не </a:t>
            </a:r>
            <a:r>
              <a:rPr lang="en-US" smtClean="0"/>
              <a:t>C++. </a:t>
            </a:r>
          </a:p>
        </p:txBody>
      </p:sp>
    </p:spTree>
    <p:extLst>
      <p:ext uri="{BB962C8B-B14F-4D97-AF65-F5344CB8AC3E}">
        <p14:creationId xmlns:p14="http://schemas.microsoft.com/office/powerpoint/2010/main" val="101723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идея: </a:t>
            </a:r>
            <a:r>
              <a:rPr lang="en-US" smtClean="0"/>
              <a:t>TupleIMPL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typename Head, typename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Tail&gt;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TupleImpl&lt;N, Head, </a:t>
            </a:r>
            <a:r>
              <a:rPr lang="en-US" sz="2000">
                <a:latin typeface="Consolas" panose="020B0609020204030204" pitchFamily="49" charset="0"/>
              </a:rPr>
              <a:t>Tail</a:t>
            </a:r>
            <a:r>
              <a:rPr lang="en-US" sz="2000" smtClean="0">
                <a:latin typeface="Consolas" panose="020B0609020204030204" pitchFamily="49" charset="0"/>
              </a:rPr>
              <a:t>...&gt;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protected: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Head </a:t>
            </a:r>
            <a:r>
              <a:rPr lang="en-US" sz="2000">
                <a:latin typeface="Consolas" panose="020B0609020204030204" pitchFamily="49" charset="0"/>
              </a:rPr>
              <a:t>head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TupleImpl&lt;N-1, Tail...&gt; </a:t>
            </a:r>
            <a:r>
              <a:rPr lang="en-US" sz="2000">
                <a:latin typeface="Consolas" panose="020B0609020204030204" pitchFamily="49" charset="0"/>
              </a:rPr>
              <a:t>tail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// .... </a:t>
            </a: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template &lt;typename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...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Elements&gt;</a:t>
            </a:r>
            <a:r>
              <a:rPr lang="ru-RU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Tuple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public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TupleImpl&lt;sizeof...(Elements)-1,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Elements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...&gt;</a:t>
            </a:r>
            <a:endParaRPr lang="en-US" sz="200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01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идеи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Завершить рекурсию</a:t>
            </a:r>
          </a:p>
          <a:p>
            <a:r>
              <a:rPr lang="ru-RU" smtClean="0"/>
              <a:t>Написать какой-то код для функции </a:t>
            </a:r>
            <a:r>
              <a:rPr lang="en-US" smtClean="0"/>
              <a:t>get</a:t>
            </a:r>
            <a:endParaRPr lang="ru-RU" smtClean="0"/>
          </a:p>
          <a:p>
            <a:r>
              <a:rPr lang="ru-RU"/>
              <a:t>Заменить композицию </a:t>
            </a:r>
            <a:r>
              <a:rPr lang="ru-RU"/>
              <a:t>закрытым </a:t>
            </a:r>
            <a:r>
              <a:rPr lang="ru-RU" smtClean="0"/>
              <a:t>множественным наследованием</a:t>
            </a:r>
          </a:p>
          <a:p>
            <a:r>
              <a:rPr lang="ru-RU" smtClean="0"/>
              <a:t>Главная идея: чтобы в итоге всё было не менее эффективно, чем </a:t>
            </a:r>
            <a:r>
              <a:rPr lang="en-US" smtClean="0"/>
              <a:t>struct { T1 base; struct { T2 base } tail; };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9329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4221"/>
          </a:xfrm>
        </p:spPr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compile-time map: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person = ctmap (age, 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person^last_name </a:t>
            </a:r>
            <a:r>
              <a:rPr lang="en-US">
                <a:latin typeface="Consolas" panose="020B0609020204030204" pitchFamily="49" charset="0"/>
              </a:rPr>
              <a:t>= "Smith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person^age </a:t>
            </a:r>
            <a:r>
              <a:rPr lang="en-US">
                <a:latin typeface="Consolas" panose="020B0609020204030204" pitchFamily="49" charset="0"/>
              </a:rPr>
              <a:t>= 50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Для проектирования необходимо решить:</a:t>
            </a:r>
          </a:p>
          <a:p>
            <a:pPr lvl="1"/>
            <a:r>
              <a:rPr lang="ru-RU" sz="2400" smtClean="0"/>
              <a:t>Что такое </a:t>
            </a:r>
            <a:r>
              <a:rPr lang="en-US" sz="2400" smtClean="0"/>
              <a:t>age </a:t>
            </a:r>
            <a:r>
              <a:rPr lang="ru-RU" sz="2400" smtClean="0"/>
              <a:t>и </a:t>
            </a:r>
            <a:r>
              <a:rPr lang="en-US" sz="2400" smtClean="0"/>
              <a:t>last_name</a:t>
            </a:r>
          </a:p>
          <a:p>
            <a:pPr lvl="1"/>
            <a:r>
              <a:rPr lang="ru-RU" sz="2400" smtClean="0"/>
              <a:t>Как работает оператор </a:t>
            </a:r>
            <a:r>
              <a:rPr lang="en-US" sz="2400" smtClean="0"/>
              <a:t>^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9609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Теги как шаблонные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tag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struct: </a:t>
            </a:r>
            <a:r>
              <a:rPr lang="en-US">
                <a:latin typeface="Consolas" panose="020B0609020204030204" pitchFamily="49" charset="0"/>
              </a:rPr>
              <a:t>tag&lt;int&gt;{} age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static struct: tag&lt;std::string&gt;{} last_name;</a:t>
            </a:r>
          </a:p>
        </p:txBody>
      </p:sp>
    </p:spTree>
    <p:extLst>
      <p:ext uri="{BB962C8B-B14F-4D97-AF65-F5344CB8AC3E}">
        <p14:creationId xmlns:p14="http://schemas.microsoft.com/office/powerpoint/2010/main" val="2621337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поля и контейнер полей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Field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T::value_type </a:t>
            </a:r>
            <a:r>
              <a:rPr lang="en-US" sz="2000" smtClean="0">
                <a:latin typeface="Consolas" panose="020B0609020204030204" pitchFamily="49" charset="0"/>
              </a:rPr>
              <a:t>storage;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auto&amp;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operator</a:t>
            </a:r>
            <a:r>
              <a:rPr lang="en-US" sz="2000">
                <a:latin typeface="Consolas" panose="020B0609020204030204" pitchFamily="49" charset="0"/>
              </a:rPr>
              <a:t>^(const </a:t>
            </a:r>
            <a:r>
              <a:rPr lang="en-US" sz="2000" smtClean="0">
                <a:latin typeface="Consolas" panose="020B0609020204030204" pitchFamily="49" charset="0"/>
              </a:rPr>
              <a:t>T&amp;) { return </a:t>
            </a:r>
            <a:r>
              <a:rPr lang="en-US" sz="2000">
                <a:latin typeface="Consolas" panose="020B0609020204030204" pitchFamily="49" charset="0"/>
              </a:rPr>
              <a:t>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C++14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</a:t>
            </a:r>
            <a:r>
              <a:rPr lang="en-US" sz="2000">
                <a:latin typeface="Consolas" panose="020B0609020204030204" pitchFamily="49" charset="0"/>
              </a:rPr>
              <a:t>... Fields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ctmap_t: </a:t>
            </a:r>
            <a:r>
              <a:rPr lang="en-US" sz="2000" smtClean="0">
                <a:latin typeface="Consolas" panose="020B0609020204030204" pitchFamily="49" charset="0"/>
              </a:rPr>
              <a:t>public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Field&lt;typename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decay&lt;Fields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&gt;::type&gt;...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template&lt;class...Fields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ctmap_t&lt;Fields</a:t>
            </a:r>
            <a:r>
              <a:rPr lang="en-US" sz="2000">
                <a:latin typeface="Consolas" panose="020B0609020204030204" pitchFamily="49" charset="0"/>
              </a:rPr>
              <a:t>...&gt; </a:t>
            </a:r>
            <a:r>
              <a:rPr lang="en-US" sz="2000" smtClean="0">
                <a:latin typeface="Consolas" panose="020B0609020204030204" pitchFamily="49" charset="0"/>
              </a:rPr>
              <a:t>ctmap(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Fields&amp;&amp;...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 return {};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6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Пачка параметров шаблона</a:t>
            </a:r>
          </a:p>
          <a:p>
            <a:pPr marL="0" indent="0">
              <a:buNone/>
            </a:pPr>
            <a:r>
              <a:rPr lang="en-US" smtClean="0"/>
              <a:t>template &lt;typename ... Args&gt;</a:t>
            </a:r>
          </a:p>
          <a:p>
            <a:pPr marL="0" indent="0">
              <a:buNone/>
            </a:pPr>
            <a:r>
              <a:rPr lang="en-US" smtClean="0"/>
              <a:t>template &lt;typename Arg, typename ... Args&gt;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0165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smtClean="0"/>
              <a:t>Чего не хватает в </a:t>
            </a:r>
            <a:r>
              <a:rPr lang="en-US" smtClean="0"/>
              <a:t>ctmap?</a:t>
            </a:r>
            <a:endParaRPr lang="ru-RU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ctmap </a:t>
            </a:r>
            <a:r>
              <a:rPr lang="ru-RU" smtClean="0"/>
              <a:t>по сути</a:t>
            </a:r>
            <a:r>
              <a:rPr lang="en-US" smtClean="0"/>
              <a:t> </a:t>
            </a:r>
            <a:r>
              <a:rPr lang="ru-RU" smtClean="0"/>
              <a:t>склеивает разнотипные данные и порождает неименованную структуру:</a:t>
            </a:r>
            <a:br>
              <a:rPr lang="ru-RU" smtClean="0"/>
            </a:br>
            <a:r>
              <a:rPr lang="en-US">
                <a:latin typeface="Consolas" panose="020B0609020204030204" pitchFamily="49" charset="0"/>
              </a:rPr>
              <a:t>auto person = ctmap (age, 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{ int, string } person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/>
              <a:t>какие вообще способы </a:t>
            </a:r>
            <a:r>
              <a:rPr lang="en-US" smtClean="0"/>
              <a:t>"</a:t>
            </a:r>
            <a:r>
              <a:rPr lang="ru-RU" smtClean="0"/>
              <a:t>склеить</a:t>
            </a:r>
            <a:r>
              <a:rPr lang="en-US" smtClean="0"/>
              <a:t>"</a:t>
            </a:r>
            <a:r>
              <a:rPr lang="ru-RU" smtClean="0"/>
              <a:t> данные есть в языке?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Пачка параметров функции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0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Паттерн раскрытия пачки параметров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args ...</a:t>
            </a:r>
            <a:endParaRPr lang="ru-RU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4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860</TotalTime>
  <Words>1471</Words>
  <Application>Microsoft Office PowerPoint</Application>
  <PresentationFormat>Widescreen</PresentationFormat>
  <Paragraphs>298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Consolas</vt:lpstr>
      <vt:lpstr>Trebuchet MS</vt:lpstr>
      <vt:lpstr>Tw Cen MT</vt:lpstr>
      <vt:lpstr>Wingdings</vt:lpstr>
      <vt:lpstr>Circuit</vt:lpstr>
      <vt:lpstr>Вариабельные шаблоны</vt:lpstr>
      <vt:lpstr>PowerPoint Presentation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Пачки параметров для шаблонов</vt:lpstr>
      <vt:lpstr>Раскрытие пачки параметров</vt:lpstr>
      <vt:lpstr>Совместное раскрытие</vt:lpstr>
      <vt:lpstr>Совместное раскрытие</vt:lpstr>
      <vt:lpstr>раскрытие: задача</vt:lpstr>
      <vt:lpstr>раскрытие: РЕШЕНИЕ</vt:lpstr>
      <vt:lpstr>Обсуждение</vt:lpstr>
      <vt:lpstr>Обсуждение</vt:lpstr>
      <vt:lpstr>PowerPoint Presentation</vt:lpstr>
      <vt:lpstr>"Рекурсивное" раскрытие</vt:lpstr>
      <vt:lpstr>Улучшенный вариант</vt:lpstr>
      <vt:lpstr>пример: printf</vt:lpstr>
      <vt:lpstr>пример: printf</vt:lpstr>
      <vt:lpstr>пример: printf</vt:lpstr>
      <vt:lpstr>PRINTF: порожденные функции</vt:lpstr>
      <vt:lpstr>обсуждение</vt:lpstr>
      <vt:lpstr>обсуждение</vt:lpstr>
      <vt:lpstr>нерекурсивное расширение</vt:lpstr>
      <vt:lpstr>нерекурсивное расширение - 1</vt:lpstr>
      <vt:lpstr>нерекурсивное расширение - 1</vt:lpstr>
      <vt:lpstr>нерекурсивное расширение - 2</vt:lpstr>
      <vt:lpstr>нерекурсивное расширение - 3</vt:lpstr>
      <vt:lpstr>обсуждение</vt:lpstr>
      <vt:lpstr>PowerPoint Presentation</vt:lpstr>
      <vt:lpstr>тяжелые классы</vt:lpstr>
      <vt:lpstr>контейнеры тяжелых классов</vt:lpstr>
      <vt:lpstr>проблема: помещение в контейнер</vt:lpstr>
      <vt:lpstr>проблема: помещение в контейнер</vt:lpstr>
      <vt:lpstr>Ответ: пробросить аргумент</vt:lpstr>
      <vt:lpstr>проблема осталась</vt:lpstr>
      <vt:lpstr>Выход из положения в два этапа</vt:lpstr>
      <vt:lpstr>Выход из положения в два этапа</vt:lpstr>
      <vt:lpstr>стало гораздо лучше?</vt:lpstr>
      <vt:lpstr>стало гораздо лучше!</vt:lpstr>
      <vt:lpstr>прозрачная оболочка</vt:lpstr>
      <vt:lpstr>PowerPoint Presentation</vt:lpstr>
      <vt:lpstr>пары</vt:lpstr>
      <vt:lpstr>пары</vt:lpstr>
      <vt:lpstr>Обсуждение</vt:lpstr>
      <vt:lpstr>Кортежи</vt:lpstr>
      <vt:lpstr>обращение по номеру и типу</vt:lpstr>
      <vt:lpstr>связывание в кортеж</vt:lpstr>
      <vt:lpstr>упражнение: value swap</vt:lpstr>
      <vt:lpstr>упражнение: value swap</vt:lpstr>
      <vt:lpstr>реализация сравнений</vt:lpstr>
      <vt:lpstr>реализация сравнений</vt:lpstr>
      <vt:lpstr>обсуждение</vt:lpstr>
      <vt:lpstr>обсуждение</vt:lpstr>
      <vt:lpstr>проброс кортежа</vt:lpstr>
      <vt:lpstr>списочная инициализация</vt:lpstr>
      <vt:lpstr>Обсуждение</vt:lpstr>
      <vt:lpstr>литература</vt:lpstr>
      <vt:lpstr>секретный уровень</vt:lpstr>
      <vt:lpstr>обсуждение: как устроен кортеж?</vt:lpstr>
      <vt:lpstr>Основная идея: TupleIMPL</vt:lpstr>
      <vt:lpstr>дополнительные идеи</vt:lpstr>
      <vt:lpstr>Отображения времени компиляции</vt:lpstr>
      <vt:lpstr>Теги как шаблонные типы</vt:lpstr>
      <vt:lpstr>структура поля и контейнер полей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214</cp:revision>
  <dcterms:created xsi:type="dcterms:W3CDTF">2017-03-09T20:57:57Z</dcterms:created>
  <dcterms:modified xsi:type="dcterms:W3CDTF">2017-03-17T09:04:53Z</dcterms:modified>
</cp:coreProperties>
</file>