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5" r:id="rId3"/>
    <p:sldId id="257" r:id="rId4"/>
    <p:sldId id="258" r:id="rId5"/>
    <p:sldId id="259" r:id="rId6"/>
    <p:sldId id="260" r:id="rId7"/>
    <p:sldId id="263" r:id="rId8"/>
    <p:sldId id="261" r:id="rId9"/>
    <p:sldId id="264" r:id="rId10"/>
    <p:sldId id="308" r:id="rId11"/>
    <p:sldId id="262" r:id="rId12"/>
    <p:sldId id="265" r:id="rId13"/>
    <p:sldId id="267" r:id="rId14"/>
    <p:sldId id="268" r:id="rId15"/>
    <p:sldId id="269" r:id="rId16"/>
    <p:sldId id="289" r:id="rId17"/>
    <p:sldId id="298" r:id="rId18"/>
    <p:sldId id="309" r:id="rId19"/>
    <p:sldId id="323" r:id="rId20"/>
    <p:sldId id="266" r:id="rId21"/>
    <p:sldId id="290" r:id="rId22"/>
    <p:sldId id="280" r:id="rId23"/>
    <p:sldId id="281" r:id="rId24"/>
    <p:sldId id="282" r:id="rId25"/>
    <p:sldId id="310" r:id="rId26"/>
    <p:sldId id="283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24" r:id="rId35"/>
    <p:sldId id="270" r:id="rId36"/>
    <p:sldId id="271" r:id="rId37"/>
    <p:sldId id="272" r:id="rId38"/>
    <p:sldId id="273" r:id="rId39"/>
    <p:sldId id="278" r:id="rId40"/>
    <p:sldId id="279" r:id="rId41"/>
    <p:sldId id="274" r:id="rId42"/>
    <p:sldId id="275" r:id="rId43"/>
    <p:sldId id="276" r:id="rId44"/>
    <p:sldId id="277" r:id="rId45"/>
    <p:sldId id="284" r:id="rId46"/>
    <p:sldId id="325" r:id="rId47"/>
    <p:sldId id="296" r:id="rId48"/>
    <p:sldId id="297" r:id="rId49"/>
    <p:sldId id="299" r:id="rId50"/>
    <p:sldId id="300" r:id="rId51"/>
    <p:sldId id="301" r:id="rId52"/>
    <p:sldId id="302" r:id="rId53"/>
    <p:sldId id="321" r:id="rId54"/>
    <p:sldId id="322" r:id="rId55"/>
    <p:sldId id="318" r:id="rId56"/>
    <p:sldId id="306" r:id="rId57"/>
    <p:sldId id="319" r:id="rId58"/>
    <p:sldId id="320" r:id="rId59"/>
    <p:sldId id="303" r:id="rId60"/>
    <p:sldId id="305" r:id="rId61"/>
    <p:sldId id="304" r:id="rId62"/>
    <p:sldId id="307" r:id="rId63"/>
    <p:sldId id="326" r:id="rId64"/>
    <p:sldId id="291" r:id="rId65"/>
    <p:sldId id="292" r:id="rId66"/>
    <p:sldId id="293" r:id="rId67"/>
    <p:sldId id="294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Вариабельные шаблоны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работа с произвольными списками типов и кортежами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52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Поговорим о 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890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Произвольное количество аргументов в </a:t>
            </a:r>
            <a:r>
              <a:rPr lang="en-US" smtClean="0"/>
              <a:t>C-</a:t>
            </a:r>
            <a:r>
              <a:rPr lang="ru-RU" smtClean="0"/>
              <a:t>стиле</a:t>
            </a:r>
            <a:endParaRPr lang="en-US" smtClean="0"/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То же самое, но для макросов</a:t>
            </a:r>
            <a:endParaRPr lang="en-US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mtClean="0"/>
              <a:t>try-catch-everything </a:t>
            </a:r>
            <a:r>
              <a:rPr lang="ru-RU" smtClean="0"/>
              <a:t>в стиле </a:t>
            </a:r>
            <a:r>
              <a:rPr lang="en-US" smtClean="0"/>
              <a:t>C+</a:t>
            </a:r>
            <a:r>
              <a:rPr lang="ru-RU" smtClean="0"/>
              <a:t>+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Пачка параметров шаблона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Пачка параметров функции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Паттерн раскрытия пачки параметров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Размер пачки параметров</a:t>
            </a:r>
            <a:r>
              <a:rPr lang="en-US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 </a:t>
            </a:r>
            <a:br>
              <a:rPr lang="en-US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smtClean="0">
                <a:solidFill>
                  <a:srgbClr val="FFFF00"/>
                </a:solidFill>
              </a:rPr>
              <a:t>sizeof... (Args)</a:t>
            </a:r>
            <a:endParaRPr lang="ru-RU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881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Пачки параметров для шаблонов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... </a:t>
            </a:r>
            <a:r>
              <a:rPr lang="en-US" smtClean="0">
                <a:latin typeface="Consolas" panose="020B0609020204030204" pitchFamily="49" charset="0"/>
              </a:rPr>
              <a:t>Args&gt; void </a:t>
            </a:r>
            <a:r>
              <a:rPr lang="en-US">
                <a:latin typeface="Consolas" panose="020B0609020204030204" pitchFamily="49" charset="0"/>
              </a:rPr>
              <a:t>f(Args ... args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sizeof...(Args) ==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sizeof...(args)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f(); // OK, </a:t>
            </a:r>
            <a:r>
              <a:rPr lang="ru-RU" smtClean="0">
                <a:latin typeface="Consolas" panose="020B0609020204030204" pitchFamily="49" charset="0"/>
              </a:rPr>
              <a:t>пачка не содержит аргументов</a:t>
            </a:r>
            <a:endParaRPr lang="en-US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f(1); // OK</a:t>
            </a:r>
            <a:r>
              <a:rPr lang="ru-RU" smtClean="0">
                <a:latin typeface="Consolas" panose="020B0609020204030204" pitchFamily="49" charset="0"/>
              </a:rPr>
              <a:t>, пачка содержит один аргумент</a:t>
            </a:r>
            <a:r>
              <a:rPr lang="en-US" smtClean="0">
                <a:latin typeface="Consolas" panose="020B0609020204030204" pitchFamily="49" charset="0"/>
              </a:rPr>
              <a:t>: int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f(2, 1.0); // OK, </a:t>
            </a:r>
            <a:r>
              <a:rPr lang="ru-RU" smtClean="0">
                <a:latin typeface="Consolas" panose="020B0609020204030204" pitchFamily="49" charset="0"/>
              </a:rPr>
              <a:t>пачка состоит из: </a:t>
            </a:r>
            <a:r>
              <a:rPr lang="en-US" smtClean="0">
                <a:latin typeface="Consolas" panose="020B0609020204030204" pitchFamily="49" charset="0"/>
              </a:rPr>
              <a:t>int, double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581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Раскрытие пачки параметров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5870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template&lt;typename ... Types&gt; void f(Types ... </a:t>
            </a:r>
            <a:r>
              <a:rPr lang="en-US" smtClean="0"/>
              <a:t>args);</a:t>
            </a:r>
            <a:endParaRPr lang="ru-RU" smtClean="0"/>
          </a:p>
          <a:p>
            <a:pPr marL="0" indent="0">
              <a:buNone/>
            </a:pPr>
            <a:r>
              <a:rPr lang="en-US" smtClean="0"/>
              <a:t>template&lt;typename </a:t>
            </a:r>
            <a:r>
              <a:rPr lang="en-US"/>
              <a:t>... Types&gt; void g(Types ... </a:t>
            </a:r>
            <a:r>
              <a:rPr lang="en-US" smtClean="0"/>
              <a:t>args) {</a:t>
            </a:r>
            <a:r>
              <a:rPr lang="ru-RU" smtClean="0"/>
              <a:t/>
            </a:r>
            <a:br>
              <a:rPr lang="ru-RU" smtClean="0"/>
            </a:br>
            <a:r>
              <a:rPr lang="ru-RU" smtClean="0"/>
              <a:t>  </a:t>
            </a:r>
            <a:r>
              <a:rPr lang="en-US" smtClean="0"/>
              <a:t>f</a:t>
            </a:r>
            <a:r>
              <a:rPr lang="ru-RU" smtClean="0"/>
              <a:t> </a:t>
            </a:r>
            <a:r>
              <a:rPr lang="en-US" smtClean="0"/>
              <a:t>(</a:t>
            </a:r>
            <a:r>
              <a:rPr lang="en-US" smtClean="0">
                <a:solidFill>
                  <a:srgbClr val="FFFF00"/>
                </a:solidFill>
              </a:rPr>
              <a:t>args </a:t>
            </a:r>
            <a:r>
              <a:rPr lang="en-US">
                <a:solidFill>
                  <a:srgbClr val="FFFF00"/>
                </a:solidFill>
              </a:rPr>
              <a:t>...</a:t>
            </a:r>
            <a:r>
              <a:rPr lang="en-US"/>
              <a:t>); </a:t>
            </a:r>
            <a:r>
              <a:rPr lang="en-US" smtClean="0"/>
              <a:t>// f (x, y);</a:t>
            </a:r>
            <a:br>
              <a:rPr lang="en-US" smtClean="0"/>
            </a:br>
            <a:r>
              <a:rPr lang="en-US" smtClean="0"/>
              <a:t>  f (</a:t>
            </a:r>
            <a:r>
              <a:rPr lang="en-US" smtClean="0">
                <a:solidFill>
                  <a:srgbClr val="FFFF00"/>
                </a:solidFill>
              </a:rPr>
              <a:t>&amp;args </a:t>
            </a:r>
            <a:r>
              <a:rPr lang="en-US">
                <a:solidFill>
                  <a:srgbClr val="FFFF00"/>
                </a:solidFill>
              </a:rPr>
              <a:t>...</a:t>
            </a:r>
            <a:r>
              <a:rPr lang="en-US"/>
              <a:t>); // f </a:t>
            </a:r>
            <a:r>
              <a:rPr lang="en-US" smtClean="0"/>
              <a:t>(&amp;x</a:t>
            </a:r>
            <a:r>
              <a:rPr lang="en-US"/>
              <a:t>, </a:t>
            </a:r>
            <a:r>
              <a:rPr lang="en-US" smtClean="0"/>
              <a:t>&amp;y);</a:t>
            </a:r>
            <a:br>
              <a:rPr lang="en-US" smtClean="0"/>
            </a:br>
            <a:r>
              <a:rPr lang="en-US" smtClean="0"/>
              <a:t>  f</a:t>
            </a:r>
            <a:r>
              <a:rPr lang="ru-RU"/>
              <a:t> </a:t>
            </a:r>
            <a:r>
              <a:rPr lang="en-US" smtClean="0"/>
              <a:t>(</a:t>
            </a:r>
            <a:r>
              <a:rPr lang="en-US" smtClean="0">
                <a:solidFill>
                  <a:srgbClr val="FFFF00"/>
                </a:solidFill>
              </a:rPr>
              <a:t>h(args) </a:t>
            </a:r>
            <a:r>
              <a:rPr lang="en-US">
                <a:solidFill>
                  <a:srgbClr val="FFFF00"/>
                </a:solidFill>
              </a:rPr>
              <a:t>...</a:t>
            </a:r>
            <a:r>
              <a:rPr lang="en-US"/>
              <a:t>); // f </a:t>
            </a:r>
            <a:r>
              <a:rPr lang="en-US" smtClean="0"/>
              <a:t>(h(x), h(y));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}</a:t>
            </a:r>
          </a:p>
          <a:p>
            <a:pPr marL="0" indent="0">
              <a:buNone/>
            </a:pPr>
            <a:r>
              <a:rPr lang="en-US" smtClean="0"/>
              <a:t>g (1, 1.0); // </a:t>
            </a:r>
            <a:r>
              <a:rPr lang="ru-RU" smtClean="0"/>
              <a:t>инстанцирует</a:t>
            </a:r>
            <a:r>
              <a:rPr lang="en-US" smtClean="0"/>
              <a:t> g (int x, double y);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72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Совместное раскрытие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... Args&gt; </a:t>
            </a:r>
            <a:r>
              <a:rPr lang="en-US" smtClean="0">
                <a:latin typeface="Consolas" panose="020B0609020204030204" pitchFamily="49" charset="0"/>
              </a:rPr>
              <a:t>void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f(Args </a:t>
            </a:r>
            <a:r>
              <a:rPr lang="en-US">
                <a:latin typeface="Consolas" panose="020B0609020204030204" pitchFamily="49" charset="0"/>
              </a:rPr>
              <a:t>... </a:t>
            </a:r>
            <a:r>
              <a:rPr lang="en-US" smtClean="0">
                <a:latin typeface="Consolas" panose="020B0609020204030204" pitchFamily="49" charset="0"/>
              </a:rPr>
              <a:t>args)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g (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const_cast&lt;const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Args*&gt;(&amp;args)...</a:t>
            </a:r>
            <a:r>
              <a:rPr lang="en-US">
                <a:latin typeface="Consolas" panose="020B0609020204030204" pitchFamily="49" charset="0"/>
              </a:rPr>
              <a:t>);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void f (int x, double y) {</a:t>
            </a:r>
            <a:br>
              <a:rPr lang="en-US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g (const_cast&lt;const int*&gt;(x),</a:t>
            </a:r>
            <a:br>
              <a:rPr lang="en-US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 const_cast&lt;const double*&gt;(y));</a:t>
            </a:r>
            <a:br>
              <a:rPr lang="en-US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chemeClr val="accent3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530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Совместное раскрытие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Arg, typename ... Args&gt; </a:t>
            </a:r>
            <a:r>
              <a:rPr lang="en-US" smtClean="0">
                <a:latin typeface="Consolas" panose="020B0609020204030204" pitchFamily="49" charset="0"/>
              </a:rPr>
              <a:t>void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foo(Arg </a:t>
            </a:r>
            <a:r>
              <a:rPr lang="en-US">
                <a:latin typeface="Consolas" panose="020B0609020204030204" pitchFamily="49" charset="0"/>
              </a:rPr>
              <a:t>&amp;&amp;arg, Args &amp;&amp;... args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bar(std</a:t>
            </a:r>
            <a:r>
              <a:rPr lang="en-US">
                <a:latin typeface="Consolas" panose="020B0609020204030204" pitchFamily="49" charset="0"/>
              </a:rPr>
              <a:t>::forward&lt;Arg&gt;(arg</a:t>
            </a:r>
            <a:r>
              <a:rPr lang="en-US" smtClean="0">
                <a:latin typeface="Consolas" panose="020B0609020204030204" pitchFamily="49" charset="0"/>
              </a:rPr>
              <a:t>));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foo(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std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::forward&lt;Args&gt;(args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)...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145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раскрытие</a:t>
            </a:r>
            <a:r>
              <a:rPr lang="en-US" smtClean="0"/>
              <a:t>: </a:t>
            </a:r>
            <a:r>
              <a:rPr lang="ru-RU" smtClean="0"/>
              <a:t>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</a:t>
            </a:r>
            <a:r>
              <a:rPr lang="en-US">
                <a:latin typeface="Consolas" panose="020B0609020204030204" pitchFamily="49" charset="0"/>
              </a:rPr>
              <a:t>typename ... </a:t>
            </a:r>
            <a:r>
              <a:rPr lang="en-US" smtClean="0">
                <a:latin typeface="Consolas" panose="020B0609020204030204" pitchFamily="49" charset="0"/>
              </a:rPr>
              <a:t>Mixins&gt;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mixture : public Mixins </a:t>
            </a:r>
            <a:r>
              <a:rPr lang="en-US" smtClean="0">
                <a:latin typeface="Consolas" panose="020B0609020204030204" pitchFamily="49" charset="0"/>
              </a:rPr>
              <a:t>...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здесь тело для класса</a:t>
            </a:r>
          </a:p>
          <a:p>
            <a:pPr marL="0" indent="0">
              <a:buNone/>
            </a:pP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необходимо </a:t>
            </a:r>
            <a:r>
              <a:rPr lang="ru-RU" smtClean="0">
                <a:latin typeface="Consolas" panose="020B0609020204030204" pitchFamily="49" charset="0"/>
              </a:rPr>
              <a:t>написать конструктор по </a:t>
            </a:r>
            <a:r>
              <a:rPr lang="ru-RU" smtClean="0">
                <a:latin typeface="Consolas" panose="020B0609020204030204" pitchFamily="49" charset="0"/>
              </a:rPr>
              <a:t>умолчанию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аргументы: все </a:t>
            </a:r>
            <a:r>
              <a:rPr lang="en-US" smtClean="0">
                <a:latin typeface="Consolas" panose="020B0609020204030204" pitchFamily="49" charset="0"/>
              </a:rPr>
              <a:t>Mixins </a:t>
            </a:r>
            <a:r>
              <a:rPr lang="ru-RU" smtClean="0">
                <a:latin typeface="Consolas" panose="020B0609020204030204" pitchFamily="49" charset="0"/>
              </a:rPr>
              <a:t>по значению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mixture&lt;C1</a:t>
            </a:r>
            <a:r>
              <a:rPr lang="en-US" smtClean="0">
                <a:latin typeface="Consolas" panose="020B0609020204030204" pitchFamily="49" charset="0"/>
              </a:rPr>
              <a:t>, C2&gt; m; // mixture : public C1, public C2</a:t>
            </a:r>
            <a:endParaRPr lang="ru-RU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06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раскрытие</a:t>
            </a:r>
            <a:r>
              <a:rPr lang="en-US" smtClean="0"/>
              <a:t>: </a:t>
            </a:r>
            <a:r>
              <a:rPr lang="ru-RU" smtClean="0"/>
              <a:t>РЕШЕНИЕ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</a:t>
            </a:r>
            <a:r>
              <a:rPr lang="en-US">
                <a:latin typeface="Consolas" panose="020B0609020204030204" pitchFamily="49" charset="0"/>
              </a:rPr>
              <a:t>typename ... </a:t>
            </a:r>
            <a:r>
              <a:rPr lang="en-US" smtClean="0">
                <a:latin typeface="Consolas" panose="020B0609020204030204" pitchFamily="49" charset="0"/>
              </a:rPr>
              <a:t>Mixins&gt;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mixture : public Mixins </a:t>
            </a:r>
            <a:r>
              <a:rPr lang="en-US" smtClean="0">
                <a:latin typeface="Consolas" panose="020B0609020204030204" pitchFamily="49" charset="0"/>
              </a:rPr>
              <a:t>...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здесь тело для класса</a:t>
            </a:r>
            <a:endParaRPr lang="en-US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public: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mixture(Mixins... ms) </a:t>
            </a:r>
            <a:r>
              <a:rPr lang="en-US">
                <a:latin typeface="Consolas" panose="020B0609020204030204" pitchFamily="49" charset="0"/>
              </a:rPr>
              <a:t>: 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Mixins(ms)...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{}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mixture&lt;C1, C2&gt; </a:t>
            </a:r>
            <a:r>
              <a:rPr lang="en-US" smtClean="0">
                <a:latin typeface="Consolas" panose="020B0609020204030204" pitchFamily="49" charset="0"/>
              </a:rPr>
              <a:t>m(C1{}, C2{}); </a:t>
            </a:r>
            <a:r>
              <a:rPr lang="en-US" smtClean="0">
                <a:latin typeface="Consolas" panose="020B0609020204030204" pitchFamily="49" charset="0"/>
              </a:rPr>
              <a:t>// m : </a:t>
            </a:r>
            <a:r>
              <a:rPr lang="en-US" smtClean="0">
                <a:latin typeface="Consolas" panose="020B0609020204030204" pitchFamily="49" charset="0"/>
              </a:rPr>
              <a:t>C1, C2</a:t>
            </a:r>
            <a:endParaRPr lang="ru-RU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111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Иногда раскрытие может приводить к странным подвисшим конструкциям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template&lt;typename... T&gt; struct X : T...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X&lt;&gt; x;</a:t>
            </a:r>
            <a:r>
              <a:rPr lang="en-US" smtClean="0"/>
              <a:t> // </a:t>
            </a:r>
            <a:r>
              <a:rPr lang="ru-RU" smtClean="0"/>
              <a:t>любой значит и пустой тоже?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356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Иногда раскрытие может приводить к странным подвисшим конструкциям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template&lt;typename... T&gt; struct X : T...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</a:t>
            </a:r>
            <a:r>
              <a:rPr lang="en-US">
                <a:latin typeface="Consolas" panose="020B0609020204030204" pitchFamily="49" charset="0"/>
              </a:rPr>
              <a:t>... T&gt; void f(T... values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X&lt;T</a:t>
            </a:r>
            <a:r>
              <a:rPr lang="en-US">
                <a:latin typeface="Consolas" panose="020B0609020204030204" pitchFamily="49" charset="0"/>
              </a:rPr>
              <a:t>...&gt; </a:t>
            </a:r>
            <a:r>
              <a:rPr lang="en-US">
                <a:latin typeface="Consolas" panose="020B0609020204030204" pitchFamily="49" charset="0"/>
              </a:rPr>
              <a:t>x(values</a:t>
            </a:r>
            <a:r>
              <a:rPr lang="en-US" smtClean="0">
                <a:latin typeface="Consolas" panose="020B0609020204030204" pitchFamily="49" charset="0"/>
              </a:rPr>
              <a:t>...);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f();</a:t>
            </a:r>
            <a:r>
              <a:rPr lang="en-US" smtClean="0"/>
              <a:t> //</a:t>
            </a:r>
            <a:r>
              <a:rPr lang="ru-RU"/>
              <a:t> </a:t>
            </a:r>
            <a:r>
              <a:rPr lang="ru-RU" smtClean="0"/>
              <a:t>что такое </a:t>
            </a:r>
            <a:r>
              <a:rPr lang="en-US" smtClean="0"/>
              <a:t>x </a:t>
            </a:r>
            <a:r>
              <a:rPr lang="ru-RU" smtClean="0"/>
              <a:t>внутри </a:t>
            </a:r>
            <a:r>
              <a:rPr lang="en-US" smtClean="0">
                <a:latin typeface="Consolas" panose="020B0609020204030204" pitchFamily="49" charset="0"/>
              </a:rPr>
              <a:t>f()</a:t>
            </a:r>
            <a:r>
              <a:rPr lang="en-US" smtClean="0"/>
              <a:t>?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612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22638"/>
            <a:ext cx="9905999" cy="4868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Новые смыслы троеточий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Рекурсивные </a:t>
            </a:r>
            <a:r>
              <a:rPr lang="ru-RU" sz="4000" smtClean="0"/>
              <a:t>параметры</a:t>
            </a:r>
            <a:endParaRPr lang="en-US" sz="40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000"/>
              <a:t> </a:t>
            </a:r>
            <a:r>
              <a:rPr lang="ru-RU" sz="4000" smtClean="0"/>
              <a:t>Размещающая семантика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000" smtClean="0"/>
              <a:t> </a:t>
            </a:r>
            <a:r>
              <a:rPr lang="ru-RU" sz="4000" smtClean="0"/>
              <a:t>Пары и кортежи</a:t>
            </a:r>
            <a:endParaRPr lang="ru-RU" sz="4000" smtClean="0"/>
          </a:p>
        </p:txBody>
      </p:sp>
    </p:spTree>
    <p:extLst>
      <p:ext uri="{BB962C8B-B14F-4D97-AF65-F5344CB8AC3E}">
        <p14:creationId xmlns:p14="http://schemas.microsoft.com/office/powerpoint/2010/main" val="1927215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22638"/>
            <a:ext cx="9905999" cy="4868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smtClean="0"/>
              <a:t> Новые смыслы троеточий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Рекурсивные </a:t>
            </a:r>
            <a:r>
              <a:rPr lang="ru-RU" sz="4000" smtClean="0"/>
              <a:t>параметры</a:t>
            </a:r>
            <a:endParaRPr lang="en-US" sz="40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000"/>
              <a:t> </a:t>
            </a:r>
            <a:r>
              <a:rPr lang="ru-RU" sz="4000" smtClean="0"/>
              <a:t>Размещающая семантика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000" smtClean="0"/>
              <a:t> </a:t>
            </a:r>
            <a:r>
              <a:rPr lang="ru-RU" sz="4000" smtClean="0"/>
              <a:t>Пары и кортежи</a:t>
            </a:r>
            <a:endParaRPr lang="ru-RU" sz="4000" smtClean="0"/>
          </a:p>
        </p:txBody>
      </p:sp>
    </p:spTree>
    <p:extLst>
      <p:ext uri="{BB962C8B-B14F-4D97-AF65-F5344CB8AC3E}">
        <p14:creationId xmlns:p14="http://schemas.microsoft.com/office/powerpoint/2010/main" val="1968533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"Рекурсивное" раскрытие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47875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&lt;</a:t>
            </a:r>
            <a:r>
              <a:rPr lang="en-US">
                <a:latin typeface="Consolas" panose="020B0609020204030204" pitchFamily="49" charset="0"/>
              </a:rPr>
              <a:t>typename </a:t>
            </a:r>
            <a:r>
              <a:rPr lang="en-US" smtClean="0">
                <a:latin typeface="Consolas" panose="020B0609020204030204" pitchFamily="49" charset="0"/>
              </a:rPr>
              <a:t>T&gt;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T add(T </a:t>
            </a:r>
            <a:r>
              <a:rPr lang="en-US">
                <a:latin typeface="Consolas" panose="020B0609020204030204" pitchFamily="49" charset="0"/>
              </a:rPr>
              <a:t>v)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v</a:t>
            </a:r>
            <a:r>
              <a:rPr lang="en-US" smtClean="0">
                <a:latin typeface="Consolas" panose="020B0609020204030204" pitchFamily="49" charset="0"/>
              </a:rPr>
              <a:t>; }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&lt;typename </a:t>
            </a:r>
            <a:r>
              <a:rPr lang="en-US">
                <a:latin typeface="Consolas" panose="020B0609020204030204" pitchFamily="49" charset="0"/>
              </a:rPr>
              <a:t>T, typename... </a:t>
            </a:r>
            <a:r>
              <a:rPr lang="en-US" smtClean="0">
                <a:latin typeface="Consolas" panose="020B0609020204030204" pitchFamily="49" charset="0"/>
              </a:rPr>
              <a:t>Args&gt;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 add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(T </a:t>
            </a:r>
            <a:r>
              <a:rPr lang="en-US">
                <a:latin typeface="Consolas" panose="020B0609020204030204" pitchFamily="49" charset="0"/>
              </a:rPr>
              <a:t>first, Args... args)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first + </a:t>
            </a:r>
            <a:r>
              <a:rPr lang="en-US" smtClean="0">
                <a:latin typeface="Consolas" panose="020B0609020204030204" pitchFamily="49" charset="0"/>
              </a:rPr>
              <a:t>add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(args...);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mtClean="0">
                <a:latin typeface="Consolas" panose="020B0609020204030204" pitchFamily="49" charset="0"/>
              </a:rPr>
              <a:t>Использование: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t = add (1, 1.0, 1u); // add &lt;int, double, unsigned&gt;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           // add &lt;double, unsigned&gt;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           // add &lt;unsigned&gt;</a:t>
            </a:r>
          </a:p>
        </p:txBody>
      </p:sp>
    </p:spTree>
    <p:extLst>
      <p:ext uri="{BB962C8B-B14F-4D97-AF65-F5344CB8AC3E}">
        <p14:creationId xmlns:p14="http://schemas.microsoft.com/office/powerpoint/2010/main" val="3939559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Улучшенный вариант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47875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&lt;</a:t>
            </a:r>
            <a:r>
              <a:rPr lang="en-US">
                <a:latin typeface="Consolas" panose="020B0609020204030204" pitchFamily="49" charset="0"/>
              </a:rPr>
              <a:t>typename </a:t>
            </a:r>
            <a:r>
              <a:rPr lang="en-US" smtClean="0">
                <a:latin typeface="Consolas" panose="020B0609020204030204" pitchFamily="49" charset="0"/>
              </a:rPr>
              <a:t>T, typename U&gt;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 add(T v, U u) 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return v + u; }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&lt;typename </a:t>
            </a:r>
            <a:r>
              <a:rPr lang="en-US">
                <a:latin typeface="Consolas" panose="020B0609020204030204" pitchFamily="49" charset="0"/>
              </a:rPr>
              <a:t>T, typename... </a:t>
            </a:r>
            <a:r>
              <a:rPr lang="en-US" smtClean="0">
                <a:latin typeface="Consolas" panose="020B0609020204030204" pitchFamily="49" charset="0"/>
              </a:rPr>
              <a:t>Args&gt;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</a:t>
            </a:r>
            <a:r>
              <a:rPr lang="en-US" smtClean="0">
                <a:latin typeface="Consolas" panose="020B0609020204030204" pitchFamily="49" charset="0"/>
              </a:rPr>
              <a:t> add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(T </a:t>
            </a:r>
            <a:r>
              <a:rPr lang="en-US">
                <a:latin typeface="Consolas" panose="020B0609020204030204" pitchFamily="49" charset="0"/>
              </a:rPr>
              <a:t>first, Args... args)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first + </a:t>
            </a:r>
            <a:r>
              <a:rPr lang="en-US" smtClean="0">
                <a:latin typeface="Consolas" panose="020B0609020204030204" pitchFamily="49" charset="0"/>
              </a:rPr>
              <a:t>add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(args...);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mtClean="0">
                <a:latin typeface="Consolas" panose="020B0609020204030204" pitchFamily="49" charset="0"/>
              </a:rPr>
              <a:t>Использование: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t = add (1, 1.0, 1u); // add &lt;int, double, unsigned&gt;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           // add &lt;double, unsigned&gt;</a:t>
            </a:r>
          </a:p>
        </p:txBody>
      </p:sp>
    </p:spTree>
    <p:extLst>
      <p:ext uri="{BB962C8B-B14F-4D97-AF65-F5344CB8AC3E}">
        <p14:creationId xmlns:p14="http://schemas.microsoft.com/office/powerpoint/2010/main" val="4244606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</a:t>
            </a:r>
            <a:r>
              <a:rPr lang="en-US" smtClean="0"/>
              <a:t>printf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52459"/>
          </a:xfrm>
        </p:spPr>
        <p:txBody>
          <a:bodyPr/>
          <a:lstStyle/>
          <a:p>
            <a:r>
              <a:rPr lang="ru-RU" smtClean="0"/>
              <a:t>Постановка задачи: безопасный относительно типов </a:t>
            </a:r>
            <a:r>
              <a:rPr lang="en-US" smtClean="0"/>
              <a:t>printf</a:t>
            </a:r>
          </a:p>
          <a:p>
            <a:r>
              <a:rPr lang="ru-RU" smtClean="0"/>
              <a:t>Сигнатура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&lt;</a:t>
            </a:r>
            <a:r>
              <a:rPr lang="en-US">
                <a:latin typeface="Consolas" panose="020B0609020204030204" pitchFamily="49" charset="0"/>
              </a:rPr>
              <a:t>typename T, typename... Args&gt;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pp_printf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const </a:t>
            </a:r>
            <a:r>
              <a:rPr lang="en-US">
                <a:latin typeface="Consolas" panose="020B0609020204030204" pitchFamily="49" charset="0"/>
              </a:rPr>
              <a:t>char* s,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форматная строка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</a:t>
            </a: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const </a:t>
            </a:r>
            <a:r>
              <a:rPr lang="en-US">
                <a:latin typeface="Consolas" panose="020B0609020204030204" pitchFamily="49" charset="0"/>
              </a:rPr>
              <a:t>T&amp; value,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текущий аргумент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</a:t>
            </a: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const </a:t>
            </a:r>
            <a:r>
              <a:rPr lang="en-US">
                <a:latin typeface="Consolas" panose="020B0609020204030204" pitchFamily="49" charset="0"/>
              </a:rPr>
              <a:t>Args&amp;... </a:t>
            </a:r>
            <a:r>
              <a:rPr lang="en-US" smtClean="0">
                <a:latin typeface="Consolas" panose="020B0609020204030204" pitchFamily="49" charset="0"/>
              </a:rPr>
              <a:t>args // </a:t>
            </a:r>
            <a:r>
              <a:rPr lang="ru-RU" smtClean="0">
                <a:latin typeface="Consolas" panose="020B0609020204030204" pitchFamily="49" charset="0"/>
              </a:rPr>
              <a:t>хвост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8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</a:t>
            </a:r>
            <a:r>
              <a:rPr lang="en-US" smtClean="0"/>
              <a:t>: printf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73735"/>
          </a:xfrm>
        </p:spPr>
        <p:txBody>
          <a:bodyPr/>
          <a:lstStyle/>
          <a:p>
            <a:r>
              <a:rPr lang="ru-RU" smtClean="0"/>
              <a:t>Полезно начать с окончания рекурсии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pp_printf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(const </a:t>
            </a:r>
            <a:r>
              <a:rPr lang="en-US">
                <a:latin typeface="Consolas" panose="020B0609020204030204" pitchFamily="49" charset="0"/>
              </a:rPr>
              <a:t>char* s)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while </a:t>
            </a:r>
            <a:r>
              <a:rPr lang="en-US">
                <a:latin typeface="Consolas" panose="020B0609020204030204" pitchFamily="49" charset="0"/>
              </a:rPr>
              <a:t>(*s)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if </a:t>
            </a:r>
            <a:r>
              <a:rPr lang="en-US">
                <a:latin typeface="Consolas" panose="020B0609020204030204" pitchFamily="49" charset="0"/>
              </a:rPr>
              <a:t>(*s == '%' &amp;&amp; *++s != </a:t>
            </a:r>
            <a:r>
              <a:rPr lang="en-US" smtClean="0">
                <a:latin typeface="Consolas" panose="020B0609020204030204" pitchFamily="49" charset="0"/>
              </a:rPr>
              <a:t>'%')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обработка ошибки: слишком мало аргументов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*s</a:t>
            </a:r>
            <a:r>
              <a:rPr lang="en-US" smtClean="0">
                <a:latin typeface="Consolas" panose="020B0609020204030204" pitchFamily="49" charset="0"/>
              </a:rPr>
              <a:t>++;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0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739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</a:t>
            </a:r>
            <a:r>
              <a:rPr lang="en-US" smtClean="0"/>
              <a:t>printf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81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&lt;</a:t>
            </a:r>
            <a:r>
              <a:rPr lang="en-US" sz="2000">
                <a:latin typeface="Consolas" panose="020B0609020204030204" pitchFamily="49" charset="0"/>
              </a:rPr>
              <a:t>typename T, typename... Args&gt;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int pp_printf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(const </a:t>
            </a:r>
            <a:r>
              <a:rPr lang="en-US" sz="2000">
                <a:latin typeface="Consolas" panose="020B0609020204030204" pitchFamily="49" charset="0"/>
              </a:rPr>
              <a:t>char* s, const T&amp; value, const Args&amp;... args</a:t>
            </a:r>
            <a:r>
              <a:rPr lang="en-US" sz="2000" smtClean="0">
                <a:latin typeface="Consolas" panose="020B0609020204030204" pitchFamily="49" charset="0"/>
              </a:rPr>
              <a:t>)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while </a:t>
            </a:r>
            <a:r>
              <a:rPr lang="en-US" sz="2000">
                <a:latin typeface="Consolas" panose="020B0609020204030204" pitchFamily="49" charset="0"/>
              </a:rPr>
              <a:t>(*s</a:t>
            </a:r>
            <a:r>
              <a:rPr lang="en-US" sz="2000" smtClean="0">
                <a:latin typeface="Consolas" panose="020B0609020204030204" pitchFamily="49" charset="0"/>
              </a:rPr>
              <a:t>)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  </a:t>
            </a:r>
            <a:r>
              <a:rPr lang="en-US" sz="2000" smtClean="0">
                <a:latin typeface="Consolas" panose="020B0609020204030204" pitchFamily="49" charset="0"/>
              </a:rPr>
              <a:t>if </a:t>
            </a:r>
            <a:r>
              <a:rPr lang="en-US" sz="2000">
                <a:latin typeface="Consolas" panose="020B0609020204030204" pitchFamily="49" charset="0"/>
              </a:rPr>
              <a:t>(*s == '%' &amp;&amp; *++s != '%')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    </a:t>
            </a:r>
            <a:r>
              <a:rPr lang="en-US" sz="2000" smtClean="0">
                <a:latin typeface="Consolas" panose="020B0609020204030204" pitchFamily="49" charset="0"/>
              </a:rPr>
              <a:t>cout </a:t>
            </a:r>
            <a:r>
              <a:rPr lang="en-US" sz="2000">
                <a:latin typeface="Consolas" panose="020B0609020204030204" pitchFamily="49" charset="0"/>
              </a:rPr>
              <a:t>&lt;&lt; </a:t>
            </a:r>
            <a:r>
              <a:rPr lang="en-US" sz="2000" smtClean="0">
                <a:latin typeface="Consolas" panose="020B0609020204030204" pitchFamily="49" charset="0"/>
              </a:rPr>
              <a:t>value;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    </a:t>
            </a:r>
            <a:r>
              <a:rPr lang="en-US" sz="2000" smtClean="0">
                <a:latin typeface="Consolas" panose="020B0609020204030204" pitchFamily="49" charset="0"/>
              </a:rPr>
              <a:t>return </a:t>
            </a:r>
            <a:r>
              <a:rPr lang="en-US" sz="2000">
                <a:latin typeface="Consolas" panose="020B0609020204030204" pitchFamily="49" charset="0"/>
              </a:rPr>
              <a:t>printf (++s, args...) + 1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 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  </a:t>
            </a:r>
            <a:r>
              <a:rPr lang="en-US" sz="2000" smtClean="0">
                <a:latin typeface="Consolas" panose="020B0609020204030204" pitchFamily="49" charset="0"/>
              </a:rPr>
              <a:t>cout </a:t>
            </a:r>
            <a:r>
              <a:rPr lang="en-US" sz="2000">
                <a:latin typeface="Consolas" panose="020B0609020204030204" pitchFamily="49" charset="0"/>
              </a:rPr>
              <a:t>&lt;&lt; *s</a:t>
            </a:r>
            <a:r>
              <a:rPr lang="en-US" sz="2000" smtClean="0">
                <a:latin typeface="Consolas" panose="020B0609020204030204" pitchFamily="49" charset="0"/>
              </a:rPr>
              <a:t>++;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// </a:t>
            </a:r>
            <a:r>
              <a:rPr lang="ru-RU" sz="2000" smtClean="0">
                <a:latin typeface="Consolas" panose="020B0609020204030204" pitchFamily="49" charset="0"/>
              </a:rPr>
              <a:t>обработка ошибки: слишком много аргументов</a:t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464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PRINTF: </a:t>
            </a:r>
            <a:r>
              <a:rPr lang="ru-RU" smtClean="0"/>
              <a:t>порожденные функции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&lt;typename T, typename... Args&gt; 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int pp_printf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(const char* s, const T&amp; value, const Args&amp;... </a:t>
            </a:r>
            <a:r>
              <a:rPr lang="en-US" sz="2000">
                <a:latin typeface="Consolas" panose="020B0609020204030204" pitchFamily="49" charset="0"/>
              </a:rPr>
              <a:t>args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int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pp_printf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(const char* </a:t>
            </a:r>
            <a:r>
              <a:rPr lang="en-US" sz="2000">
                <a:latin typeface="Consolas" panose="020B0609020204030204" pitchFamily="49" charset="0"/>
              </a:rPr>
              <a:t>s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pp_printf ("%d... %d... %d</a:t>
            </a:r>
            <a:r>
              <a:rPr lang="en-US" sz="2000">
                <a:latin typeface="Consolas" panose="020B0609020204030204" pitchFamily="49" charset="0"/>
              </a:rPr>
              <a:t>... </a:t>
            </a:r>
            <a:r>
              <a:rPr lang="en-US" sz="2000" smtClean="0">
                <a:latin typeface="Consolas" panose="020B0609020204030204" pitchFamily="49" charset="0"/>
              </a:rPr>
              <a:t>%</a:t>
            </a:r>
            <a:r>
              <a:rPr lang="en-US" sz="2000">
                <a:latin typeface="Consolas" panose="020B0609020204030204" pitchFamily="49" charset="0"/>
              </a:rPr>
              <a:t>d... %d... %</a:t>
            </a:r>
            <a:r>
              <a:rPr lang="en-US" sz="2000">
                <a:latin typeface="Consolas" panose="020B0609020204030204" pitchFamily="49" charset="0"/>
              </a:rPr>
              <a:t>s\n</a:t>
            </a:r>
            <a:r>
              <a:rPr lang="en-US" sz="2000" smtClean="0">
                <a:latin typeface="Consolas" panose="020B0609020204030204" pitchFamily="49" charset="0"/>
              </a:rPr>
              <a:t>",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       4</a:t>
            </a:r>
            <a:r>
              <a:rPr lang="en-US" sz="2000">
                <a:latin typeface="Consolas" panose="020B0609020204030204" pitchFamily="49" charset="0"/>
              </a:rPr>
              <a:t>, 3, 2, 1, 0, "Hello, world!");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smtClean="0"/>
              <a:t>Сколько</a:t>
            </a:r>
            <a:r>
              <a:rPr lang="en-US" sz="2000" smtClean="0"/>
              <a:t> </a:t>
            </a:r>
            <a:r>
              <a:rPr lang="ru-RU" sz="2000" smtClean="0"/>
              <a:t>инстанцирований </a:t>
            </a:r>
            <a:r>
              <a:rPr lang="en-US" sz="2000">
                <a:latin typeface="Consolas" panose="020B0609020204030204" pitchFamily="49" charset="0"/>
              </a:rPr>
              <a:t>pp_printf</a:t>
            </a:r>
            <a:r>
              <a:rPr lang="ru-RU" sz="2000" smtClean="0"/>
              <a:t> будет сгенерировано?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43697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Чего не хватает </a:t>
            </a:r>
            <a:r>
              <a:rPr lang="en-US" smtClean="0"/>
              <a:t>pp_printf </a:t>
            </a:r>
            <a:r>
              <a:rPr lang="ru-RU" sz="2400" smtClean="0"/>
              <a:t>по </a:t>
            </a:r>
            <a:r>
              <a:rPr lang="ru-RU" sz="2400" smtClean="0"/>
              <a:t>сравнению</a:t>
            </a:r>
            <a:r>
              <a:rPr lang="en-US" sz="2400" smtClean="0"/>
              <a:t> </a:t>
            </a:r>
            <a:r>
              <a:rPr lang="ru-RU" sz="2400" smtClean="0"/>
              <a:t>с обычным</a:t>
            </a:r>
            <a:r>
              <a:rPr lang="en-US" sz="2400" smtClean="0"/>
              <a:t> printf</a:t>
            </a:r>
            <a:r>
              <a:rPr lang="en-US" sz="2400" smtClean="0"/>
              <a:t>?</a:t>
            </a:r>
          </a:p>
          <a:p>
            <a:r>
              <a:rPr lang="ru-RU" sz="2400" smtClean="0"/>
              <a:t>А по сравнению с языками вроде </a:t>
            </a:r>
            <a:r>
              <a:rPr lang="en-US" sz="2400" smtClean="0"/>
              <a:t>Python?</a:t>
            </a:r>
          </a:p>
        </p:txBody>
      </p:sp>
    </p:spTree>
    <p:extLst>
      <p:ext uri="{BB962C8B-B14F-4D97-AF65-F5344CB8AC3E}">
        <p14:creationId xmlns:p14="http://schemas.microsoft.com/office/powerpoint/2010/main" val="3945478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Чего не хватает </a:t>
            </a:r>
            <a:r>
              <a:rPr lang="en-US" smtClean="0"/>
              <a:t>pp_printf </a:t>
            </a:r>
            <a:r>
              <a:rPr lang="ru-RU" sz="2400" smtClean="0"/>
              <a:t>по </a:t>
            </a:r>
            <a:r>
              <a:rPr lang="ru-RU" sz="2400" smtClean="0"/>
              <a:t>сравнению</a:t>
            </a:r>
            <a:r>
              <a:rPr lang="en-US" sz="2400" smtClean="0"/>
              <a:t> </a:t>
            </a:r>
            <a:r>
              <a:rPr lang="ru-RU" sz="2400" smtClean="0"/>
              <a:t>с обычным</a:t>
            </a:r>
            <a:r>
              <a:rPr lang="en-US" sz="2400" smtClean="0"/>
              <a:t> printf</a:t>
            </a:r>
            <a:r>
              <a:rPr lang="en-US" sz="2400" smtClean="0"/>
              <a:t>?</a:t>
            </a:r>
          </a:p>
          <a:p>
            <a:pPr marL="0" indent="0">
              <a:buNone/>
            </a:pPr>
            <a:r>
              <a:rPr lang="sv-SE" smtClean="0">
                <a:latin typeface="Consolas" panose="020B0609020204030204" pitchFamily="49" charset="0"/>
              </a:rPr>
              <a:t>int val;</a:t>
            </a:r>
            <a:br>
              <a:rPr lang="sv-SE" smtClean="0">
                <a:latin typeface="Consolas" panose="020B0609020204030204" pitchFamily="49" charset="0"/>
              </a:rPr>
            </a:br>
            <a:r>
              <a:rPr lang="sv-SE" smtClean="0">
                <a:latin typeface="Consolas" panose="020B0609020204030204" pitchFamily="49" charset="0"/>
              </a:rPr>
              <a:t>printf</a:t>
            </a:r>
            <a:r>
              <a:rPr lang="sv-SE">
                <a:latin typeface="Consolas" panose="020B0609020204030204" pitchFamily="49" charset="0"/>
              </a:rPr>
              <a:t>("blah %n blah\n", &amp;</a:t>
            </a:r>
            <a:r>
              <a:rPr lang="sv-SE">
                <a:latin typeface="Consolas" panose="020B0609020204030204" pitchFamily="49" charset="0"/>
              </a:rPr>
              <a:t>val</a:t>
            </a:r>
            <a:r>
              <a:rPr lang="sv-SE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printf("%*s", 5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"Hi");</a:t>
            </a:r>
            <a:endParaRPr lang="en-US" sz="2400" smtClean="0">
              <a:latin typeface="Consolas" panose="020B0609020204030204" pitchFamily="49" charset="0"/>
            </a:endParaRPr>
          </a:p>
          <a:p>
            <a:r>
              <a:rPr lang="ru-RU"/>
              <a:t>А по сравнению с языками вроде </a:t>
            </a:r>
            <a:r>
              <a:rPr lang="en-US"/>
              <a:t>Python</a:t>
            </a:r>
            <a:r>
              <a:rPr lang="en-US" smtClean="0"/>
              <a:t>?</a:t>
            </a:r>
          </a:p>
          <a:p>
            <a:pPr lvl="1"/>
            <a:r>
              <a:rPr lang="ru-RU" smtClean="0"/>
              <a:t>например позиционных аругментов</a:t>
            </a:r>
            <a:endParaRPr lang="en-US" smtClean="0"/>
          </a:p>
          <a:p>
            <a:r>
              <a:rPr lang="ru-RU" smtClean="0"/>
              <a:t>Дома</a:t>
            </a:r>
            <a:r>
              <a:rPr lang="ru-RU" smtClean="0"/>
              <a:t>: попытайтесь доделать недостающее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30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нерекурсивное расширение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smtClean="0"/>
              <a:t>Задача: есть функция</a:t>
            </a:r>
            <a:endParaRPr lang="en-US" sz="2200" smtClean="0"/>
          </a:p>
          <a:p>
            <a:pPr marL="0" indent="0">
              <a:buNone/>
            </a:pPr>
            <a:r>
              <a:rPr lang="fr-FR" sz="2200" smtClean="0">
                <a:latin typeface="Consolas" panose="020B0609020204030204" pitchFamily="49" charset="0"/>
              </a:rPr>
              <a:t>template </a:t>
            </a:r>
            <a:r>
              <a:rPr lang="fr-FR" sz="2200">
                <a:latin typeface="Consolas" panose="020B0609020204030204" pitchFamily="49" charset="0"/>
              </a:rPr>
              <a:t>&lt;typename T</a:t>
            </a:r>
            <a:r>
              <a:rPr lang="fr-FR" sz="2200">
                <a:latin typeface="Consolas" panose="020B0609020204030204" pitchFamily="49" charset="0"/>
              </a:rPr>
              <a:t>&gt; </a:t>
            </a:r>
            <a:r>
              <a:rPr lang="fr-FR" sz="2200" smtClean="0">
                <a:latin typeface="Consolas" panose="020B0609020204030204" pitchFamily="49" charset="0"/>
              </a:rPr>
              <a:t>void </a:t>
            </a:r>
            <a:r>
              <a:rPr lang="fr-FR" sz="2200">
                <a:latin typeface="Consolas" panose="020B0609020204030204" pitchFamily="49" charset="0"/>
              </a:rPr>
              <a:t>printout (T x</a:t>
            </a:r>
            <a:r>
              <a:rPr lang="fr-FR" sz="2200">
                <a:latin typeface="Consolas" panose="020B0609020204030204" pitchFamily="49" charset="0"/>
              </a:rPr>
              <a:t>) </a:t>
            </a:r>
            <a:r>
              <a:rPr lang="fr-FR" sz="2200" smtClean="0">
                <a:latin typeface="Consolas" panose="020B0609020204030204" pitchFamily="49" charset="0"/>
              </a:rPr>
              <a:t>{ cout </a:t>
            </a:r>
            <a:r>
              <a:rPr lang="fr-FR" sz="2200">
                <a:latin typeface="Consolas" panose="020B0609020204030204" pitchFamily="49" charset="0"/>
              </a:rPr>
              <a:t>&lt;&lt; x &lt;&lt; </a:t>
            </a:r>
            <a:r>
              <a:rPr lang="fr-FR" sz="2200">
                <a:latin typeface="Consolas" panose="020B0609020204030204" pitchFamily="49" charset="0"/>
              </a:rPr>
              <a:t>endl</a:t>
            </a:r>
            <a:r>
              <a:rPr lang="fr-FR" sz="2200" smtClean="0">
                <a:latin typeface="Consolas" panose="020B0609020204030204" pitchFamily="49" charset="0"/>
              </a:rPr>
              <a:t>;} </a:t>
            </a:r>
          </a:p>
          <a:p>
            <a:pPr marL="0" indent="0">
              <a:buNone/>
            </a:pPr>
            <a:r>
              <a:rPr lang="ru-RU" sz="2200" smtClean="0"/>
              <a:t>Необходимо написать функцию</a:t>
            </a:r>
            <a:endParaRPr lang="en-US" sz="2200" smtClean="0"/>
          </a:p>
          <a:p>
            <a:pPr marL="0" indent="0">
              <a:buNone/>
            </a:pPr>
            <a:r>
              <a:rPr lang="en-US" sz="2200" smtClean="0">
                <a:latin typeface="Consolas" panose="020B0609020204030204" pitchFamily="49" charset="0"/>
              </a:rPr>
              <a:t>template &lt;typename... T&gt; void </a:t>
            </a:r>
            <a:r>
              <a:rPr lang="en-US" sz="2200">
                <a:latin typeface="Consolas" panose="020B0609020204030204" pitchFamily="49" charset="0"/>
              </a:rPr>
              <a:t>lvisualize(T... </a:t>
            </a:r>
            <a:r>
              <a:rPr lang="en-US" sz="2200">
                <a:latin typeface="Consolas" panose="020B0609020204030204" pitchFamily="49" charset="0"/>
              </a:rPr>
              <a:t>args</a:t>
            </a:r>
            <a:r>
              <a:rPr lang="en-US" sz="2200" smtClean="0">
                <a:latin typeface="Consolas" panose="020B0609020204030204" pitchFamily="49" charset="0"/>
              </a:rPr>
              <a:t>)</a:t>
            </a:r>
            <a:endParaRPr lang="ru-RU" sz="22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200" smtClean="0"/>
              <a:t>вызывающую </a:t>
            </a:r>
            <a:r>
              <a:rPr lang="en-US" sz="2200" smtClean="0">
                <a:latin typeface="Consolas" panose="020B0609020204030204" pitchFamily="49" charset="0"/>
              </a:rPr>
              <a:t>printout</a:t>
            </a:r>
            <a:r>
              <a:rPr lang="en-US" sz="2200" smtClean="0"/>
              <a:t> </a:t>
            </a:r>
            <a:r>
              <a:rPr lang="ru-RU" sz="2200" smtClean="0"/>
              <a:t>для всех </a:t>
            </a:r>
            <a:r>
              <a:rPr lang="en-US" sz="2200" smtClean="0">
                <a:latin typeface="Consolas" panose="020B0609020204030204" pitchFamily="49" charset="0"/>
              </a:rPr>
              <a:t>args... </a:t>
            </a:r>
            <a:r>
              <a:rPr lang="ru-RU" sz="2200" smtClean="0"/>
              <a:t>без лишних инстанцирований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8541326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нерекурсивное расширение - 1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</a:t>
            </a:r>
            <a:r>
              <a:rPr lang="en-US">
                <a:latin typeface="Consolas" panose="020B0609020204030204" pitchFamily="49" charset="0"/>
              </a:rPr>
              <a:t>... </a:t>
            </a:r>
            <a:r>
              <a:rPr lang="en-US" smtClean="0">
                <a:latin typeface="Consolas" panose="020B0609020204030204" pitchFamily="49" charset="0"/>
              </a:rPr>
              <a:t>T&gt; void lvisualize(T</a:t>
            </a:r>
            <a:r>
              <a:rPr lang="en-US">
                <a:latin typeface="Consolas" panose="020B0609020204030204" pitchFamily="49" charset="0"/>
              </a:rPr>
              <a:t>... </a:t>
            </a:r>
            <a:r>
              <a:rPr lang="en-US">
                <a:latin typeface="Consolas" panose="020B0609020204030204" pitchFamily="49" charset="0"/>
              </a:rPr>
              <a:t>args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</a:t>
            </a:r>
            <a:r>
              <a:rPr lang="en-US">
                <a:latin typeface="Consolas" panose="020B0609020204030204" pitchFamily="49" charset="0"/>
              </a:rPr>
              <a:t>x[] {(printout(args), 0</a:t>
            </a:r>
            <a:r>
              <a:rPr lang="en-US">
                <a:latin typeface="Consolas" panose="020B0609020204030204" pitchFamily="49" charset="0"/>
              </a:rPr>
              <a:t>)...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Какие недостатки в этом коде</a:t>
            </a:r>
            <a:r>
              <a:rPr lang="en-US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6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Поговорим о 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Сколько всего значений имеет "..." в </a:t>
            </a:r>
            <a:r>
              <a:rPr lang="en-US" smtClean="0"/>
              <a:t>C++?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421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нерекурсивное расширение - 1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</a:t>
            </a:r>
            <a:r>
              <a:rPr lang="en-US">
                <a:latin typeface="Consolas" panose="020B0609020204030204" pitchFamily="49" charset="0"/>
              </a:rPr>
              <a:t>... </a:t>
            </a:r>
            <a:r>
              <a:rPr lang="en-US" smtClean="0">
                <a:latin typeface="Consolas" panose="020B0609020204030204" pitchFamily="49" charset="0"/>
              </a:rPr>
              <a:t>T&gt; void lvisualize(T</a:t>
            </a:r>
            <a:r>
              <a:rPr lang="en-US">
                <a:latin typeface="Consolas" panose="020B0609020204030204" pitchFamily="49" charset="0"/>
              </a:rPr>
              <a:t>... </a:t>
            </a:r>
            <a:r>
              <a:rPr lang="en-US">
                <a:latin typeface="Consolas" panose="020B0609020204030204" pitchFamily="49" charset="0"/>
              </a:rPr>
              <a:t>args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</a:t>
            </a:r>
            <a:r>
              <a:rPr lang="en-US">
                <a:latin typeface="Consolas" panose="020B0609020204030204" pitchFamily="49" charset="0"/>
              </a:rPr>
              <a:t>x[] {(printout(args), 0</a:t>
            </a:r>
            <a:r>
              <a:rPr lang="en-US">
                <a:latin typeface="Consolas" panose="020B0609020204030204" pitchFamily="49" charset="0"/>
              </a:rPr>
              <a:t>)...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Создаётся ненужный массив </a:t>
            </a:r>
            <a:r>
              <a:rPr lang="en-US" smtClean="0"/>
              <a:t>int</a:t>
            </a:r>
          </a:p>
          <a:p>
            <a:r>
              <a:rPr lang="ru-RU" smtClean="0"/>
              <a:t>Оператор </a:t>
            </a:r>
            <a:r>
              <a:rPr lang="en-US" smtClean="0"/>
              <a:t>"," </a:t>
            </a:r>
            <a:r>
              <a:rPr lang="ru-RU" smtClean="0"/>
              <a:t>может быть перегружен для </a:t>
            </a:r>
            <a:r>
              <a:rPr lang="en-US" smtClean="0"/>
              <a:t>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9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нерекурсивное расширение - </a:t>
            </a:r>
            <a:r>
              <a:rPr lang="en-US" smtClean="0"/>
              <a:t>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expand_type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template </a:t>
            </a:r>
            <a:r>
              <a:rPr lang="en-US">
                <a:latin typeface="Consolas" panose="020B0609020204030204" pitchFamily="49" charset="0"/>
              </a:rPr>
              <a:t>&lt;typename... T&gt; expand_type(T...) </a:t>
            </a:r>
            <a:r>
              <a:rPr lang="en-US">
                <a:latin typeface="Consolas" panose="020B0609020204030204" pitchFamily="49" charset="0"/>
              </a:rPr>
              <a:t>{}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</a:t>
            </a:r>
            <a:r>
              <a:rPr lang="en-US">
                <a:latin typeface="Consolas" panose="020B0609020204030204" pitchFamily="49" charset="0"/>
              </a:rPr>
              <a:t>... </a:t>
            </a:r>
            <a:r>
              <a:rPr lang="en-US" smtClean="0">
                <a:latin typeface="Consolas" panose="020B0609020204030204" pitchFamily="49" charset="0"/>
              </a:rPr>
              <a:t>T&gt; void </a:t>
            </a:r>
            <a:r>
              <a:rPr lang="en-US">
                <a:latin typeface="Consolas" panose="020B0609020204030204" pitchFamily="49" charset="0"/>
              </a:rPr>
              <a:t>lvisualize(T... </a:t>
            </a:r>
            <a:r>
              <a:rPr lang="en-US">
                <a:latin typeface="Consolas" panose="020B0609020204030204" pitchFamily="49" charset="0"/>
              </a:rPr>
              <a:t>args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expand_type {(printout(args),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void(),</a:t>
            </a:r>
            <a:r>
              <a:rPr lang="en-US">
                <a:latin typeface="Consolas" panose="020B0609020204030204" pitchFamily="49" charset="0"/>
              </a:rPr>
              <a:t> 0</a:t>
            </a:r>
            <a:r>
              <a:rPr lang="en-US">
                <a:latin typeface="Consolas" panose="020B0609020204030204" pitchFamily="49" charset="0"/>
              </a:rPr>
              <a:t>)...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Тут всё хорошо?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0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нерекурсивное расширение - 3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expand_type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expand_type(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std::initializer_list&lt;int&gt;</a:t>
            </a:r>
            <a:r>
              <a:rPr lang="en-US">
                <a:latin typeface="Consolas" panose="020B0609020204030204" pitchFamily="49" charset="0"/>
              </a:rPr>
              <a:t>) {}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</a:t>
            </a:r>
            <a:r>
              <a:rPr lang="en-US">
                <a:latin typeface="Consolas" panose="020B0609020204030204" pitchFamily="49" charset="0"/>
              </a:rPr>
              <a:t>... </a:t>
            </a:r>
            <a:r>
              <a:rPr lang="en-US" smtClean="0">
                <a:latin typeface="Consolas" panose="020B0609020204030204" pitchFamily="49" charset="0"/>
              </a:rPr>
              <a:t>T&gt; void </a:t>
            </a:r>
            <a:r>
              <a:rPr lang="en-US">
                <a:latin typeface="Consolas" panose="020B0609020204030204" pitchFamily="49" charset="0"/>
              </a:rPr>
              <a:t>lvisualize(T... </a:t>
            </a:r>
            <a:r>
              <a:rPr lang="en-US">
                <a:latin typeface="Consolas" panose="020B0609020204030204" pitchFamily="49" charset="0"/>
              </a:rPr>
              <a:t>args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expand_type {(printout(args),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void(),</a:t>
            </a:r>
            <a:r>
              <a:rPr lang="en-US">
                <a:latin typeface="Consolas" panose="020B0609020204030204" pitchFamily="49" charset="0"/>
              </a:rPr>
              <a:t> 0</a:t>
            </a:r>
            <a:r>
              <a:rPr lang="en-US">
                <a:latin typeface="Consolas" panose="020B0609020204030204" pitchFamily="49" charset="0"/>
              </a:rPr>
              <a:t>)...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Вот теперь всё хорошо!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89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Гарантии вида </a:t>
            </a:r>
            <a:r>
              <a:rPr lang="en-US" smtClean="0"/>
              <a:t>happens-after </a:t>
            </a:r>
            <a:r>
              <a:rPr lang="ru-RU" smtClean="0"/>
              <a:t>у списка инициализации (в отличии от списка аргументов конструктора или вообще функции) были в этом примере полезны, но выглядят они ограничивающе. Зачем они нужны?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042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22638"/>
            <a:ext cx="9905999" cy="4868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Новые смыслы троеточий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Рекурсивные </a:t>
            </a:r>
            <a:r>
              <a:rPr lang="ru-RU" sz="4000" smtClean="0"/>
              <a:t>параметры</a:t>
            </a:r>
            <a:endParaRPr lang="en-US" sz="40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000"/>
              <a:t> </a:t>
            </a:r>
            <a:r>
              <a:rPr lang="ru-RU" sz="4000" smtClean="0"/>
              <a:t>Размещающая семантика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000" smtClean="0"/>
              <a:t> </a:t>
            </a:r>
            <a:r>
              <a:rPr lang="ru-RU" sz="4000" smtClean="0"/>
              <a:t>Пары и кортежи</a:t>
            </a:r>
            <a:endParaRPr lang="ru-RU" sz="4000" smtClean="0"/>
          </a:p>
        </p:txBody>
      </p:sp>
    </p:spTree>
    <p:extLst>
      <p:ext uri="{BB962C8B-B14F-4D97-AF65-F5344CB8AC3E}">
        <p14:creationId xmlns:p14="http://schemas.microsoft.com/office/powerpoint/2010/main" val="42738452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тяжелые классы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class Heavy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n;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*</a:t>
            </a:r>
            <a:r>
              <a:rPr lang="en-US" smtClean="0">
                <a:latin typeface="Consolas" panose="020B0609020204030204" pitchFamily="49" charset="0"/>
              </a:rPr>
              <a:t>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explicit </a:t>
            </a:r>
            <a:r>
              <a:rPr lang="en-US">
                <a:latin typeface="Consolas" panose="020B0609020204030204" pitchFamily="49" charset="0"/>
              </a:rPr>
              <a:t>Heavy (int sz) : n(sz), t(new int[n])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Heavy(const </a:t>
            </a:r>
            <a:r>
              <a:rPr lang="en-US">
                <a:latin typeface="Consolas" panose="020B0609020204030204" pitchFamily="49" charset="0"/>
              </a:rPr>
              <a:t>Heavy &amp;rhs) : n(rhs.n), t(new int[n])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memcpy </a:t>
            </a:r>
            <a:r>
              <a:rPr lang="en-US">
                <a:latin typeface="Consolas" panose="020B0609020204030204" pitchFamily="49" charset="0"/>
              </a:rPr>
              <a:t>(t, rhs.t, n*sizeof(int</a:t>
            </a:r>
            <a:r>
              <a:rPr lang="en-US" smtClean="0">
                <a:latin typeface="Consolas" panose="020B0609020204030204" pitchFamily="49" charset="0"/>
              </a:rPr>
              <a:t>));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ну и так далее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474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контейнеры тяжелых классов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83080"/>
            <a:ext cx="9905999" cy="48646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>
                <a:latin typeface="Consolas" panose="020B0609020204030204" pitchFamily="49" charset="0"/>
              </a:rPr>
              <a:t>template &lt;typename </a:t>
            </a:r>
            <a:r>
              <a:rPr lang="en-US" sz="2200" smtClean="0">
                <a:latin typeface="Consolas" panose="020B0609020204030204" pitchFamily="49" charset="0"/>
              </a:rPr>
              <a:t>T&gt;</a:t>
            </a:r>
            <a:r>
              <a:rPr lang="ru-RU" sz="2200" smtClean="0">
                <a:latin typeface="Consolas" panose="020B0609020204030204" pitchFamily="49" charset="0"/>
              </a:rPr>
              <a:t> </a:t>
            </a:r>
            <a:r>
              <a:rPr lang="en-US" sz="2200" smtClean="0">
                <a:latin typeface="Consolas" panose="020B0609020204030204" pitchFamily="49" charset="0"/>
              </a:rPr>
              <a:t>class </a:t>
            </a:r>
            <a:r>
              <a:rPr lang="en-US" sz="2200">
                <a:latin typeface="Consolas" panose="020B0609020204030204" pitchFamily="49" charset="0"/>
              </a:rPr>
              <a:t>Stack </a:t>
            </a:r>
            <a:r>
              <a:rPr lang="en-US" sz="2200" smtClean="0">
                <a:latin typeface="Consolas" panose="020B0609020204030204" pitchFamily="49" charset="0"/>
              </a:rPr>
              <a:t>{</a:t>
            </a:r>
            <a:r>
              <a:rPr lang="ru-RU" sz="2200" smtClean="0">
                <a:latin typeface="Consolas" panose="020B0609020204030204" pitchFamily="49" charset="0"/>
              </a:rPr>
              <a:t/>
            </a:r>
            <a:br>
              <a:rPr lang="ru-RU" sz="2200" smtClean="0">
                <a:latin typeface="Consolas" panose="020B0609020204030204" pitchFamily="49" charset="0"/>
              </a:rPr>
            </a:br>
            <a:r>
              <a:rPr lang="en-US" sz="2200">
                <a:latin typeface="Consolas" panose="020B0609020204030204" pitchFamily="49" charset="0"/>
              </a:rPr>
              <a:t>  struct </a:t>
            </a:r>
            <a:r>
              <a:rPr lang="en-US" sz="2200" smtClean="0">
                <a:latin typeface="Consolas" panose="020B0609020204030204" pitchFamily="49" charset="0"/>
              </a:rPr>
              <a:t>StackNode {</a:t>
            </a:r>
            <a:r>
              <a:rPr lang="ru-RU" sz="2200" smtClean="0">
                <a:latin typeface="Consolas" panose="020B0609020204030204" pitchFamily="49" charset="0"/>
              </a:rPr>
              <a:t/>
            </a:r>
            <a:br>
              <a:rPr lang="ru-RU" sz="2200" smtClean="0">
                <a:latin typeface="Consolas" panose="020B0609020204030204" pitchFamily="49" charset="0"/>
              </a:rPr>
            </a:br>
            <a:r>
              <a:rPr lang="ru-RU" sz="2200" smtClean="0">
                <a:latin typeface="Consolas" panose="020B0609020204030204" pitchFamily="49" charset="0"/>
              </a:rPr>
              <a:t>    </a:t>
            </a:r>
            <a:r>
              <a:rPr lang="en-US" sz="2200" smtClean="0">
                <a:latin typeface="Consolas" panose="020B0609020204030204" pitchFamily="49" charset="0"/>
              </a:rPr>
              <a:t>T elem;</a:t>
            </a:r>
            <a:r>
              <a:rPr lang="en-US" sz="2200">
                <a:latin typeface="Consolas" panose="020B0609020204030204" pitchFamily="49" charset="0"/>
              </a:rPr>
              <a:t> </a:t>
            </a:r>
            <a:r>
              <a:rPr lang="en-US" sz="2200" smtClean="0">
                <a:latin typeface="Consolas" panose="020B0609020204030204" pitchFamily="49" charset="0"/>
              </a:rPr>
              <a:t>StackNode </a:t>
            </a:r>
            <a:r>
              <a:rPr lang="en-US" sz="2200">
                <a:latin typeface="Consolas" panose="020B0609020204030204" pitchFamily="49" charset="0"/>
              </a:rPr>
              <a:t>*</a:t>
            </a:r>
            <a:r>
              <a:rPr lang="en-US" sz="2200" smtClean="0">
                <a:latin typeface="Consolas" panose="020B0609020204030204" pitchFamily="49" charset="0"/>
              </a:rPr>
              <a:t>next;</a:t>
            </a:r>
            <a:r>
              <a:rPr lang="ru-RU" sz="2200">
                <a:latin typeface="Consolas" panose="020B0609020204030204" pitchFamily="49" charset="0"/>
              </a:rPr>
              <a:t/>
            </a:r>
            <a:br>
              <a:rPr lang="ru-RU" sz="2200">
                <a:latin typeface="Consolas" panose="020B0609020204030204" pitchFamily="49" charset="0"/>
              </a:rPr>
            </a:br>
            <a:r>
              <a:rPr lang="ru-RU" sz="2200" smtClean="0">
                <a:latin typeface="Consolas" panose="020B0609020204030204" pitchFamily="49" charset="0"/>
              </a:rPr>
              <a:t>    </a:t>
            </a:r>
            <a:r>
              <a:rPr lang="en-US" sz="2200" smtClean="0">
                <a:latin typeface="Consolas" panose="020B0609020204030204" pitchFamily="49" charset="0"/>
              </a:rPr>
              <a:t>StackNode </a:t>
            </a:r>
            <a:r>
              <a:rPr lang="en-US" sz="2200">
                <a:latin typeface="Consolas" panose="020B0609020204030204" pitchFamily="49" charset="0"/>
              </a:rPr>
              <a:t>(T e, StackElem *nxt) : elem (e), next (nxt) </a:t>
            </a:r>
            <a:r>
              <a:rPr lang="en-US" sz="2200" smtClean="0">
                <a:latin typeface="Consolas" panose="020B0609020204030204" pitchFamily="49" charset="0"/>
              </a:rPr>
              <a:t>{}</a:t>
            </a:r>
            <a:br>
              <a:rPr lang="en-US" sz="2200" smtClean="0">
                <a:latin typeface="Consolas" panose="020B0609020204030204" pitchFamily="49" charset="0"/>
              </a:rPr>
            </a:br>
            <a:r>
              <a:rPr lang="en-US" sz="2200" smtClean="0">
                <a:latin typeface="Consolas" panose="020B0609020204030204" pitchFamily="49" charset="0"/>
              </a:rPr>
              <a:t>  };</a:t>
            </a:r>
            <a:r>
              <a:rPr lang="en-US" sz="2200">
                <a:latin typeface="Consolas" panose="020B0609020204030204" pitchFamily="49" charset="0"/>
              </a:rPr>
              <a:t/>
            </a:r>
            <a:br>
              <a:rPr lang="en-US" sz="2200">
                <a:latin typeface="Consolas" panose="020B0609020204030204" pitchFamily="49" charset="0"/>
              </a:rPr>
            </a:br>
            <a:r>
              <a:rPr lang="en-US" sz="2200">
                <a:latin typeface="Consolas" panose="020B0609020204030204" pitchFamily="49" charset="0"/>
              </a:rPr>
              <a:t>public:</a:t>
            </a:r>
            <a:r>
              <a:rPr lang="ru-RU" sz="2200" smtClean="0">
                <a:latin typeface="Consolas" panose="020B0609020204030204" pitchFamily="49" charset="0"/>
              </a:rPr>
              <a:t/>
            </a:r>
            <a:br>
              <a:rPr lang="ru-RU" sz="2200" smtClean="0">
                <a:latin typeface="Consolas" panose="020B0609020204030204" pitchFamily="49" charset="0"/>
              </a:rPr>
            </a:br>
            <a:r>
              <a:rPr lang="en-US" sz="2200" smtClean="0">
                <a:latin typeface="Consolas" panose="020B0609020204030204" pitchFamily="49" charset="0"/>
              </a:rPr>
              <a:t>  void push </a:t>
            </a:r>
            <a:r>
              <a:rPr lang="en-US" sz="2200">
                <a:latin typeface="Consolas" panose="020B0609020204030204" pitchFamily="49" charset="0"/>
              </a:rPr>
              <a:t>(const T&amp; elem) </a:t>
            </a:r>
            <a:r>
              <a:rPr lang="en-US" sz="2200" smtClean="0">
                <a:latin typeface="Consolas" panose="020B0609020204030204" pitchFamily="49" charset="0"/>
              </a:rPr>
              <a:t>{</a:t>
            </a:r>
            <a:r>
              <a:rPr lang="ru-RU" sz="2200" smtClean="0">
                <a:latin typeface="Consolas" panose="020B0609020204030204" pitchFamily="49" charset="0"/>
              </a:rPr>
              <a:t/>
            </a:r>
            <a:br>
              <a:rPr lang="ru-RU" sz="2200" smtClean="0">
                <a:latin typeface="Consolas" panose="020B0609020204030204" pitchFamily="49" charset="0"/>
              </a:rPr>
            </a:br>
            <a:r>
              <a:rPr lang="ru-RU" sz="2200" smtClean="0">
                <a:latin typeface="Consolas" panose="020B0609020204030204" pitchFamily="49" charset="0"/>
              </a:rPr>
              <a:t>    </a:t>
            </a:r>
            <a:r>
              <a:rPr lang="en-US" sz="2200" smtClean="0">
                <a:latin typeface="Consolas" panose="020B0609020204030204" pitchFamily="49" charset="0"/>
              </a:rPr>
              <a:t>StackNode </a:t>
            </a:r>
            <a:r>
              <a:rPr lang="en-US" sz="2200">
                <a:latin typeface="Consolas" panose="020B0609020204030204" pitchFamily="49" charset="0"/>
              </a:rPr>
              <a:t>*newelem = new </a:t>
            </a:r>
            <a:r>
              <a:rPr lang="en-US" sz="2200" smtClean="0">
                <a:latin typeface="Consolas" panose="020B0609020204030204" pitchFamily="49" charset="0"/>
              </a:rPr>
              <a:t>StackNode </a:t>
            </a:r>
            <a:r>
              <a:rPr lang="en-US" sz="2200">
                <a:latin typeface="Consolas" panose="020B0609020204030204" pitchFamily="49" charset="0"/>
              </a:rPr>
              <a:t>(elem, top</a:t>
            </a:r>
            <a:r>
              <a:rPr lang="en-US" sz="2200" smtClean="0">
                <a:latin typeface="Consolas" panose="020B0609020204030204" pitchFamily="49" charset="0"/>
              </a:rPr>
              <a:t>_);</a:t>
            </a:r>
            <a:br>
              <a:rPr lang="en-US" sz="2200" smtClean="0">
                <a:latin typeface="Consolas" panose="020B0609020204030204" pitchFamily="49" charset="0"/>
              </a:rPr>
            </a:br>
            <a:r>
              <a:rPr lang="en-US" sz="2200" smtClean="0">
                <a:latin typeface="Consolas" panose="020B0609020204030204" pitchFamily="49" charset="0"/>
              </a:rPr>
              <a:t>    top_ = newelem;</a:t>
            </a:r>
            <a:br>
              <a:rPr lang="en-US" sz="2200" smtClean="0">
                <a:latin typeface="Consolas" panose="020B0609020204030204" pitchFamily="49" charset="0"/>
              </a:rPr>
            </a:br>
            <a:r>
              <a:rPr lang="en-US" sz="2200" smtClean="0">
                <a:latin typeface="Consolas" panose="020B0609020204030204" pitchFamily="49" charset="0"/>
              </a:rPr>
              <a:t>  }</a:t>
            </a:r>
            <a:br>
              <a:rPr lang="en-US" sz="2200" smtClean="0">
                <a:latin typeface="Consolas" panose="020B0609020204030204" pitchFamily="49" charset="0"/>
              </a:rPr>
            </a:br>
            <a:r>
              <a:rPr lang="en-US" sz="2200" smtClean="0">
                <a:latin typeface="Consolas" panose="020B0609020204030204" pitchFamily="49" charset="0"/>
              </a:rPr>
              <a:t>// </a:t>
            </a:r>
            <a:r>
              <a:rPr lang="ru-RU" sz="2200" smtClean="0">
                <a:latin typeface="Consolas" panose="020B0609020204030204" pitchFamily="49" charset="0"/>
              </a:rPr>
              <a:t>и так далее</a:t>
            </a:r>
            <a:endParaRPr lang="en-US" sz="2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3506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проблема: помещение в контейнер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Stack&lt;Heavy&gt; s;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s.push_back(Heavy(100));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mtClean="0">
                <a:latin typeface="Consolas" panose="020B0609020204030204" pitchFamily="49" charset="0"/>
              </a:rPr>
              <a:t>Вопрос: что здесь происходит</a:t>
            </a:r>
            <a:r>
              <a:rPr lang="en-US" smtClean="0">
                <a:latin typeface="Consolas" panose="020B0609020204030204" pitchFamily="49" charset="0"/>
              </a:rPr>
              <a:t>?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5759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проблема: помещение в контейнер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43075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Stack&lt;Heavy&gt; s;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s.push(Heavy(100));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Создание</a:t>
            </a:r>
          </a:p>
          <a:p>
            <a:r>
              <a:rPr lang="ru-RU" smtClean="0"/>
              <a:t>Копирование в функцию </a:t>
            </a:r>
            <a:r>
              <a:rPr lang="en-US" smtClean="0"/>
              <a:t>push_back </a:t>
            </a:r>
            <a:r>
              <a:rPr lang="ru-RU" smtClean="0"/>
              <a:t>аргументом</a:t>
            </a:r>
          </a:p>
          <a:p>
            <a:r>
              <a:rPr lang="ru-RU" smtClean="0"/>
              <a:t>Копирование в ноду для окончательного хранения</a:t>
            </a:r>
            <a:endParaRPr lang="en-US" smtClean="0"/>
          </a:p>
          <a:p>
            <a:r>
              <a:rPr lang="ru-RU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Два копирования выглядят лишними. Вопрос</a:t>
            </a:r>
            <a:r>
              <a:rPr lang="en-US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 </a:t>
            </a:r>
            <a:r>
              <a:rPr lang="ru-RU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что делать?</a:t>
            </a:r>
            <a:endParaRPr 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5660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Ответ: пробросить аргумент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183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template &lt;typename Arg&gt; </a:t>
            </a:r>
            <a:r>
              <a:rPr lang="en-US" sz="2000" smtClean="0">
                <a:solidFill>
                  <a:prstClr val="white"/>
                </a:solidFill>
                <a:latin typeface="Consolas" panose="020B0609020204030204" pitchFamily="49" charset="0"/>
              </a:rPr>
              <a:t>struct </a:t>
            </a:r>
            <a:r>
              <a:rPr lang="en-US" sz="2000">
                <a:solidFill>
                  <a:prstClr val="white"/>
                </a:solidFill>
                <a:latin typeface="Consolas" panose="020B0609020204030204" pitchFamily="49" charset="0"/>
              </a:rPr>
              <a:t>StackNode {</a:t>
            </a:r>
            <a:r>
              <a:rPr lang="ru-RU" sz="2000">
                <a:solidFill>
                  <a:prstClr val="white"/>
                </a:solidFill>
                <a:latin typeface="Consolas" panose="020B0609020204030204" pitchFamily="49" charset="0"/>
              </a:rPr>
              <a:t/>
            </a:r>
            <a:br>
              <a:rPr lang="ru-RU" sz="2000">
                <a:solidFill>
                  <a:prstClr val="white"/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prstClr val="white"/>
                </a:solidFill>
                <a:latin typeface="Consolas" panose="020B0609020204030204" pitchFamily="49" charset="0"/>
              </a:rPr>
              <a:t>  T </a:t>
            </a:r>
            <a:r>
              <a:rPr lang="en-US" sz="2000">
                <a:solidFill>
                  <a:prstClr val="white"/>
                </a:solidFill>
                <a:latin typeface="Consolas" panose="020B0609020204030204" pitchFamily="49" charset="0"/>
              </a:rPr>
              <a:t>elem; StackNode *next;</a:t>
            </a:r>
            <a:r>
              <a:rPr lang="ru-RU" sz="2000">
                <a:solidFill>
                  <a:prstClr val="white"/>
                </a:solidFill>
                <a:latin typeface="Consolas" panose="020B0609020204030204" pitchFamily="49" charset="0"/>
              </a:rPr>
              <a:t/>
            </a:r>
            <a:br>
              <a:rPr lang="ru-RU" sz="2000">
                <a:solidFill>
                  <a:prstClr val="white"/>
                </a:solidFill>
                <a:latin typeface="Consolas" panose="020B0609020204030204" pitchFamily="49" charset="0"/>
              </a:rPr>
            </a:br>
            <a:r>
              <a:rPr lang="ru-RU" sz="2000">
                <a:solidFill>
                  <a:prstClr val="white"/>
                </a:solidFill>
                <a:latin typeface="Consolas" panose="020B0609020204030204" pitchFamily="49" charset="0"/>
              </a:rPr>
              <a:t>  </a:t>
            </a:r>
            <a:r>
              <a:rPr lang="en-US" sz="2000" smtClean="0">
                <a:solidFill>
                  <a:prstClr val="white"/>
                </a:solidFill>
                <a:latin typeface="Consolas" panose="020B0609020204030204" pitchFamily="49" charset="0"/>
              </a:rPr>
              <a:t>StackNode (</a:t>
            </a:r>
            <a:r>
              <a:rPr lang="en-US" sz="20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Arg &amp;&amp;a</a:t>
            </a:r>
            <a:r>
              <a:rPr lang="en-US" sz="2000" smtClean="0">
                <a:solidFill>
                  <a:prstClr val="white"/>
                </a:solidFill>
                <a:latin typeface="Consolas" panose="020B0609020204030204" pitchFamily="49" charset="0"/>
              </a:rPr>
              <a:t>, </a:t>
            </a:r>
            <a:r>
              <a:rPr lang="en-US" sz="2000">
                <a:solidFill>
                  <a:prstClr val="white"/>
                </a:solidFill>
                <a:latin typeface="Consolas" panose="020B0609020204030204" pitchFamily="49" charset="0"/>
              </a:rPr>
              <a:t>StackElem *nxt) : </a:t>
            </a:r>
            <a:r>
              <a:rPr lang="en-US" sz="2000" smtClean="0">
                <a:solidFill>
                  <a:prstClr val="white"/>
                </a:solidFill>
                <a:latin typeface="Consolas" panose="020B0609020204030204" pitchFamily="49" charset="0"/>
              </a:rPr>
              <a:t/>
            </a:r>
            <a:br>
              <a:rPr lang="en-US" sz="2000" smtClean="0">
                <a:solidFill>
                  <a:prstClr val="white"/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prstClr val="white"/>
                </a:solidFill>
                <a:latin typeface="Consolas" panose="020B0609020204030204" pitchFamily="49" charset="0"/>
              </a:rPr>
              <a:t>      elem (</a:t>
            </a:r>
            <a:r>
              <a:rPr lang="en-US" sz="20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std::forward&lt;Arg&gt;(a)</a:t>
            </a:r>
            <a:r>
              <a:rPr lang="en-US" sz="2000" smtClean="0">
                <a:solidFill>
                  <a:prstClr val="white"/>
                </a:solidFill>
                <a:latin typeface="Consolas" panose="020B0609020204030204" pitchFamily="49" charset="0"/>
              </a:rPr>
              <a:t>), </a:t>
            </a:r>
            <a:r>
              <a:rPr lang="en-US" sz="2000">
                <a:solidFill>
                  <a:prstClr val="white"/>
                </a:solidFill>
                <a:latin typeface="Consolas" panose="020B0609020204030204" pitchFamily="49" charset="0"/>
              </a:rPr>
              <a:t>next (nxt) {}</a:t>
            </a:r>
            <a:br>
              <a:rPr lang="en-US" sz="2000">
                <a:solidFill>
                  <a:prstClr val="white"/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prstClr val="white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&lt;typename T&gt; </a:t>
            </a:r>
            <a:r>
              <a:rPr lang="en-US" sz="20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template &lt;</a:t>
            </a:r>
            <a:r>
              <a:rPr lang="en-US" sz="20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typename Arg&gt;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void Stack&lt;T&gt;::emplace (</a:t>
            </a:r>
            <a:r>
              <a:rPr lang="en-US" sz="20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Arg&amp;&amp; arg</a:t>
            </a:r>
            <a:r>
              <a:rPr lang="en-US" sz="2000" smtClean="0">
                <a:latin typeface="Consolas" panose="020B0609020204030204" pitchFamily="49" charset="0"/>
              </a:rPr>
              <a:t>) </a:t>
            </a:r>
            <a:r>
              <a:rPr lang="en-US" sz="2000">
                <a:latin typeface="Consolas" panose="020B0609020204030204" pitchFamily="49" charset="0"/>
              </a:rPr>
              <a:t>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StackNode *newelem = new StackNode (top_, </a:t>
            </a:r>
            <a:r>
              <a:rPr lang="en-US" sz="20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sz="20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en-US" sz="20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forward&lt;Arg&gt;(arg)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top_ = newelem;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94076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Поговорим о 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Произвольное количество аргументов в </a:t>
            </a:r>
            <a:r>
              <a:rPr lang="en-US" smtClean="0"/>
              <a:t>C-</a:t>
            </a:r>
            <a:r>
              <a:rPr lang="ru-RU" smtClean="0"/>
              <a:t>стиле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printf (const char *fmt, ...);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printf ("%d %d %d", x, y, z);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9589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осталась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Для таких стеков возможно только помещение в них объектов типов </a:t>
            </a:r>
            <a:r>
              <a:rPr lang="en-US" smtClean="0"/>
              <a:t>T </a:t>
            </a:r>
            <a:r>
              <a:rPr lang="ru-RU" smtClean="0"/>
              <a:t>с одним аргументом в конструкторе</a:t>
            </a:r>
          </a:p>
          <a:p>
            <a:r>
              <a:rPr lang="ru-RU" smtClean="0"/>
              <a:t>Вопрос: как сделать размещающий конструктор для произвольного количества аргументов?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626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Выход из положения в два этапа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Первое: изменяем ноду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&lt;typename... Args&gt;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StackNode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StackNode </a:t>
            </a:r>
            <a:r>
              <a:rPr lang="en-US">
                <a:latin typeface="Consolas" panose="020B0609020204030204" pitchFamily="49" charset="0"/>
              </a:rPr>
              <a:t>*nxt, Args&amp;&amp;... args) </a:t>
            </a:r>
            <a:r>
              <a:rPr lang="en-US" smtClean="0">
                <a:latin typeface="Consolas" panose="020B0609020204030204" pitchFamily="49" charset="0"/>
              </a:rPr>
              <a:t>: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elem (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std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::forward&lt;Args&gt;(args)...</a:t>
            </a:r>
            <a:r>
              <a:rPr lang="en-US">
                <a:latin typeface="Consolas" panose="020B0609020204030204" pitchFamily="49" charset="0"/>
              </a:rPr>
              <a:t>), next (nxt) {}</a:t>
            </a:r>
          </a:p>
        </p:txBody>
      </p:sp>
    </p:spTree>
    <p:extLst>
      <p:ext uri="{BB962C8B-B14F-4D97-AF65-F5344CB8AC3E}">
        <p14:creationId xmlns:p14="http://schemas.microsoft.com/office/powerpoint/2010/main" val="9413500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Выход из положения в два этапа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14153"/>
          </a:xfrm>
        </p:spPr>
        <p:txBody>
          <a:bodyPr/>
          <a:lstStyle/>
          <a:p>
            <a:r>
              <a:rPr lang="ru-RU" smtClean="0"/>
              <a:t>Первое: изменяем ноду</a:t>
            </a:r>
            <a:endParaRPr lang="en-US" smtClean="0"/>
          </a:p>
          <a:p>
            <a:r>
              <a:rPr lang="ru-RU" smtClean="0"/>
              <a:t>Второе: добавляем </a:t>
            </a:r>
            <a:r>
              <a:rPr lang="en-US" smtClean="0"/>
              <a:t>emplace</a:t>
            </a:r>
            <a:r>
              <a:rPr lang="ru-RU" smtClean="0"/>
              <a:t> 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T&gt; template &lt;typename... Args&gt;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Stack&lt;T&gt;::</a:t>
            </a:r>
            <a:r>
              <a:rPr lang="en-US" smtClean="0">
                <a:latin typeface="Consolas" panose="020B0609020204030204" pitchFamily="49" charset="0"/>
              </a:rPr>
              <a:t>emplace (Args</a:t>
            </a:r>
            <a:r>
              <a:rPr lang="en-US">
                <a:latin typeface="Consolas" panose="020B0609020204030204" pitchFamily="49" charset="0"/>
              </a:rPr>
              <a:t>&amp;&amp;... </a:t>
            </a:r>
            <a:r>
              <a:rPr lang="en-US" smtClean="0">
                <a:latin typeface="Consolas" panose="020B0609020204030204" pitchFamily="49" charset="0"/>
              </a:rPr>
              <a:t>args)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StackNode </a:t>
            </a:r>
            <a:r>
              <a:rPr lang="en-US">
                <a:latin typeface="Consolas" panose="020B0609020204030204" pitchFamily="49" charset="0"/>
              </a:rPr>
              <a:t>*newelem </a:t>
            </a:r>
            <a:r>
              <a:rPr lang="en-US" smtClean="0">
                <a:latin typeface="Consolas" panose="020B0609020204030204" pitchFamily="49" charset="0"/>
              </a:rPr>
              <a:t>= new StackNode </a:t>
            </a:r>
            <a:r>
              <a:rPr lang="en-US">
                <a:latin typeface="Consolas" panose="020B0609020204030204" pitchFamily="49" charset="0"/>
              </a:rPr>
              <a:t>(top</a:t>
            </a:r>
            <a:r>
              <a:rPr lang="en-US" smtClean="0">
                <a:latin typeface="Consolas" panose="020B0609020204030204" pitchFamily="49" charset="0"/>
              </a:rPr>
              <a:t>_,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             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std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::forward&lt;Args&gt;(args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)...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top</a:t>
            </a:r>
            <a:r>
              <a:rPr lang="en-US">
                <a:latin typeface="Consolas" panose="020B0609020204030204" pitchFamily="49" charset="0"/>
              </a:rPr>
              <a:t>_ = newelem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2882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стало гораздо лучше</a:t>
            </a:r>
            <a:r>
              <a:rPr lang="en-US" smtClean="0"/>
              <a:t>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Stack&lt;Heavy&gt; s;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s.emplace(Heavy(100));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mtClean="0">
                <a:latin typeface="Consolas" panose="020B0609020204030204" pitchFamily="49" charset="0"/>
              </a:rPr>
              <a:t>Вопрос: что здесь ТЕПЕРЬ происходит</a:t>
            </a:r>
            <a:r>
              <a:rPr lang="en-US" smtClean="0">
                <a:latin typeface="Consolas" panose="020B0609020204030204" pitchFamily="49" charset="0"/>
              </a:rPr>
              <a:t>?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1780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стало гораздо лучше!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Stack&lt;Heavy&gt; s;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s.emplace(Heavy(100));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>
                <a:latin typeface="Consolas" panose="020B0609020204030204" pitchFamily="49" charset="0"/>
              </a:rPr>
              <a:t>Одно создание</a:t>
            </a:r>
          </a:p>
          <a:p>
            <a:r>
              <a:rPr lang="ru-RU" smtClean="0">
                <a:latin typeface="Consolas" panose="020B0609020204030204" pitchFamily="49" charset="0"/>
              </a:rPr>
              <a:t>Никаких копирований</a:t>
            </a:r>
          </a:p>
          <a:p>
            <a:pPr marL="0" indent="0">
              <a:buNone/>
            </a:pPr>
            <a:r>
              <a:rPr lang="ru-RU" smtClean="0">
                <a:latin typeface="Consolas" panose="020B0609020204030204" pitchFamily="49" charset="0"/>
              </a:rPr>
              <a:t>Эта техника также позволит нам улучшить прозрачную оболочку, рассматривавшуюся в лекции про </a:t>
            </a:r>
            <a:r>
              <a:rPr lang="en-US" smtClean="0">
                <a:latin typeface="Consolas" panose="020B0609020204030204" pitchFamily="49" charset="0"/>
              </a:rPr>
              <a:t>rvalue </a:t>
            </a:r>
            <a:r>
              <a:rPr lang="ru-RU" smtClean="0">
                <a:latin typeface="Consolas" panose="020B0609020204030204" pitchFamily="49" charset="0"/>
              </a:rPr>
              <a:t>ссылки.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5441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прозрачная оболочка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Fun, </a:t>
            </a:r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typename... Args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decltype(auto)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transparent(Fun </a:t>
            </a:r>
            <a:r>
              <a:rPr lang="en-US">
                <a:latin typeface="Consolas" panose="020B0609020204030204" pitchFamily="49" charset="0"/>
              </a:rPr>
              <a:t>fun, </a:t>
            </a:r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Args&amp;&amp;... args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fun (</a:t>
            </a:r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std::forward&lt;Args&gt; (args)...</a:t>
            </a:r>
            <a:r>
              <a:rPr lang="en-US">
                <a:latin typeface="Consolas" panose="020B0609020204030204" pitchFamily="49" charset="0"/>
              </a:rPr>
              <a:t>);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 (int y, double z);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res = transparent (foo, 1, 1.0);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5101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22638"/>
            <a:ext cx="9905999" cy="4868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Новые смыслы троеточий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Рекурсивные </a:t>
            </a:r>
            <a:r>
              <a:rPr lang="ru-RU" sz="4000" smtClean="0"/>
              <a:t>параметры</a:t>
            </a:r>
            <a:endParaRPr lang="en-US" sz="40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000"/>
              <a:t> </a:t>
            </a:r>
            <a:r>
              <a:rPr lang="ru-RU" sz="4000" smtClean="0"/>
              <a:t>Размещающая семантика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000" smtClean="0"/>
              <a:t> </a:t>
            </a:r>
            <a:r>
              <a:rPr lang="ru-RU" sz="4000" smtClean="0"/>
              <a:t>Пары и кортежи</a:t>
            </a:r>
            <a:endParaRPr lang="ru-RU" sz="4000" smtClean="0"/>
          </a:p>
        </p:txBody>
      </p:sp>
    </p:spTree>
    <p:extLst>
      <p:ext uri="{BB962C8B-B14F-4D97-AF65-F5344CB8AC3E}">
        <p14:creationId xmlns:p14="http://schemas.microsoft.com/office/powerpoint/2010/main" val="53237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76027"/>
          </a:xfrm>
        </p:spPr>
        <p:txBody>
          <a:bodyPr/>
          <a:lstStyle/>
          <a:p>
            <a:r>
              <a:rPr lang="ru-RU" smtClean="0"/>
              <a:t>В </a:t>
            </a:r>
            <a:r>
              <a:rPr lang="en-US" smtClean="0"/>
              <a:t>C++98 </a:t>
            </a:r>
            <a:r>
              <a:rPr lang="ru-RU" smtClean="0"/>
              <a:t>единственным </a:t>
            </a:r>
            <a:r>
              <a:rPr lang="en-US" smtClean="0"/>
              <a:t>compile-time </a:t>
            </a:r>
            <a:r>
              <a:rPr lang="ru-RU" smtClean="0"/>
              <a:t>клеем были пары</a:t>
            </a:r>
            <a:endParaRPr lang="en-US" smtClean="0"/>
          </a:p>
          <a:p>
            <a:r>
              <a:rPr lang="ru-RU" smtClean="0">
                <a:latin typeface="Consolas" panose="020B0609020204030204" pitchFamily="49" charset="0"/>
              </a:rPr>
              <a:t>типизация</a:t>
            </a:r>
            <a:endParaRPr lang="en-US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::pair &lt;int</a:t>
            </a:r>
            <a:r>
              <a:rPr lang="en-US" smtClean="0">
                <a:latin typeface="Consolas" panose="020B0609020204030204" pitchFamily="49" charset="0"/>
              </a:rPr>
              <a:t>, int</a:t>
            </a:r>
            <a:r>
              <a:rPr lang="en-US">
                <a:latin typeface="Consolas" panose="020B0609020204030204" pitchFamily="49" charset="0"/>
              </a:rPr>
              <a:t>&gt; foo</a:t>
            </a:r>
            <a:r>
              <a:rPr lang="en-US" smtClean="0">
                <a:latin typeface="Consolas" panose="020B0609020204030204" pitchFamily="49" charset="0"/>
              </a:rPr>
              <a:t>; // foo </a:t>
            </a:r>
            <a:r>
              <a:rPr lang="ru-RU" smtClean="0">
                <a:latin typeface="Consolas" panose="020B0609020204030204" pitchFamily="49" charset="0"/>
              </a:rPr>
              <a:t>это </a:t>
            </a:r>
            <a:r>
              <a:rPr lang="en-US" smtClean="0">
                <a:latin typeface="Consolas" panose="020B0609020204030204" pitchFamily="49" charset="0"/>
              </a:rPr>
              <a:t>(int, int)</a:t>
            </a:r>
          </a:p>
          <a:p>
            <a:r>
              <a:rPr lang="ru-RU" smtClean="0">
                <a:latin typeface="Consolas" panose="020B0609020204030204" pitchFamily="49" charset="0"/>
              </a:rPr>
              <a:t>создание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p </a:t>
            </a:r>
            <a:r>
              <a:rPr lang="en-US">
                <a:latin typeface="Consolas" panose="020B0609020204030204" pitchFamily="49" charset="0"/>
              </a:rPr>
              <a:t>= std::make_pair (10</a:t>
            </a:r>
            <a:r>
              <a:rPr lang="en-US" smtClean="0">
                <a:latin typeface="Consolas" panose="020B0609020204030204" pitchFamily="49" charset="0"/>
              </a:rPr>
              <a:t>, 20);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>
                <a:latin typeface="Consolas" panose="020B0609020204030204" pitchFamily="49" charset="0"/>
              </a:rPr>
              <a:t>доступ</a:t>
            </a:r>
            <a:endParaRPr lang="en-US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"foo: " &lt;&lt; </a:t>
            </a:r>
            <a:r>
              <a:rPr lang="en-US" smtClean="0">
                <a:latin typeface="Consolas" panose="020B0609020204030204" pitchFamily="49" charset="0"/>
              </a:rPr>
              <a:t>p.first </a:t>
            </a:r>
            <a:r>
              <a:rPr lang="en-US">
                <a:latin typeface="Consolas" panose="020B0609020204030204" pitchFamily="49" charset="0"/>
              </a:rPr>
              <a:t>&lt;&lt; ", " &lt;&lt; </a:t>
            </a:r>
            <a:r>
              <a:rPr lang="en-US" smtClean="0">
                <a:latin typeface="Consolas" panose="020B0609020204030204" pitchFamily="49" charset="0"/>
              </a:rPr>
              <a:t>p.second </a:t>
            </a:r>
            <a:r>
              <a:rPr lang="en-US">
                <a:latin typeface="Consolas" panose="020B0609020204030204" pitchFamily="49" charset="0"/>
              </a:rPr>
              <a:t>&lt;&lt; '\n';</a:t>
            </a:r>
          </a:p>
        </p:txBody>
      </p:sp>
    </p:spTree>
    <p:extLst>
      <p:ext uri="{BB962C8B-B14F-4D97-AF65-F5344CB8AC3E}">
        <p14:creationId xmlns:p14="http://schemas.microsoft.com/office/powerpoint/2010/main" val="14939085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76027"/>
          </a:xfrm>
        </p:spPr>
        <p:txBody>
          <a:bodyPr/>
          <a:lstStyle/>
          <a:p>
            <a:r>
              <a:rPr lang="ru-RU" smtClean="0">
                <a:latin typeface="Consolas" panose="020B0609020204030204" pitchFamily="49" charset="0"/>
              </a:rPr>
              <a:t>многочисленные возвращаемые значения</a:t>
            </a:r>
            <a:endParaRPr lang="en-US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::pair&lt;bool, T&gt; parse_string(const std::wstring &amp;s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::wistringstream iss(s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T 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bool </a:t>
            </a:r>
            <a:r>
              <a:rPr lang="en-US">
                <a:latin typeface="Consolas" panose="020B0609020204030204" pitchFamily="49" charset="0"/>
              </a:rPr>
              <a:t>success =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iss &gt;&gt; </a:t>
            </a:r>
            <a:r>
              <a:rPr lang="en-US" smtClean="0">
                <a:latin typeface="Consolas" panose="020B0609020204030204" pitchFamily="49" charset="0"/>
              </a:rPr>
              <a:t>t);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std::make_pair(success, t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parsed </a:t>
            </a:r>
            <a:r>
              <a:rPr lang="en-US">
                <a:latin typeface="Consolas" panose="020B0609020204030204" pitchFamily="49" charset="0"/>
              </a:rPr>
              <a:t>= parse_string&lt;int&gt;(L"123");</a:t>
            </a:r>
          </a:p>
        </p:txBody>
      </p:sp>
    </p:spTree>
    <p:extLst>
      <p:ext uri="{BB962C8B-B14F-4D97-AF65-F5344CB8AC3E}">
        <p14:creationId xmlns:p14="http://schemas.microsoft.com/office/powerpoint/2010/main" val="3068069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41929"/>
          </a:xfrm>
        </p:spPr>
        <p:txBody>
          <a:bodyPr>
            <a:noAutofit/>
          </a:bodyPr>
          <a:lstStyle/>
          <a:p>
            <a:r>
              <a:rPr lang="ru-RU" sz="2600" smtClean="0"/>
              <a:t>Одно из обобщений пар: списочные структуры</a:t>
            </a:r>
            <a:br>
              <a:rPr lang="ru-RU" sz="2600" smtClean="0"/>
            </a:br>
            <a:r>
              <a:rPr lang="en-US" sz="2600" smtClean="0">
                <a:latin typeface="Consolas" panose="020B0609020204030204" pitchFamily="49" charset="0"/>
              </a:rPr>
              <a:t>(1, ('2', ("3", (4.0, 0))))</a:t>
            </a:r>
            <a:br>
              <a:rPr lang="en-US" sz="2600" smtClean="0">
                <a:latin typeface="Consolas" panose="020B0609020204030204" pitchFamily="49" charset="0"/>
              </a:rPr>
            </a:br>
            <a:r>
              <a:rPr lang="ru-RU" sz="2600" smtClean="0">
                <a:latin typeface="Consolas" panose="020B0609020204030204" pitchFamily="49" charset="0"/>
              </a:rPr>
              <a:t>((</a:t>
            </a:r>
            <a:r>
              <a:rPr lang="en-US" sz="2600" smtClean="0">
                <a:latin typeface="Consolas" panose="020B0609020204030204" pitchFamily="49" charset="0"/>
              </a:rPr>
              <a:t>(1, 0), ('2', 0)), (("3", 0), (4.0, 0)))</a:t>
            </a:r>
          </a:p>
          <a:p>
            <a:r>
              <a:rPr lang="ru-RU" sz="2600" smtClean="0"/>
              <a:t>Можно придумать нечто вроде (так себе идея):</a:t>
            </a:r>
            <a:br>
              <a:rPr lang="ru-RU" sz="2600" smtClean="0"/>
            </a:br>
            <a:r>
              <a:rPr lang="en-US" sz="2600" smtClean="0">
                <a:latin typeface="Consolas" panose="020B0609020204030204" pitchFamily="49" charset="0"/>
              </a:rPr>
              <a:t>template&lt;typename T, typename N&gt; </a:t>
            </a:r>
            <a:r>
              <a:rPr lang="ru-RU" sz="2600" smtClean="0">
                <a:latin typeface="Consolas" panose="020B0609020204030204" pitchFamily="49" charset="0"/>
              </a:rPr>
              <a:t/>
            </a:r>
            <a:br>
              <a:rPr lang="ru-RU" sz="2600" smtClean="0">
                <a:latin typeface="Consolas" panose="020B0609020204030204" pitchFamily="49" charset="0"/>
              </a:rPr>
            </a:br>
            <a:r>
              <a:rPr lang="en-US" sz="2600" smtClean="0">
                <a:latin typeface="Consolas" panose="020B0609020204030204" pitchFamily="49" charset="0"/>
              </a:rPr>
              <a:t>class </a:t>
            </a:r>
            <a:r>
              <a:rPr lang="en-US" sz="2600" smtClean="0">
                <a:latin typeface="Consolas" panose="020B0609020204030204" pitchFamily="49" charset="0"/>
              </a:rPr>
              <a:t>Item { T data, N* next };</a:t>
            </a:r>
            <a:endParaRPr lang="ru-RU" sz="2600" smtClean="0">
              <a:latin typeface="Consolas" panose="020B0609020204030204" pitchFamily="49" charset="0"/>
            </a:endParaRPr>
          </a:p>
          <a:p>
            <a:r>
              <a:rPr lang="ru-RU" sz="2600" smtClean="0"/>
              <a:t>Ещё </a:t>
            </a:r>
            <a:r>
              <a:rPr lang="ru-RU" sz="2600" smtClean="0"/>
              <a:t>одно обобщение пар: кортежи </a:t>
            </a:r>
            <a:r>
              <a:rPr lang="en-US" sz="2600" smtClean="0">
                <a:latin typeface="Consolas" panose="020B0609020204030204" pitchFamily="49" charset="0"/>
              </a:rPr>
              <a:t>(1, '2', "3", 4.0</a:t>
            </a:r>
            <a:r>
              <a:rPr lang="en-US" sz="2600" smtClean="0">
                <a:latin typeface="Consolas" panose="020B0609020204030204" pitchFamily="49" charset="0"/>
              </a:rPr>
              <a:t>)</a:t>
            </a:r>
            <a:endParaRPr lang="ru-RU" sz="26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29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Поговорим о 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Произвольное количество аргументов в </a:t>
            </a:r>
            <a:r>
              <a:rPr lang="en-US" smtClean="0"/>
              <a:t>C-</a:t>
            </a:r>
            <a:r>
              <a:rPr lang="ru-RU" smtClean="0"/>
              <a:t>стиле</a:t>
            </a:r>
            <a:endParaRPr lang="en-US" smtClean="0"/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То же самое, но для макросов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eprintf(...) fprintf(stderr, __VA_ARGS__)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4617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Кортежи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59551"/>
          </a:xfrm>
        </p:spPr>
        <p:txBody>
          <a:bodyPr/>
          <a:lstStyle/>
          <a:p>
            <a:r>
              <a:rPr lang="ru-RU" smtClean="0"/>
              <a:t>Типизация и создание</a:t>
            </a:r>
          </a:p>
          <a:p>
            <a:pPr marL="0" indent="0">
              <a:buNone/>
            </a:pPr>
            <a:r>
              <a:rPr lang="fr-FR" smtClean="0">
                <a:latin typeface="Consolas" panose="020B0609020204030204" pitchFamily="49" charset="0"/>
              </a:rPr>
              <a:t>std::tuple&lt;int</a:t>
            </a:r>
            <a:r>
              <a:rPr lang="fr-FR">
                <a:latin typeface="Consolas" panose="020B0609020204030204" pitchFamily="49" charset="0"/>
              </a:rPr>
              <a:t>, double, int&gt; </a:t>
            </a:r>
            <a:r>
              <a:rPr lang="fr-FR" smtClean="0">
                <a:latin typeface="Consolas" panose="020B0609020204030204" pitchFamily="49" charset="0"/>
              </a:rPr>
              <a:t>t</a:t>
            </a:r>
            <a:r>
              <a:rPr lang="ru-RU" smtClean="0">
                <a:latin typeface="Consolas" panose="020B0609020204030204" pitchFamily="49" charset="0"/>
              </a:rPr>
              <a:t>1</a:t>
            </a:r>
            <a:r>
              <a:rPr lang="fr-FR" smtClean="0">
                <a:latin typeface="Consolas" panose="020B0609020204030204" pitchFamily="49" charset="0"/>
              </a:rPr>
              <a:t>(1</a:t>
            </a:r>
            <a:r>
              <a:rPr lang="fr-FR">
                <a:latin typeface="Consolas" panose="020B0609020204030204" pitchFamily="49" charset="0"/>
              </a:rPr>
              <a:t>, 2.0, 3</a:t>
            </a:r>
            <a:r>
              <a:rPr lang="fr-FR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Создание и типизация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t</a:t>
            </a:r>
            <a:r>
              <a:rPr lang="ru-RU" smtClean="0">
                <a:latin typeface="Consolas" panose="020B0609020204030204" pitchFamily="49" charset="0"/>
              </a:rPr>
              <a:t>2</a:t>
            </a:r>
            <a:r>
              <a:rPr lang="en-US" smtClean="0">
                <a:latin typeface="Consolas" panose="020B0609020204030204" pitchFamily="49" charset="0"/>
              </a:rPr>
              <a:t> = std::make_tuple (4, 5.0, 6);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Объединение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t3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std::tuple_cat (t1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t2, make_pair(7, 8.0));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t3 = (1, 2.0, 3, 4, 5.0, 6, 7, 8.0)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25742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обращение по номеру и типу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auto t = make_tuple (1, 2.0, 3);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assert (t.head_ == </a:t>
            </a:r>
            <a:r>
              <a:rPr lang="ru-RU"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assert (t.base.head_ == 2.0);</a:t>
            </a:r>
          </a:p>
          <a:p>
            <a:pPr marL="0" indent="0">
              <a:buNone/>
            </a:pPr>
            <a:r>
              <a:rPr lang="de-DE" smtClean="0">
                <a:latin typeface="Consolas" panose="020B0609020204030204" pitchFamily="49" charset="0"/>
              </a:rPr>
              <a:t>assert </a:t>
            </a:r>
            <a:r>
              <a:rPr lang="de-DE">
                <a:latin typeface="Consolas" panose="020B0609020204030204" pitchFamily="49" charset="0"/>
              </a:rPr>
              <a:t>(get&lt;0&gt;(t) == 1</a:t>
            </a:r>
            <a:r>
              <a:rPr lang="de-DE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de-DE" smtClean="0">
                <a:latin typeface="Consolas" panose="020B0609020204030204" pitchFamily="49" charset="0"/>
              </a:rPr>
              <a:t>assert </a:t>
            </a:r>
            <a:r>
              <a:rPr lang="de-DE">
                <a:latin typeface="Consolas" panose="020B0609020204030204" pitchFamily="49" charset="0"/>
              </a:rPr>
              <a:t>(</a:t>
            </a:r>
            <a:r>
              <a:rPr lang="de-DE" smtClean="0">
                <a:latin typeface="Consolas" panose="020B0609020204030204" pitchFamily="49" charset="0"/>
              </a:rPr>
              <a:t>get&lt;</a:t>
            </a:r>
            <a:r>
              <a:rPr lang="en-US" smtClean="0">
                <a:latin typeface="Consolas" panose="020B0609020204030204" pitchFamily="49" charset="0"/>
              </a:rPr>
              <a:t>double</a:t>
            </a:r>
            <a:r>
              <a:rPr lang="de-DE" smtClean="0">
                <a:latin typeface="Consolas" panose="020B0609020204030204" pitchFamily="49" charset="0"/>
              </a:rPr>
              <a:t>&gt;(</a:t>
            </a:r>
            <a:r>
              <a:rPr lang="de-DE">
                <a:latin typeface="Consolas" panose="020B0609020204030204" pitchFamily="49" charset="0"/>
              </a:rPr>
              <a:t>t) == 2.0</a:t>
            </a:r>
            <a:r>
              <a:rPr lang="de-DE" smtClean="0">
                <a:latin typeface="Consolas" panose="020B0609020204030204" pitchFamily="49" charset="0"/>
              </a:rPr>
              <a:t>);</a:t>
            </a:r>
            <a:br>
              <a:rPr lang="de-DE" smtClean="0">
                <a:latin typeface="Consolas" panose="020B0609020204030204" pitchFamily="49" charset="0"/>
              </a:rPr>
            </a:br>
            <a:r>
              <a:rPr lang="de-DE">
                <a:latin typeface="Consolas" panose="020B0609020204030204" pitchFamily="49" charset="0"/>
              </a:rPr>
              <a:t>assert (</a:t>
            </a:r>
            <a:r>
              <a:rPr lang="de-DE" smtClean="0">
                <a:latin typeface="Consolas" panose="020B0609020204030204" pitchFamily="49" charset="0"/>
              </a:rPr>
              <a:t>get&lt;3&gt;(</a:t>
            </a:r>
            <a:r>
              <a:rPr lang="de-DE">
                <a:latin typeface="Consolas" panose="020B0609020204030204" pitchFamily="49" charset="0"/>
              </a:rPr>
              <a:t>t) == </a:t>
            </a:r>
            <a:r>
              <a:rPr lang="de-DE" smtClean="0">
                <a:latin typeface="Consolas" panose="020B0609020204030204" pitchFamily="49" charset="0"/>
              </a:rPr>
              <a:t>3);</a:t>
            </a:r>
          </a:p>
          <a:p>
            <a:pPr marL="0" indent="0">
              <a:buNone/>
            </a:pPr>
            <a:r>
              <a:rPr lang="ru-RU" smtClean="0"/>
              <a:t>Попытка </a:t>
            </a:r>
            <a:r>
              <a:rPr lang="en-US" smtClean="0">
                <a:latin typeface="Consolas" panose="020B0609020204030204" pitchFamily="49" charset="0"/>
              </a:rPr>
              <a:t>get&lt;int&gt;(t) </a:t>
            </a:r>
            <a:r>
              <a:rPr lang="ru-RU" smtClean="0"/>
              <a:t>приведет к ошибке компиляции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896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связывание в кортеж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14813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std::tuple&lt;int,int&gt; foo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</a:rPr>
              <a:t>a;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b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::tie(a</a:t>
            </a:r>
            <a:r>
              <a:rPr lang="en-US" smtClean="0">
                <a:latin typeface="Consolas" panose="020B0609020204030204" pitchFamily="49" charset="0"/>
              </a:rPr>
              <a:t>, b)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=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foo</a:t>
            </a:r>
            <a:r>
              <a:rPr lang="en-US" smtClean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</a:rPr>
              <a:t>n = 7;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t = tuple_cat (make_pair(a, b), </a:t>
            </a:r>
            <a:r>
              <a:rPr lang="en-US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tie(n</a:t>
            </a:r>
            <a:r>
              <a:rPr lang="en-US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>
                <a:latin typeface="Consolas" panose="020B0609020204030204" pitchFamily="49" charset="0"/>
              </a:rPr>
              <a:t>Для </a:t>
            </a:r>
            <a:r>
              <a:rPr lang="en-US">
                <a:latin typeface="Consolas" panose="020B0609020204030204" pitchFamily="49" charset="0"/>
              </a:rPr>
              <a:t>C++17: auto [a, b] = </a:t>
            </a:r>
            <a:r>
              <a:rPr lang="en-US">
                <a:latin typeface="Consolas" panose="020B0609020204030204" pitchFamily="49" charset="0"/>
              </a:rPr>
              <a:t>foo</a:t>
            </a:r>
            <a:r>
              <a:rPr lang="en-US" smtClean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mtClean="0">
                <a:latin typeface="Consolas" panose="020B0609020204030204" pitchFamily="49" charset="0"/>
              </a:rPr>
              <a:t>также </a:t>
            </a:r>
            <a:r>
              <a:rPr lang="en-US" smtClean="0">
                <a:latin typeface="Consolas" panose="020B0609020204030204" pitchFamily="49" charset="0"/>
              </a:rPr>
              <a:t>auto&amp; [a, b, c] = t;</a:t>
            </a:r>
            <a:endParaRPr lang="en-US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3075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упражнение: </a:t>
            </a:r>
            <a:r>
              <a:rPr lang="en-US" smtClean="0"/>
              <a:t>value swap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valswap (int &amp;a, int &amp;b, int &amp;c, int &amp;d)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a-&gt;c, c-&gt;b, b-&gt;d, d-&gt;a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 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9852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упражнение: </a:t>
            </a:r>
            <a:r>
              <a:rPr lang="en-US" smtClean="0"/>
              <a:t>value swap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valswap (int &amp;a, int &amp;b, int &amp;c, int &amp;d)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a-&gt;c, c-&gt;b, b-&gt;d, d-&gt;a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tie (a, b, c, d) = make_tuple (c, b, d, a);</a:t>
            </a:r>
            <a:b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 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6527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реализация сравнений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877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Point 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x; int y; int z;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bool </a:t>
            </a:r>
            <a:r>
              <a:rPr lang="en-US">
                <a:latin typeface="Consolas" panose="020B0609020204030204" pitchFamily="49" charset="0"/>
              </a:rPr>
              <a:t>operator&lt;(const Point&amp; p) const 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Сравнение: </a:t>
            </a:r>
            <a:r>
              <a:rPr lang="en-US" smtClean="0">
                <a:latin typeface="Consolas" panose="020B0609020204030204" pitchFamily="49" charset="0"/>
              </a:rPr>
              <a:t>x &lt; p.x, </a:t>
            </a:r>
            <a:r>
              <a:rPr lang="ru-RU" smtClean="0">
                <a:latin typeface="Consolas" panose="020B0609020204030204" pitchFamily="49" charset="0"/>
              </a:rPr>
              <a:t>потом </a:t>
            </a:r>
            <a:r>
              <a:rPr lang="en-US" smtClean="0">
                <a:latin typeface="Consolas" panose="020B0609020204030204" pitchFamily="49" charset="0"/>
              </a:rPr>
              <a:t>y &lt; p.y, </a:t>
            </a:r>
            <a:r>
              <a:rPr lang="ru-RU">
                <a:latin typeface="Consolas" panose="020B0609020204030204" pitchFamily="49" charset="0"/>
              </a:rPr>
              <a:t>потом </a:t>
            </a:r>
            <a:r>
              <a:rPr lang="en-US" smtClean="0">
                <a:latin typeface="Consolas" panose="020B0609020204030204" pitchFamily="49" charset="0"/>
              </a:rPr>
              <a:t>z </a:t>
            </a:r>
            <a:r>
              <a:rPr lang="en-US">
                <a:latin typeface="Consolas" panose="020B0609020204030204" pitchFamily="49" charset="0"/>
              </a:rPr>
              <a:t>&lt; </a:t>
            </a:r>
            <a:r>
              <a:rPr lang="en-US" smtClean="0">
                <a:latin typeface="Consolas" panose="020B0609020204030204" pitchFamily="49" charset="0"/>
              </a:rPr>
              <a:t>p.z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Point a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1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9 };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Point b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1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3</a:t>
            </a:r>
            <a:r>
              <a:rPr lang="en-US">
                <a:latin typeface="Consolas" panose="020B0609020204030204" pitchFamily="49" charset="0"/>
              </a:rPr>
              <a:t>, 0 };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cout &lt;&lt; boolalpha &lt;&lt; (a &lt; b) &lt;&lt; endl; </a:t>
            </a:r>
          </a:p>
        </p:txBody>
      </p:sp>
    </p:spTree>
    <p:extLst>
      <p:ext uri="{BB962C8B-B14F-4D97-AF65-F5344CB8AC3E}">
        <p14:creationId xmlns:p14="http://schemas.microsoft.com/office/powerpoint/2010/main" val="632914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реализация сравнений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877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Point 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x; int y; int z;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bool </a:t>
            </a:r>
            <a:r>
              <a:rPr lang="en-US">
                <a:latin typeface="Consolas" panose="020B0609020204030204" pitchFamily="49" charset="0"/>
              </a:rPr>
              <a:t>operator&lt;(const Point&amp; p) const 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return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tie(x, y, z) &lt; tie(p.x, p.y, p.z);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Point a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1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9 };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Point b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1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3</a:t>
            </a:r>
            <a:r>
              <a:rPr lang="en-US">
                <a:latin typeface="Consolas" panose="020B0609020204030204" pitchFamily="49" charset="0"/>
              </a:rPr>
              <a:t>, 0 };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cout &lt;&lt; boolalpha &lt;&lt; (a &lt; b) &lt;&lt; endl; </a:t>
            </a:r>
          </a:p>
        </p:txBody>
      </p:sp>
    </p:spTree>
    <p:extLst>
      <p:ext uri="{BB962C8B-B14F-4D97-AF65-F5344CB8AC3E}">
        <p14:creationId xmlns:p14="http://schemas.microsoft.com/office/powerpoint/2010/main" val="40403179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мог бы быть объявлен </a:t>
            </a:r>
            <a:r>
              <a:rPr lang="en-US" smtClean="0">
                <a:latin typeface="Consolas" panose="020B0609020204030204" pitchFamily="49" charset="0"/>
              </a:rPr>
              <a:t>operator&lt;()</a:t>
            </a:r>
            <a:r>
              <a:rPr lang="en-US" smtClean="0"/>
              <a:t> </a:t>
            </a:r>
            <a:r>
              <a:rPr lang="ru-RU" smtClean="0"/>
              <a:t>для </a:t>
            </a:r>
            <a:r>
              <a:rPr lang="en-US" smtClean="0"/>
              <a:t>tuple?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836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мог бы быть объявлен </a:t>
            </a:r>
            <a:r>
              <a:rPr lang="en-US" smtClean="0">
                <a:latin typeface="Consolas" panose="020B0609020204030204" pitchFamily="49" charset="0"/>
              </a:rPr>
              <a:t>operator&lt;()</a:t>
            </a:r>
            <a:r>
              <a:rPr lang="en-US" smtClean="0"/>
              <a:t> </a:t>
            </a:r>
            <a:r>
              <a:rPr lang="ru-RU" smtClean="0"/>
              <a:t>для </a:t>
            </a:r>
            <a:r>
              <a:rPr lang="en-US" smtClean="0"/>
              <a:t>tuple?</a:t>
            </a:r>
            <a:endParaRPr lang="ru-RU" smtClean="0"/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template&lt;typename... </a:t>
            </a:r>
            <a:r>
              <a:rPr lang="en-US">
                <a:latin typeface="Consolas" panose="020B0609020204030204" pitchFamily="49" charset="0"/>
              </a:rPr>
              <a:t>TTypes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typename... </a:t>
            </a:r>
            <a:r>
              <a:rPr lang="en-US">
                <a:latin typeface="Consolas" panose="020B0609020204030204" pitchFamily="49" charset="0"/>
              </a:rPr>
              <a:t>UTypes&gt;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bool </a:t>
            </a:r>
            <a:r>
              <a:rPr lang="en-US">
                <a:latin typeface="Consolas" panose="020B0609020204030204" pitchFamily="49" charset="0"/>
              </a:rPr>
              <a:t>operator&lt;(const tuple&lt;TTypes...&gt;&amp; t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const </a:t>
            </a:r>
            <a:r>
              <a:rPr lang="en-US">
                <a:latin typeface="Consolas" panose="020B0609020204030204" pitchFamily="49" charset="0"/>
              </a:rPr>
              <a:t>tuple&lt;UTypes...&gt;&amp; u</a:t>
            </a:r>
            <a:r>
              <a:rPr lang="en-US">
                <a:latin typeface="Consolas" panose="020B0609020204030204" pitchFamily="49" charset="0"/>
              </a:rPr>
              <a:t>);</a:t>
            </a:r>
            <a:r>
              <a:rPr lang="en-US">
                <a:latin typeface="Consolas" panose="020B0609020204030204" pitchFamily="49" charset="0"/>
              </a:rPr>
              <a:t> 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6482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проброс кортежа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90210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pair&lt;vector&lt;int&gt;, vector&lt;int&gt;&gt; p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</a:t>
            </a:r>
            <a:r>
              <a:rPr lang="en-US">
                <a:latin typeface="Consolas" panose="020B0609020204030204" pitchFamily="49" charset="0"/>
              </a:rPr>
              <a:t>piecewise_construct</a:t>
            </a:r>
            <a:r>
              <a:rPr lang="en-US" smtClean="0">
                <a:latin typeface="Consolas" panose="020B0609020204030204" pitchFamily="49" charset="0"/>
              </a:rPr>
              <a:t>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</a:t>
            </a:r>
            <a:r>
              <a:rPr lang="en-US">
                <a:latin typeface="Consolas" panose="020B0609020204030204" pitchFamily="49" charset="0"/>
              </a:rPr>
              <a:t>forward_as_tuple</a:t>
            </a:r>
            <a:r>
              <a:rPr lang="en-US" smtClean="0">
                <a:latin typeface="Consolas" panose="020B0609020204030204" pitchFamily="49" charset="0"/>
              </a:rPr>
              <a:t>(),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</a:t>
            </a:r>
            <a:r>
              <a:rPr lang="en-US" smtClean="0">
                <a:latin typeface="Consolas" panose="020B0609020204030204" pitchFamily="49" charset="0"/>
              </a:rPr>
              <a:t>forward_as_tuple(2</a:t>
            </a:r>
            <a:r>
              <a:rPr lang="en-US">
                <a:latin typeface="Consolas" panose="020B0609020204030204" pitchFamily="49" charset="0"/>
              </a:rPr>
              <a:t>, 3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); // p = ({}, </a:t>
            </a:r>
            <a:r>
              <a:rPr lang="en-US" smtClean="0">
                <a:latin typeface="Consolas" panose="020B0609020204030204" pitchFamily="49" charset="0"/>
              </a:rPr>
              <a:t>{3, 3})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К сожалению даже в </a:t>
            </a:r>
            <a:r>
              <a:rPr lang="en-US" smtClean="0"/>
              <a:t>C++17 </a:t>
            </a:r>
            <a:r>
              <a:rPr lang="ru-RU" smtClean="0"/>
              <a:t>не будет </a:t>
            </a:r>
            <a:r>
              <a:rPr lang="en-US" smtClean="0"/>
              <a:t>piecewise_construct</a:t>
            </a:r>
            <a:r>
              <a:rPr lang="ru-RU" smtClean="0"/>
              <a:t> для </a:t>
            </a:r>
            <a:r>
              <a:rPr lang="en-US" smtClean="0"/>
              <a:t>tuple, </a:t>
            </a:r>
            <a:r>
              <a:rPr lang="ru-RU" smtClean="0"/>
              <a:t>только для </a:t>
            </a:r>
            <a:r>
              <a:rPr lang="en-US" smtClean="0"/>
              <a:t>pair.</a:t>
            </a:r>
          </a:p>
          <a:p>
            <a:r>
              <a:rPr lang="ru-RU" smtClean="0"/>
              <a:t>Зато будет </a:t>
            </a: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v = make_from_tuple </a:t>
            </a:r>
            <a:r>
              <a:rPr lang="en-US" smtClean="0">
                <a:latin typeface="Consolas" panose="020B0609020204030204" pitchFamily="49" charset="0"/>
              </a:rPr>
              <a:t>&lt;vector&lt;int&gt;&gt; </a:t>
            </a:r>
            <a:r>
              <a:rPr lang="en-US">
                <a:latin typeface="Consolas" panose="020B0609020204030204" pitchFamily="49" charset="0"/>
              </a:rPr>
              <a:t>(t);</a:t>
            </a:r>
          </a:p>
        </p:txBody>
      </p:sp>
    </p:spTree>
    <p:extLst>
      <p:ext uri="{BB962C8B-B14F-4D97-AF65-F5344CB8AC3E}">
        <p14:creationId xmlns:p14="http://schemas.microsoft.com/office/powerpoint/2010/main" val="1470179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Поговорим о 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890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Произвольное количество аргументов в </a:t>
            </a:r>
            <a:r>
              <a:rPr lang="en-US" smtClean="0"/>
              <a:t>C-</a:t>
            </a:r>
            <a:r>
              <a:rPr lang="ru-RU" smtClean="0"/>
              <a:t>стиле</a:t>
            </a:r>
            <a:endParaRPr lang="en-US" smtClean="0"/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То же самое, но для макросов</a:t>
            </a:r>
            <a:endParaRPr lang="en-US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mtClean="0"/>
              <a:t>try-catch-everything </a:t>
            </a:r>
            <a:r>
              <a:rPr lang="ru-RU" smtClean="0"/>
              <a:t>в стиле </a:t>
            </a:r>
            <a:r>
              <a:rPr lang="en-US" smtClean="0"/>
              <a:t>C++</a:t>
            </a:r>
            <a:endParaRPr lang="ru-RU" smtClean="0"/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try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catch (...)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8561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списочная инициализация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vector</a:t>
            </a:r>
            <a:r>
              <a:rPr lang="en-US" smtClean="0">
                <a:latin typeface="Consolas" panose="020B0609020204030204" pitchFamily="49" charset="0"/>
              </a:rPr>
              <a:t>&lt; tuple&lt;string</a:t>
            </a:r>
            <a:r>
              <a:rPr lang="en-US">
                <a:latin typeface="Consolas" panose="020B0609020204030204" pitchFamily="49" charset="0"/>
              </a:rPr>
              <a:t>, string, int</a:t>
            </a:r>
            <a:r>
              <a:rPr lang="en-US" smtClean="0">
                <a:latin typeface="Consolas" panose="020B0609020204030204" pitchFamily="49" charset="0"/>
              </a:rPr>
              <a:t>&gt; &gt; </a:t>
            </a:r>
            <a:r>
              <a:rPr lang="en-US">
                <a:latin typeface="Consolas" panose="020B0609020204030204" pitchFamily="49" charset="0"/>
              </a:rPr>
              <a:t>v 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{ "Cat", "Barsik",  3 },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{ "Dog", "Snoopy", 7 </a:t>
            </a:r>
            <a:r>
              <a:rPr lang="en-US">
                <a:latin typeface="Consolas" panose="020B0609020204030204" pitchFamily="49" charset="0"/>
              </a:rPr>
              <a:t>},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{ "Bird", "Kesha", 2 </a:t>
            </a:r>
            <a:r>
              <a:rPr lang="en-US">
                <a:latin typeface="Consolas" panose="020B0609020204030204" pitchFamily="49" charset="0"/>
              </a:rPr>
              <a:t>}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 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(get&lt;1&gt;(v[2]) == </a:t>
            </a:r>
            <a:r>
              <a:rPr lang="en-US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??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5496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160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mtClean="0"/>
              <a:t>Четыре способа создать кортеж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tuple&lt;</a:t>
            </a:r>
            <a:r>
              <a:rPr lang="en-US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VTypes...</a:t>
            </a:r>
            <a:r>
              <a:rPr lang="en-US">
                <a:latin typeface="Consolas" panose="020B0609020204030204" pitchFamily="49" charset="0"/>
              </a:rPr>
              <a:t>&gt; make_tuple(</a:t>
            </a:r>
            <a:r>
              <a:rPr lang="en-US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Types</a:t>
            </a:r>
            <a:r>
              <a:rPr lang="en-US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&amp;&amp;...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endParaRPr lang="ru-RU" smtClean="0">
              <a:latin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tuple&lt;</a:t>
            </a:r>
            <a:r>
              <a:rPr lang="en-US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Types&amp;...</a:t>
            </a:r>
            <a:r>
              <a:rPr lang="en-US">
                <a:latin typeface="Consolas" panose="020B0609020204030204" pitchFamily="49" charset="0"/>
              </a:rPr>
              <a:t>&gt; tie(</a:t>
            </a:r>
            <a:r>
              <a:rPr lang="en-US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Types</a:t>
            </a:r>
            <a:r>
              <a:rPr lang="en-US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&amp;...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endParaRPr lang="ru-RU" smtClean="0">
              <a:latin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tuple&lt;</a:t>
            </a:r>
            <a:r>
              <a:rPr lang="en-US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&amp;&amp;...</a:t>
            </a:r>
            <a:r>
              <a:rPr lang="en-US">
                <a:latin typeface="Consolas" panose="020B0609020204030204" pitchFamily="49" charset="0"/>
              </a:rPr>
              <a:t>&gt; forward_as_tuple(</a:t>
            </a:r>
            <a:r>
              <a:rPr lang="en-US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&amp;&amp;...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endParaRPr lang="ru-RU" smtClean="0">
              <a:latin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tuple&lt;</a:t>
            </a:r>
            <a:r>
              <a:rPr lang="en-US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CTypes</a:t>
            </a:r>
            <a:r>
              <a:rPr lang="en-US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...</a:t>
            </a:r>
            <a:r>
              <a:rPr lang="en-US">
                <a:latin typeface="Consolas" panose="020B0609020204030204" pitchFamily="49" charset="0"/>
              </a:rPr>
              <a:t>&gt; tuple_cat(</a:t>
            </a:r>
            <a:r>
              <a:rPr lang="en-US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Tuples</a:t>
            </a:r>
            <a:r>
              <a:rPr lang="en-US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&amp;&amp;...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endParaRPr lang="ru-RU" smtClean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mtClean="0"/>
              <a:t>Сходство, различия, преимущества?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165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1412" y="1956816"/>
            <a:ext cx="9905999" cy="4663439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000" dirty="0"/>
              <a:t>ISO/IEC, "Information technology -- Programming languages – C++", ISO/IEC 14882:2014, 2014</a:t>
            </a:r>
          </a:p>
          <a:p>
            <a:pPr lvl="0"/>
            <a:r>
              <a:rPr lang="en-US" sz="2000" dirty="0"/>
              <a:t>The C++ Programming Language (4th Edition)</a:t>
            </a:r>
          </a:p>
          <a:p>
            <a:r>
              <a:rPr lang="en-US" sz="2000" dirty="0" err="1"/>
              <a:t>Davide</a:t>
            </a:r>
            <a:r>
              <a:rPr lang="en-US" sz="2000" dirty="0"/>
              <a:t> </a:t>
            </a:r>
            <a:r>
              <a:rPr lang="en-US" sz="2000" dirty="0" err="1"/>
              <a:t>Vandevoorde</a:t>
            </a:r>
            <a:r>
              <a:rPr lang="en-US" sz="2000" dirty="0"/>
              <a:t>, Nicolai M. </a:t>
            </a:r>
            <a:r>
              <a:rPr lang="en-US" sz="2000" dirty="0" err="1"/>
              <a:t>Josuttis</a:t>
            </a:r>
            <a:r>
              <a:rPr lang="en-US" sz="2000" dirty="0"/>
              <a:t>, </a:t>
            </a:r>
            <a:r>
              <a:rPr lang="en-US" sz="2000" dirty="0" smtClean="0"/>
              <a:t>C</a:t>
            </a:r>
            <a:r>
              <a:rPr lang="en-US" sz="2000" dirty="0"/>
              <a:t>++ Templates. The Complete </a:t>
            </a:r>
            <a:r>
              <a:rPr lang="en-US" sz="2000" dirty="0" smtClean="0"/>
              <a:t>Guid</a:t>
            </a:r>
            <a:r>
              <a:rPr lang="en-US" sz="2000" dirty="0"/>
              <a:t>e</a:t>
            </a:r>
            <a:r>
              <a:rPr lang="en-US" sz="2000" dirty="0" smtClean="0"/>
              <a:t>, </a:t>
            </a:r>
            <a:r>
              <a:rPr lang="en-US" sz="2000" dirty="0"/>
              <a:t>Pearson Education, </a:t>
            </a:r>
            <a:r>
              <a:rPr lang="en-US" sz="2000" dirty="0" smtClean="0"/>
              <a:t>2003</a:t>
            </a:r>
            <a:endParaRPr lang="ru-RU" sz="2000" dirty="0" smtClean="0"/>
          </a:p>
          <a:p>
            <a:r>
              <a:rPr lang="en-US" sz="2000" smtClean="0"/>
              <a:t>A</a:t>
            </a:r>
            <a:r>
              <a:rPr lang="en-US" sz="2000" smtClean="0"/>
              <a:t>. Alexandrescu, Variadic templates and Funadic, </a:t>
            </a:r>
            <a:r>
              <a:rPr lang="en-US" sz="2000" smtClean="0"/>
              <a:t>GoingNative' 2012</a:t>
            </a:r>
          </a:p>
          <a:p>
            <a:r>
              <a:rPr lang="en-US" sz="2000"/>
              <a:t>S. T. Lavavej, Tuple: what's new and how it works, CppCon</a:t>
            </a:r>
            <a:r>
              <a:rPr lang="en-US" sz="2000"/>
              <a:t>' </a:t>
            </a:r>
            <a:r>
              <a:rPr lang="en-US" sz="2000" smtClean="0"/>
              <a:t>2016</a:t>
            </a:r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16937231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секретный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mtClean="0"/>
              <a:t>отображения времени компиляции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057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Отображения времени компиляции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44221"/>
          </a:xfrm>
        </p:spPr>
        <p:txBody>
          <a:bodyPr/>
          <a:lstStyle/>
          <a:p>
            <a:r>
              <a:rPr lang="ru-RU" smtClean="0"/>
              <a:t>Идея для </a:t>
            </a:r>
            <a:r>
              <a:rPr lang="en-US" smtClean="0"/>
              <a:t>compile-time map: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person = ctmap (age, last_name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person^last_name </a:t>
            </a:r>
            <a:r>
              <a:rPr lang="en-US">
                <a:latin typeface="Consolas" panose="020B0609020204030204" pitchFamily="49" charset="0"/>
              </a:rPr>
              <a:t>= "Smith</a:t>
            </a:r>
            <a:r>
              <a:rPr lang="en-US" smtClean="0">
                <a:latin typeface="Consolas" panose="020B0609020204030204" pitchFamily="49" charset="0"/>
              </a:rPr>
              <a:t>";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person^age </a:t>
            </a:r>
            <a:r>
              <a:rPr lang="en-US">
                <a:latin typeface="Consolas" panose="020B0609020204030204" pitchFamily="49" charset="0"/>
              </a:rPr>
              <a:t>= 50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r>
              <a:rPr lang="ru-RU" smtClean="0"/>
              <a:t>Для проектирования необходимо решить:</a:t>
            </a:r>
          </a:p>
          <a:p>
            <a:pPr lvl="1"/>
            <a:r>
              <a:rPr lang="ru-RU" sz="2400" smtClean="0"/>
              <a:t>Что такое </a:t>
            </a:r>
            <a:r>
              <a:rPr lang="en-US" sz="2400" smtClean="0"/>
              <a:t>age </a:t>
            </a:r>
            <a:r>
              <a:rPr lang="ru-RU" sz="2400" smtClean="0"/>
              <a:t>и </a:t>
            </a:r>
            <a:r>
              <a:rPr lang="en-US" sz="2400" smtClean="0"/>
              <a:t>last_name</a:t>
            </a:r>
          </a:p>
          <a:p>
            <a:pPr lvl="1"/>
            <a:r>
              <a:rPr lang="ru-RU" sz="2400" smtClean="0"/>
              <a:t>Как работает оператор </a:t>
            </a:r>
            <a:r>
              <a:rPr lang="en-US" sz="2400" smtClean="0"/>
              <a:t>^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696095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Теги как шаблонные типы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</a:t>
            </a:r>
            <a:r>
              <a:rPr lang="en-US" smtClean="0">
                <a:latin typeface="Consolas" panose="020B0609020204030204" pitchFamily="49" charset="0"/>
              </a:rPr>
              <a:t>&gt; struct </a:t>
            </a:r>
            <a:r>
              <a:rPr lang="en-US">
                <a:latin typeface="Consolas" panose="020B0609020204030204" pitchFamily="49" charset="0"/>
              </a:rPr>
              <a:t>tag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typedef T value_type;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static struct: </a:t>
            </a:r>
            <a:r>
              <a:rPr lang="en-US">
                <a:latin typeface="Consolas" panose="020B0609020204030204" pitchFamily="49" charset="0"/>
              </a:rPr>
              <a:t>tag&lt;int&gt;{} age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static struct: tag&lt;std::string&gt;{} last_name;</a:t>
            </a:r>
          </a:p>
        </p:txBody>
      </p:sp>
    </p:spTree>
    <p:extLst>
      <p:ext uri="{BB962C8B-B14F-4D97-AF65-F5344CB8AC3E}">
        <p14:creationId xmlns:p14="http://schemas.microsoft.com/office/powerpoint/2010/main" val="26213371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структура поля и контейнер полей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struct </a:t>
            </a:r>
            <a:r>
              <a:rPr lang="en-US" sz="2000">
                <a:latin typeface="Consolas" panose="020B0609020204030204" pitchFamily="49" charset="0"/>
              </a:rPr>
              <a:t>Field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typename </a:t>
            </a:r>
            <a:r>
              <a:rPr lang="en-US" sz="2000">
                <a:latin typeface="Consolas" panose="020B0609020204030204" pitchFamily="49" charset="0"/>
              </a:rPr>
              <a:t>T::value_type </a:t>
            </a:r>
            <a:r>
              <a:rPr lang="en-US" sz="2000" smtClean="0">
                <a:latin typeface="Consolas" panose="020B0609020204030204" pitchFamily="49" charset="0"/>
              </a:rPr>
              <a:t>storage;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auto&amp;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operator</a:t>
            </a:r>
            <a:r>
              <a:rPr lang="en-US" sz="2000">
                <a:latin typeface="Consolas" panose="020B0609020204030204" pitchFamily="49" charset="0"/>
              </a:rPr>
              <a:t>^(const </a:t>
            </a:r>
            <a:r>
              <a:rPr lang="en-US" sz="2000" smtClean="0">
                <a:latin typeface="Consolas" panose="020B0609020204030204" pitchFamily="49" charset="0"/>
              </a:rPr>
              <a:t>T&amp;) { return </a:t>
            </a:r>
            <a:r>
              <a:rPr lang="en-US" sz="2000">
                <a:latin typeface="Consolas" panose="020B0609020204030204" pitchFamily="49" charset="0"/>
              </a:rPr>
              <a:t>storage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// C++14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en-US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template&lt;typename</a:t>
            </a:r>
            <a:r>
              <a:rPr lang="en-US" sz="2000">
                <a:latin typeface="Consolas" panose="020B0609020204030204" pitchFamily="49" charset="0"/>
              </a:rPr>
              <a:t>... Fields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struct </a:t>
            </a:r>
            <a:r>
              <a:rPr lang="en-US" sz="2000">
                <a:latin typeface="Consolas" panose="020B0609020204030204" pitchFamily="49" charset="0"/>
              </a:rPr>
              <a:t>ctmap_t: </a:t>
            </a:r>
            <a:r>
              <a:rPr lang="en-US" sz="2000" smtClean="0">
                <a:latin typeface="Consolas" panose="020B0609020204030204" pitchFamily="49" charset="0"/>
              </a:rPr>
              <a:t>public </a:t>
            </a:r>
            <a:r>
              <a:rPr lang="en-US" sz="20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Field&lt;typename </a:t>
            </a:r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decay&lt;Fields</a:t>
            </a:r>
            <a:r>
              <a:rPr lang="en-US" sz="20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&gt;::type&gt;...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endParaRPr lang="en-US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template&lt;class...Fields</a:t>
            </a:r>
            <a:r>
              <a:rPr lang="en-US" sz="2000" smtClean="0">
                <a:latin typeface="Consolas" panose="020B0609020204030204" pitchFamily="49" charset="0"/>
              </a:rPr>
              <a:t>&gt; 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ctmap_t&lt;Fields</a:t>
            </a:r>
            <a:r>
              <a:rPr lang="en-US" sz="2000">
                <a:latin typeface="Consolas" panose="020B0609020204030204" pitchFamily="49" charset="0"/>
              </a:rPr>
              <a:t>...&gt; </a:t>
            </a:r>
            <a:r>
              <a:rPr lang="en-US" sz="2000" smtClean="0">
                <a:latin typeface="Consolas" panose="020B0609020204030204" pitchFamily="49" charset="0"/>
              </a:rPr>
              <a:t>ctmap(</a:t>
            </a:r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Fields&amp;&amp;...</a:t>
            </a:r>
            <a:r>
              <a:rPr lang="en-US" sz="2000" smtClean="0">
                <a:latin typeface="Consolas" panose="020B0609020204030204" pitchFamily="49" charset="0"/>
              </a:rPr>
              <a:t>) </a:t>
            </a:r>
            <a:r>
              <a:rPr lang="en-US" sz="2000">
                <a:latin typeface="Consolas" panose="020B0609020204030204" pitchFamily="49" charset="0"/>
              </a:rPr>
              <a:t>{ return {};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6645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ru-RU" smtClean="0"/>
              <a:t>Чего не хватает в </a:t>
            </a:r>
            <a:r>
              <a:rPr lang="en-US" smtClean="0"/>
              <a:t>ctmap?</a:t>
            </a:r>
            <a:endParaRPr lang="ru-RU" smtClean="0"/>
          </a:p>
          <a:p>
            <a:pPr marL="514350" indent="-514350">
              <a:buFont typeface="+mj-lt"/>
              <a:buAutoNum type="arabicParenR"/>
            </a:pPr>
            <a:r>
              <a:rPr lang="en-US" smtClean="0"/>
              <a:t>ctmap </a:t>
            </a:r>
            <a:r>
              <a:rPr lang="ru-RU" smtClean="0"/>
              <a:t>по сути</a:t>
            </a:r>
            <a:r>
              <a:rPr lang="en-US" smtClean="0"/>
              <a:t> </a:t>
            </a:r>
            <a:r>
              <a:rPr lang="ru-RU" smtClean="0"/>
              <a:t>склеивает разнотипные данные и порождает неименованную структуру:</a:t>
            </a:r>
            <a:br>
              <a:rPr lang="ru-RU" smtClean="0"/>
            </a:br>
            <a:r>
              <a:rPr lang="en-US">
                <a:latin typeface="Consolas" panose="020B0609020204030204" pitchFamily="49" charset="0"/>
              </a:rPr>
              <a:t>auto person = ctmap (age, last_name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{ int, string } person {};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/>
              <a:t>какие вообще способы </a:t>
            </a:r>
            <a:r>
              <a:rPr lang="en-US" smtClean="0"/>
              <a:t>"</a:t>
            </a:r>
            <a:r>
              <a:rPr lang="ru-RU" smtClean="0"/>
              <a:t>склеить</a:t>
            </a:r>
            <a:r>
              <a:rPr lang="en-US" smtClean="0"/>
              <a:t>"</a:t>
            </a:r>
            <a:r>
              <a:rPr lang="ru-RU" smtClean="0"/>
              <a:t> данные есть в языке?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82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Поговорим о 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890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Произвольное количество аргументов в </a:t>
            </a:r>
            <a:r>
              <a:rPr lang="en-US" smtClean="0"/>
              <a:t>C-</a:t>
            </a:r>
            <a:r>
              <a:rPr lang="ru-RU" smtClean="0"/>
              <a:t>стиле</a:t>
            </a:r>
            <a:endParaRPr lang="en-US" smtClean="0"/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То же самое, но для макросов</a:t>
            </a:r>
            <a:endParaRPr lang="en-US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mtClean="0"/>
              <a:t>try-catch-everything </a:t>
            </a:r>
            <a:r>
              <a:rPr lang="ru-RU" smtClean="0"/>
              <a:t>в стиле </a:t>
            </a:r>
            <a:r>
              <a:rPr lang="en-US" smtClean="0"/>
              <a:t>C+</a:t>
            </a:r>
            <a:r>
              <a:rPr lang="ru-RU" smtClean="0"/>
              <a:t>+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Пачка параметров шаблона</a:t>
            </a:r>
          </a:p>
          <a:p>
            <a:pPr marL="0" indent="0">
              <a:buNone/>
            </a:pPr>
            <a:r>
              <a:rPr lang="en-US" smtClean="0"/>
              <a:t>template &lt;typename ... Args&gt;</a:t>
            </a:r>
          </a:p>
          <a:p>
            <a:pPr marL="0" indent="0">
              <a:buNone/>
            </a:pPr>
            <a:r>
              <a:rPr lang="en-US" smtClean="0"/>
              <a:t>template &lt;typename Arg, typename ... Args&gt;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90165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Поговорим о 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890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Произвольное количество аргументов в </a:t>
            </a:r>
            <a:r>
              <a:rPr lang="en-US" smtClean="0"/>
              <a:t>C-</a:t>
            </a:r>
            <a:r>
              <a:rPr lang="ru-RU" smtClean="0"/>
              <a:t>стиле</a:t>
            </a:r>
            <a:endParaRPr lang="en-US" smtClean="0"/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То же самое, но для макросов</a:t>
            </a:r>
            <a:endParaRPr lang="en-US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mtClean="0"/>
              <a:t>try-catch-everything </a:t>
            </a:r>
            <a:r>
              <a:rPr lang="ru-RU" smtClean="0"/>
              <a:t>в стиле </a:t>
            </a:r>
            <a:r>
              <a:rPr lang="en-US" smtClean="0"/>
              <a:t>C+</a:t>
            </a:r>
            <a:r>
              <a:rPr lang="ru-RU" smtClean="0"/>
              <a:t>+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Пачка параметров шаблона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Пачка параметров функции</a:t>
            </a:r>
            <a:endParaRPr lang="en-US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</a:t>
            </a:r>
            <a:r>
              <a:rPr lang="en-US">
                <a:latin typeface="Consolas" panose="020B0609020204030204" pitchFamily="49" charset="0"/>
              </a:rPr>
              <a:t>typename ... </a:t>
            </a:r>
            <a:r>
              <a:rPr lang="en-US" smtClean="0">
                <a:latin typeface="Consolas" panose="020B0609020204030204" pitchFamily="49" charset="0"/>
              </a:rPr>
              <a:t>Args&gt; void </a:t>
            </a:r>
            <a:r>
              <a:rPr lang="en-US">
                <a:latin typeface="Consolas" panose="020B0609020204030204" pitchFamily="49" charset="0"/>
              </a:rPr>
              <a:t>f(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Args ... args</a:t>
            </a:r>
            <a:r>
              <a:rPr lang="en-US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800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Поговорим о 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890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Произвольное количество аргументов в </a:t>
            </a:r>
            <a:r>
              <a:rPr lang="en-US" smtClean="0"/>
              <a:t>C-</a:t>
            </a:r>
            <a:r>
              <a:rPr lang="ru-RU" smtClean="0"/>
              <a:t>стиле</a:t>
            </a:r>
            <a:endParaRPr lang="en-US" smtClean="0"/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То же самое, но для макросов</a:t>
            </a:r>
            <a:endParaRPr lang="en-US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mtClean="0"/>
              <a:t>try-catch-everything </a:t>
            </a:r>
            <a:r>
              <a:rPr lang="ru-RU" smtClean="0"/>
              <a:t>в стиле </a:t>
            </a:r>
            <a:r>
              <a:rPr lang="en-US" smtClean="0"/>
              <a:t>C+</a:t>
            </a:r>
            <a:r>
              <a:rPr lang="ru-RU" smtClean="0"/>
              <a:t>+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Пачка параметров шаблона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Пачка параметров функции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Паттерн раскрытия пачки параметров</a:t>
            </a:r>
            <a:endParaRPr lang="en-US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args ...</a:t>
            </a:r>
            <a:endParaRPr lang="ru-RU" smtClean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743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772</TotalTime>
  <Words>1401</Words>
  <Application>Microsoft Office PowerPoint</Application>
  <PresentationFormat>Widescreen</PresentationFormat>
  <Paragraphs>285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Arial</vt:lpstr>
      <vt:lpstr>Consolas</vt:lpstr>
      <vt:lpstr>Trebuchet MS</vt:lpstr>
      <vt:lpstr>Tw Cen MT</vt:lpstr>
      <vt:lpstr>Wingdings</vt:lpstr>
      <vt:lpstr>Circuit</vt:lpstr>
      <vt:lpstr>Вариабельные шаблоны</vt:lpstr>
      <vt:lpstr>PowerPoint Presentation</vt:lpstr>
      <vt:lpstr>Поговорим о ...</vt:lpstr>
      <vt:lpstr>Поговорим о ...</vt:lpstr>
      <vt:lpstr>Поговорим о ...</vt:lpstr>
      <vt:lpstr>Поговорим о ...</vt:lpstr>
      <vt:lpstr>Поговорим о ...</vt:lpstr>
      <vt:lpstr>Поговорим о ...</vt:lpstr>
      <vt:lpstr>Поговорим о ...</vt:lpstr>
      <vt:lpstr>Поговорим о ...</vt:lpstr>
      <vt:lpstr>Пачки параметров для шаблонов</vt:lpstr>
      <vt:lpstr>Раскрытие пачки параметров</vt:lpstr>
      <vt:lpstr>Совместное раскрытие</vt:lpstr>
      <vt:lpstr>Совместное раскрытие</vt:lpstr>
      <vt:lpstr>раскрытие: задача</vt:lpstr>
      <vt:lpstr>раскрытие: РЕШЕНИЕ</vt:lpstr>
      <vt:lpstr>Обсуждение</vt:lpstr>
      <vt:lpstr>Обсуждение</vt:lpstr>
      <vt:lpstr>PowerPoint Presentation</vt:lpstr>
      <vt:lpstr>"Рекурсивное" раскрытие</vt:lpstr>
      <vt:lpstr>Улучшенный вариант</vt:lpstr>
      <vt:lpstr>пример: printf</vt:lpstr>
      <vt:lpstr>пример: printf</vt:lpstr>
      <vt:lpstr>пример: printf</vt:lpstr>
      <vt:lpstr>PRINTF: порожденные функции</vt:lpstr>
      <vt:lpstr>обсуждение</vt:lpstr>
      <vt:lpstr>обсуждение</vt:lpstr>
      <vt:lpstr>нерекурсивное расширение</vt:lpstr>
      <vt:lpstr>нерекурсивное расширение - 1</vt:lpstr>
      <vt:lpstr>нерекурсивное расширение - 1</vt:lpstr>
      <vt:lpstr>нерекурсивное расширение - 2</vt:lpstr>
      <vt:lpstr>нерекурсивное расширение - 3</vt:lpstr>
      <vt:lpstr>обсуждение</vt:lpstr>
      <vt:lpstr>PowerPoint Presentation</vt:lpstr>
      <vt:lpstr>тяжелые классы</vt:lpstr>
      <vt:lpstr>контейнеры тяжелых классов</vt:lpstr>
      <vt:lpstr>проблема: помещение в контейнер</vt:lpstr>
      <vt:lpstr>проблема: помещение в контейнер</vt:lpstr>
      <vt:lpstr>Ответ: пробросить аргумент</vt:lpstr>
      <vt:lpstr>проблема осталась</vt:lpstr>
      <vt:lpstr>Выход из положения в два этапа</vt:lpstr>
      <vt:lpstr>Выход из положения в два этапа</vt:lpstr>
      <vt:lpstr>стало гораздо лучше?</vt:lpstr>
      <vt:lpstr>стало гораздо лучше!</vt:lpstr>
      <vt:lpstr>прозрачная оболочка</vt:lpstr>
      <vt:lpstr>PowerPoint Presentation</vt:lpstr>
      <vt:lpstr>пары</vt:lpstr>
      <vt:lpstr>пары</vt:lpstr>
      <vt:lpstr>Обсуждение</vt:lpstr>
      <vt:lpstr>Кортежи</vt:lpstr>
      <vt:lpstr>обращение по номеру и типу</vt:lpstr>
      <vt:lpstr>связывание в кортеж</vt:lpstr>
      <vt:lpstr>упражнение: value swap</vt:lpstr>
      <vt:lpstr>упражнение: value swap</vt:lpstr>
      <vt:lpstr>реализация сравнений</vt:lpstr>
      <vt:lpstr>реализация сравнений</vt:lpstr>
      <vt:lpstr>обсуждение</vt:lpstr>
      <vt:lpstr>обсуждение</vt:lpstr>
      <vt:lpstr>проброс кортежа</vt:lpstr>
      <vt:lpstr>списочная инициализация</vt:lpstr>
      <vt:lpstr>Обсуждение</vt:lpstr>
      <vt:lpstr>литература</vt:lpstr>
      <vt:lpstr>секретный уровень</vt:lpstr>
      <vt:lpstr>Отображения времени компиляции</vt:lpstr>
      <vt:lpstr>Теги как шаблонные типы</vt:lpstr>
      <vt:lpstr>структура поля и контейнер полей</vt:lpstr>
      <vt:lpstr>обсуждение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lastModifiedBy>Vladimirov, Konstantin</cp:lastModifiedBy>
  <cp:revision>193</cp:revision>
  <dcterms:created xsi:type="dcterms:W3CDTF">2017-03-09T20:57:57Z</dcterms:created>
  <dcterms:modified xsi:type="dcterms:W3CDTF">2017-03-14T15:15:03Z</dcterms:modified>
</cp:coreProperties>
</file>