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2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DEEP &amp; Shallow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Поверхностное и глубокое копирование + несколько интересных задач по этим концепциям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14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2D3B-5E00-464F-96A0-8B31AEAC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2BF1-6BD5-4419-8805-D4A8DA32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Что из двух вариантов </a:t>
            </a:r>
            <a:r>
              <a:rPr lang="en-US">
                <a:latin typeface="Consolas" panose="020B0609020204030204" pitchFamily="49" charset="0"/>
              </a:rPr>
              <a:t>ncopy</a:t>
            </a:r>
            <a:r>
              <a:rPr lang="en-US"/>
              <a:t> </a:t>
            </a:r>
            <a:r>
              <a:rPr lang="ru-RU"/>
              <a:t>является на самом деле копией?</a:t>
            </a:r>
          </a:p>
          <a:p>
            <a:r>
              <a:rPr lang="ru-RU"/>
              <a:t>Вопрос философский. Иногда семантика требует глубокого копирования, иногда поверхностного</a:t>
            </a:r>
          </a:p>
          <a:p>
            <a:r>
              <a:rPr lang="ru-RU"/>
              <a:t>Важно знать их отличия и помнить, что поверхностное (побитовое) копирование у нас есть даром и по умолчанию, а глубокое всегда нужно реализовать самостоятельно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622D-FFEF-41B2-9699-1384EDC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Problem DC: глубокое копирование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654D-2813-498C-B16D-03C1414AA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09844"/>
          </a:xfrm>
        </p:spPr>
        <p:txBody>
          <a:bodyPr>
            <a:normAutofit/>
          </a:bodyPr>
          <a:lstStyle/>
          <a:p>
            <a:r>
              <a:rPr lang="ru-RU"/>
              <a:t>Структура </a:t>
            </a:r>
            <a:r>
              <a:rPr lang="ru-RU">
                <a:latin typeface="Consolas" panose="020B0609020204030204" pitchFamily="49" charset="0"/>
              </a:rPr>
              <a:t>namednum</a:t>
            </a:r>
            <a:r>
              <a:rPr lang="ru-RU"/>
              <a:t> объединяет строку и число. Строку можно считать всегда выделенной в динамической памяти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namednum { char *name; int number;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Реализуйте функцию, которая копирует массив таких структур</a:t>
            </a:r>
            <a:r>
              <a:rPr lang="en-US"/>
              <a:t>, </a:t>
            </a:r>
            <a:r>
              <a:rPr lang="ru-RU"/>
              <a:t>выделяя новую память для строк и копируя туда строки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namednumcpy(struct namednum *dst, 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      </a:t>
            </a:r>
            <a:r>
              <a:rPr lang="en-US">
                <a:latin typeface="Consolas" panose="020B0609020204030204" pitchFamily="49" charset="0"/>
              </a:rPr>
              <a:t>const struct namednum *src, int srclen) {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TODO: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ваш код здесь</a:t>
            </a:r>
            <a:b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Можно предполагать, что памяти для самого массива dst уже выделено вполне достаточно, но она не инициализирована</a:t>
            </a:r>
          </a:p>
        </p:txBody>
      </p:sp>
    </p:spTree>
    <p:extLst>
      <p:ext uri="{BB962C8B-B14F-4D97-AF65-F5344CB8AC3E}">
        <p14:creationId xmlns:p14="http://schemas.microsoft.com/office/powerpoint/2010/main" val="208739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EA5E7-51FE-4F6F-9E40-425BDA63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74" y="3814699"/>
            <a:ext cx="2931494" cy="2754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E1FFD-495E-4F01-BDD5-61DD6408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AC: </a:t>
            </a:r>
            <a:r>
              <a:rPr lang="ru-RU"/>
              <a:t>исправление указателей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22D7-ED5D-4382-8A13-293D9EA6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Структура </a:t>
            </a:r>
            <a:r>
              <a:rPr lang="ru-RU">
                <a:latin typeface="Consolas" panose="020B0609020204030204" pitchFamily="49" charset="0"/>
              </a:rPr>
              <a:t>namednum</a:t>
            </a:r>
            <a:r>
              <a:rPr lang="ru-RU"/>
              <a:t> объединяет строку и число. Строку можно считать всегда выделенной в динамической памяти (см. </a:t>
            </a:r>
            <a:r>
              <a:rPr lang="en-US"/>
              <a:t>Problem DC)</a:t>
            </a:r>
            <a:r>
              <a:rPr lang="ru-RU"/>
              <a:t>. Реализуйте функцию, «исправляющую» указатели, т.е. расшаривающую общие строки в массиве таких структур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fixupstrings(struct namednum *arr, int arrlen);</a:t>
            </a:r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623F1-A7E4-4723-838A-672BC57E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44" y="4077050"/>
            <a:ext cx="3582937" cy="22293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F9A5D94-C99C-4190-BE17-2328B2E9399B}"/>
              </a:ext>
            </a:extLst>
          </p:cNvPr>
          <p:cNvSpPr/>
          <p:nvPr/>
        </p:nvSpPr>
        <p:spPr>
          <a:xfrm>
            <a:off x="5530425" y="4890780"/>
            <a:ext cx="613007" cy="45300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65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6B02-5E7E-4B28-BB7B-A5FB9D63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Problem LA: список из массива списков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6A5E-C437-441E-B3A9-C1BD53B8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Дана структура, являющаяся в том числе узлом односвязного списка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node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struct node *next; int n;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Реализуйте функцию, которая из массива сортированных списков делает один сортированный список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node * mergelists(struct node **arr, int arrlen);</a:t>
            </a:r>
          </a:p>
          <a:p>
            <a:r>
              <a:rPr lang="ru-RU"/>
              <a:t>Обратите внимание: эта проблема вообще не требует копирования и эта функция не должна выделять дополнительной динамической памяти</a:t>
            </a:r>
            <a:endParaRPr lang="en-US"/>
          </a:p>
          <a:p>
            <a:r>
              <a:rPr lang="ru-RU"/>
              <a:t>На следующем слайде будет поясняющий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13811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6B02-5E7E-4B28-BB7B-A5FB9D63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Problem LA: список из массива списков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A0A4A-641F-49F8-A335-54BD318C9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55" y="2491741"/>
            <a:ext cx="4973735" cy="26003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1F5DD-7557-49F3-82B7-D695B8C00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10" y="2855403"/>
            <a:ext cx="5093478" cy="177532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87D9FC6-51EA-4255-A700-A7C109D02361}"/>
              </a:ext>
            </a:extLst>
          </p:cNvPr>
          <p:cNvSpPr/>
          <p:nvPr/>
        </p:nvSpPr>
        <p:spPr>
          <a:xfrm>
            <a:off x="5718865" y="3429000"/>
            <a:ext cx="613007" cy="45300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62962-1C27-4F6E-BE77-DEA7A8C3F7AF}"/>
              </a:ext>
            </a:extLst>
          </p:cNvPr>
          <p:cNvSpPr txBox="1"/>
          <p:nvPr/>
        </p:nvSpPr>
        <p:spPr>
          <a:xfrm>
            <a:off x="855677" y="1786855"/>
            <a:ext cx="4504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/>
              <a:t>Состояние «до»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DA6F6-9CB9-4329-8861-6BA8D4EE4234}"/>
              </a:ext>
            </a:extLst>
          </p:cNvPr>
          <p:cNvSpPr txBox="1"/>
          <p:nvPr/>
        </p:nvSpPr>
        <p:spPr>
          <a:xfrm>
            <a:off x="7022983" y="1786855"/>
            <a:ext cx="4504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/>
              <a:t>Состояние «после»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EB9149-7645-4955-98FE-8380968359BB}"/>
              </a:ext>
            </a:extLst>
          </p:cNvPr>
          <p:cNvSpPr txBox="1">
            <a:spLocks/>
          </p:cNvSpPr>
          <p:nvPr/>
        </p:nvSpPr>
        <p:spPr>
          <a:xfrm>
            <a:off x="729842" y="5273782"/>
            <a:ext cx="10829403" cy="109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Синим цветом на этих рисунках изображены не узлы, а указатели на узел. Соответственно входной массив arr это массив указателей не узлы и функция mergelists возвращает указатель на первый узел объединённого списка</a:t>
            </a:r>
          </a:p>
        </p:txBody>
      </p:sp>
    </p:spTree>
    <p:extLst>
      <p:ext uri="{BB962C8B-B14F-4D97-AF65-F5344CB8AC3E}">
        <p14:creationId xmlns:p14="http://schemas.microsoft.com/office/powerpoint/2010/main" val="92140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B094-0CE9-4CA9-8486-8AF97B23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10198916" cy="1356360"/>
          </a:xfrm>
        </p:spPr>
        <p:txBody>
          <a:bodyPr/>
          <a:lstStyle/>
          <a:p>
            <a:r>
              <a:rPr lang="ru-RU"/>
              <a:t>Problem RV: переворот массива структур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537C-D7D8-478E-B52C-3B2485A5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Реализуйте функцию, которая переворачивает массив структур, не выделяя дополнительной памяти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reverse(void *arr, int size, int n);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Обратите внимание: вы не знаете точное содержимое структуры и должны работать с void pointers. Всё что вам известно это сколько структур и какого они размера</a:t>
            </a:r>
          </a:p>
          <a:p>
            <a:r>
              <a:rPr lang="ru-RU"/>
              <a:t>Дополнительно можно предполагать, что в структуре нет владеющих указателей и таким образом возможно поверхностное копирование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wrong { int x; int *px; };</a:t>
            </a:r>
          </a:p>
          <a:p>
            <a:r>
              <a:rPr lang="ru-RU"/>
              <a:t>Такая структура под условия задачи не подходит</a:t>
            </a:r>
            <a:r>
              <a:rPr lang="en-US"/>
              <a:t> (</a:t>
            </a:r>
            <a:r>
              <a:rPr lang="ru-RU"/>
              <a:t>все ли понимают почему</a:t>
            </a:r>
            <a:r>
              <a:rPr lang="en-US"/>
              <a:t>?</a:t>
            </a:r>
            <a:r>
              <a:rPr lang="ru-RU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089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184027" cy="4038600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С11</m:t>
                        </m:r>
                      </m:e>
                    </m:d>
                  </m:oMath>
                </a14:m>
                <a:r>
                  <a:rPr lang="en-US" sz="2400"/>
                  <a:t> ISO/IEC – Information technology – </a:t>
                </a:r>
                <a:r>
                  <a:rPr lang="en-US" sz="2400" dirty="0"/>
                  <a:t>Programming languages </a:t>
                </a:r>
                <a:r>
                  <a:rPr lang="en-US" sz="2400"/>
                  <a:t>– C, </a:t>
                </a:r>
                <a:r>
                  <a:rPr lang="en-US" sz="2400">
                    <a:latin typeface="Consolas" panose="020B0609020204030204" pitchFamily="49" charset="0"/>
                  </a:rPr>
                  <a:t>2011</a:t>
                </a:r>
                <a:endParaRPr lang="en-US" sz="2400" dirty="0">
                  <a:latin typeface="Consolas" panose="020B0609020204030204" pitchFamily="49" charset="0"/>
                </a:endParaRP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ru-RU" sz="2400"/>
                  <a:t> </a:t>
                </a:r>
                <a:r>
                  <a:rPr lang="en-US" sz="2400"/>
                  <a:t>Brian W. Kernighan, Dennis Ritchie –</a:t>
                </a:r>
                <a:r>
                  <a:rPr lang="ru-RU" sz="2400"/>
                  <a:t> </a:t>
                </a:r>
                <a:r>
                  <a:rPr lang="en-US" sz="2400"/>
                  <a:t>The C programming language, </a:t>
                </a:r>
                <a:r>
                  <a:rPr lang="en-US" sz="2400">
                    <a:latin typeface="Consolas" panose="020B0609020204030204" pitchFamily="49" charset="0"/>
                  </a:rPr>
                  <a:t>1988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𝐿𝑖𝑛𝑑𝑒𝑛</m:t>
                        </m:r>
                      </m:e>
                    </m:d>
                  </m:oMath>
                </a14:m>
                <a:r>
                  <a:rPr lang="en-US" sz="2400" i="1">
                    <a:latin typeface="Cambria Math" panose="02040503050406030204" pitchFamily="18" charset="0"/>
                  </a:rPr>
                  <a:t> </a:t>
                </a:r>
                <a:r>
                  <a:rPr lang="en-US" sz="2400"/>
                  <a:t>Peter van der Linden – Expert C Programming: Deep C Secrets , </a:t>
                </a:r>
                <a:r>
                  <a:rPr lang="en-US" sz="2400">
                    <a:latin typeface="Consolas" panose="020B0609020204030204" pitchFamily="49" charset="0"/>
                  </a:rPr>
                  <a:t>1994</a:t>
                </a:r>
                <a:endParaRPr lang="en-US" sz="24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𝐶𝑜𝑟𝑚𝑒𝑛</m:t>
                        </m:r>
                      </m:e>
                    </m:d>
                  </m:oMath>
                </a14:m>
                <a:r>
                  <a:rPr lang="en-US" sz="2400"/>
                  <a:t> Thomas H. Cormen –</a:t>
                </a:r>
                <a:r>
                  <a:rPr lang="ru-RU" sz="2400"/>
                  <a:t> </a:t>
                </a:r>
                <a:r>
                  <a:rPr lang="en-US" sz="2400"/>
                  <a:t>Introduction to Algorithms, </a:t>
                </a:r>
                <a:r>
                  <a:rPr lang="en-US" sz="2400">
                    <a:latin typeface="Consolas" panose="020B0609020204030204" pitchFamily="49" charset="0"/>
                  </a:rPr>
                  <a:t>2009</a:t>
                </a:r>
                <a:endParaRPr lang="en-US" sz="2400" i="1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𝑇𝐴𝑂𝐶𝑃</m:t>
                        </m:r>
                      </m:e>
                    </m:d>
                  </m:oMath>
                </a14:m>
                <a:r>
                  <a:rPr lang="en-US" sz="2400"/>
                  <a:t> Donald E. Knuth –</a:t>
                </a:r>
                <a:r>
                  <a:rPr lang="ru-RU" sz="2400"/>
                  <a:t> </a:t>
                </a:r>
                <a:r>
                  <a:rPr lang="en-US" sz="2400"/>
                  <a:t>The Art of Computer Programming, </a:t>
                </a:r>
                <a:r>
                  <a:rPr lang="en-US" sz="2400">
                    <a:latin typeface="Consolas" panose="020B0609020204030204" pitchFamily="49" charset="0"/>
                  </a:rPr>
                  <a:t>2011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𝑆𝐴𝐿𝐺</m:t>
                        </m:r>
                      </m:e>
                    </m:d>
                  </m:oMath>
                </a14:m>
                <a:r>
                  <a:rPr lang="en-US" sz="2400"/>
                  <a:t> Robert Sedgewick Algorithms, </a:t>
                </a:r>
                <a:r>
                  <a:rPr lang="en-US" sz="2400">
                    <a:latin typeface="Consolas" panose="020B0609020204030204" pitchFamily="49" charset="0"/>
                  </a:rPr>
                  <a:t>4</a:t>
                </a:r>
                <a:r>
                  <a:rPr lang="en-US" sz="2400"/>
                  <a:t>th edition, </a:t>
                </a:r>
                <a:r>
                  <a:rPr lang="en-US" sz="2400">
                    <a:latin typeface="Consolas" panose="020B0609020204030204" pitchFamily="49" charset="0"/>
                  </a:rPr>
                  <a:t>2011</a:t>
                </a:r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184027" cy="4038600"/>
              </a:xfrm>
              <a:blipFill>
                <a:blip r:embed="rId2"/>
                <a:stretch>
                  <a:fillRect l="-120" t="-2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7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D434-891F-4A72-A160-8AF5A1FB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копирование</a:t>
            </a:r>
            <a:r>
              <a:rPr lang="en-US"/>
              <a:t>?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6335-7D25-4187-8C26-369B99DF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случае простых структур данных, ответ прост: копия побитово равна оригиналу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 int x; double y; };</a:t>
            </a:r>
          </a:p>
          <a:p>
            <a:r>
              <a:rPr lang="ru-RU"/>
              <a:t>Скопировать такую структуру очень просто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s1 = {1, 2.0}, s2; 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s2 = s1;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copy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assert(s2.x == 1 &amp;&amp; s2.y == 2.0);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Но что</a:t>
            </a:r>
            <a:r>
              <a:rPr lang="en-US"/>
              <a:t> </a:t>
            </a:r>
            <a:r>
              <a:rPr lang="ru-RU"/>
              <a:t>если рассмотреть структуру посложнее?</a:t>
            </a:r>
          </a:p>
        </p:txBody>
      </p:sp>
    </p:spTree>
    <p:extLst>
      <p:ext uri="{BB962C8B-B14F-4D97-AF65-F5344CB8AC3E}">
        <p14:creationId xmlns:p14="http://schemas.microsoft.com/office/powerpoint/2010/main" val="17098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5B35-551D-478E-80AF-CAC65D61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13" y="1946945"/>
            <a:ext cx="9872871" cy="4301455"/>
          </a:xfrm>
        </p:spPr>
        <p:txBody>
          <a:bodyPr>
            <a:normAutofit/>
          </a:bodyPr>
          <a:lstStyle/>
          <a:p>
            <a:r>
              <a:rPr lang="ru-RU"/>
              <a:t>Идея односвязного списка довольно проста: каждый узел содержит указатель на следующий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node_t {struct node_t *next; int contents; };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node_t s1, s2, s3, *top;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top = &amp;s1;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s1.next = &amp;s2; s1.contents = 1;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s2.next = &amp;s3; s2.contents = 2;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s3.next = NULL; s3.contents = 3;</a:t>
            </a:r>
            <a:endParaRPr lang="en-US"/>
          </a:p>
          <a:p>
            <a:r>
              <a:rPr lang="ru-RU"/>
              <a:t>Разумеется узлы могут быть выделены где угодно, обычно они в динамической памяти</a:t>
            </a:r>
            <a:r>
              <a:rPr lang="en-US"/>
              <a:t>. </a:t>
            </a:r>
            <a:r>
              <a:rPr lang="ru-RU"/>
              <a:t>Здесь они на стеке просто для примера</a:t>
            </a:r>
          </a:p>
          <a:p>
            <a:r>
              <a:rPr lang="ru-RU"/>
              <a:t>Можно изобразить это как рисунок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4B750-808B-41CD-B4E5-4FB5A801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Идея односвязного списка</a:t>
            </a:r>
          </a:p>
        </p:txBody>
      </p:sp>
    </p:spTree>
    <p:extLst>
      <p:ext uri="{BB962C8B-B14F-4D97-AF65-F5344CB8AC3E}">
        <p14:creationId xmlns:p14="http://schemas.microsoft.com/office/powerpoint/2010/main" val="53222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5B35-551D-478E-80AF-CAC65D61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13" y="1946945"/>
            <a:ext cx="9872871" cy="4301455"/>
          </a:xfrm>
        </p:spPr>
        <p:txBody>
          <a:bodyPr>
            <a:normAutofit/>
          </a:bodyPr>
          <a:lstStyle/>
          <a:p>
            <a:r>
              <a:rPr lang="ru-RU"/>
              <a:t>Идея односвязного списка довольно проста: каждый узел содержит указатель на следующий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node_t {struct node_t *next; int contents; };</a:t>
            </a:r>
            <a:endParaRPr lang="ru-RU"/>
          </a:p>
          <a:p>
            <a:pPr marL="45720" indent="0">
              <a:buNone/>
            </a:pPr>
            <a:endParaRPr lang="ru-RU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endParaRPr lang="en-US"/>
          </a:p>
          <a:p>
            <a:r>
              <a:rPr lang="ru-RU"/>
              <a:t>Картинку можно несколько конкретизировать, учтя значения полей, выставленные на предыдущем слайде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4B750-808B-41CD-B4E5-4FB5A801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Идея односвязного списка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6DB1B1-E87A-4AF0-A797-36C792581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44582"/>
            <a:ext cx="8277837" cy="17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4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5B35-551D-478E-80AF-CAC65D61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13" y="1946945"/>
            <a:ext cx="9872871" cy="4301455"/>
          </a:xfrm>
        </p:spPr>
        <p:txBody>
          <a:bodyPr>
            <a:normAutofit/>
          </a:bodyPr>
          <a:lstStyle/>
          <a:p>
            <a:r>
              <a:rPr lang="ru-RU"/>
              <a:t>Идея односвязного списка довольно проста: каждый узел содержит указатель на следующий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node_t {struct node_t *next; int contents; };</a:t>
            </a:r>
            <a:endParaRPr lang="ru-RU"/>
          </a:p>
          <a:p>
            <a:pPr marL="45720" indent="0">
              <a:buNone/>
            </a:pPr>
            <a:endParaRPr lang="ru-RU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endParaRPr lang="en-US"/>
          </a:p>
          <a:p>
            <a:r>
              <a:rPr lang="ru-RU"/>
              <a:t>Что значит скопировать узел </a:t>
            </a:r>
            <a:r>
              <a:rPr lang="en-US">
                <a:latin typeface="Consolas" panose="020B0609020204030204" pitchFamily="49" charset="0"/>
              </a:rPr>
              <a:t>s2</a:t>
            </a:r>
            <a:r>
              <a:rPr lang="ru-RU"/>
              <a:t> односвязного списка?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node_t scopy = s2;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</a:rPr>
              <a:t>что здесь происходит?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4B750-808B-41CD-B4E5-4FB5A801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Идея односвязного списка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53C96B-B58B-439D-8293-AE27C7CF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3107952"/>
            <a:ext cx="6781844" cy="17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2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B564-84B1-4502-90D3-EAC3920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Поверхностное (</a:t>
            </a:r>
            <a:r>
              <a:rPr lang="en-US"/>
              <a:t>shallow</a:t>
            </a:r>
            <a:r>
              <a:rPr lang="ru-RU"/>
              <a:t>) копирование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2A17-E556-43C4-BB0F-29DDE5F2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node_t scopy = s2;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</a:rPr>
              <a:t>что здесь происходит?</a:t>
            </a:r>
            <a:endParaRPr lang="ru-RU"/>
          </a:p>
          <a:p>
            <a:r>
              <a:rPr lang="ru-RU"/>
              <a:t>При таком копировании структура копируется </a:t>
            </a:r>
            <a:r>
              <a:rPr lang="ru-RU">
                <a:solidFill>
                  <a:srgbClr val="0000FF"/>
                </a:solidFill>
              </a:rPr>
              <a:t>побитово</a:t>
            </a:r>
            <a:r>
              <a:rPr lang="ru-RU"/>
              <a:t>. Но биты поля </a:t>
            </a:r>
            <a:r>
              <a:rPr lang="en-US"/>
              <a:t>next </a:t>
            </a:r>
            <a:r>
              <a:rPr lang="ru-RU"/>
              <a:t>в </a:t>
            </a:r>
            <a:r>
              <a:rPr lang="en-US">
                <a:latin typeface="Consolas" panose="020B0609020204030204" pitchFamily="49" charset="0"/>
              </a:rPr>
              <a:t>s2</a:t>
            </a:r>
            <a:r>
              <a:rPr lang="ru-RU"/>
              <a:t> это указатель на </a:t>
            </a:r>
            <a:r>
              <a:rPr lang="en-US">
                <a:latin typeface="Consolas" panose="020B0609020204030204" pitchFamily="49" charset="0"/>
              </a:rPr>
              <a:t>s</a:t>
            </a:r>
            <a:r>
              <a:rPr lang="ru-RU">
                <a:latin typeface="Consolas" panose="020B0609020204030204" pitchFamily="49" charset="0"/>
              </a:rPr>
              <a:t>3</a:t>
            </a:r>
          </a:p>
          <a:p>
            <a:pPr marL="45720" indent="0">
              <a:buNone/>
            </a:pPr>
            <a:endParaRPr lang="ru-RU"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692A1-2955-4A01-991E-F61474EEE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11" y="3120390"/>
            <a:ext cx="59912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7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BF15-BFD5-4F4C-9A46-97ED026B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09600"/>
            <a:ext cx="10190527" cy="1356360"/>
          </a:xfrm>
        </p:spPr>
        <p:txBody>
          <a:bodyPr/>
          <a:lstStyle/>
          <a:p>
            <a:r>
              <a:rPr lang="ru-RU"/>
              <a:t>Поверхностное</a:t>
            </a:r>
            <a:r>
              <a:rPr lang="en-US"/>
              <a:t> </a:t>
            </a:r>
            <a:r>
              <a:rPr lang="ru-RU"/>
              <a:t>копирование: проблемы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7509-B15F-458D-BD58-2B2A484A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26622"/>
          </a:xfrm>
        </p:spPr>
        <p:txBody>
          <a:bodyPr/>
          <a:lstStyle/>
          <a:p>
            <a:r>
              <a:rPr lang="ru-RU"/>
              <a:t>Очень часто поверхностное копирование в случае нетривиальных структур это не то, чего бы нам хотелось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named_t { int num; char *name;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named_t n;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n.num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n.name = calloc(100); strcpy(n.name, "one");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named_t ncopy = n;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free(n.name);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ncopy.name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также становится невалидным</a:t>
            </a:r>
          </a:p>
          <a:p>
            <a:r>
              <a:rPr lang="ru-RU"/>
              <a:t>Здесь как и в примере стека, поверхностное копирование привело к совместному владению строкой</a:t>
            </a:r>
          </a:p>
        </p:txBody>
      </p:sp>
    </p:spTree>
    <p:extLst>
      <p:ext uri="{BB962C8B-B14F-4D97-AF65-F5344CB8AC3E}">
        <p14:creationId xmlns:p14="http://schemas.microsoft.com/office/powerpoint/2010/main" val="405027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BF15-BFD5-4F4C-9A46-97ED026B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09600"/>
            <a:ext cx="10190527" cy="1356360"/>
          </a:xfrm>
        </p:spPr>
        <p:txBody>
          <a:bodyPr/>
          <a:lstStyle/>
          <a:p>
            <a:r>
              <a:rPr lang="ru-RU"/>
              <a:t>Глубокое (</a:t>
            </a:r>
            <a:r>
              <a:rPr lang="en-US"/>
              <a:t>deep) </a:t>
            </a:r>
            <a:r>
              <a:rPr lang="ru-RU"/>
              <a:t>копирование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7509-B15F-458D-BD58-2B2A484A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26622"/>
          </a:xfrm>
        </p:spPr>
        <p:txBody>
          <a:bodyPr>
            <a:normAutofit/>
          </a:bodyPr>
          <a:lstStyle/>
          <a:p>
            <a:r>
              <a:rPr lang="ru-RU"/>
              <a:t>Глубокое копирование не делается средствами языка, его надо писать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named_t { int num; char *name;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named_t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deepcopy(struct named_t src)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named_t srccopy;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srccopy.num = src.num;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srccopy.name = calloc(strlen(src.name + 1));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strcpy(srccopy.name, src.name);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srccopy;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Здесь выделяется новая память и все поля структуры копируются в неё. Разумеется, написать такую функцию можно только зная устройство конкретной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272823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2D3B-5E00-464F-96A0-8B31AEAC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2BF1-6BD5-4419-8805-D4A8DA32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Что из двух вариантов </a:t>
            </a:r>
            <a:r>
              <a:rPr lang="en-US">
                <a:latin typeface="Consolas" panose="020B0609020204030204" pitchFamily="49" charset="0"/>
              </a:rPr>
              <a:t>ncopy</a:t>
            </a:r>
            <a:r>
              <a:rPr lang="en-US"/>
              <a:t> </a:t>
            </a:r>
            <a:r>
              <a:rPr lang="ru-RU"/>
              <a:t>является на самом деле копией?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D248E-7ECC-434E-B3BF-39104C56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22618"/>
            <a:ext cx="7992611" cy="40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2989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93</TotalTime>
  <Words>800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Cambria Math</vt:lpstr>
      <vt:lpstr>Consolas</vt:lpstr>
      <vt:lpstr>Corbel</vt:lpstr>
      <vt:lpstr>Basis</vt:lpstr>
      <vt:lpstr>DEEP &amp; Shallow</vt:lpstr>
      <vt:lpstr>Что такое копирование?</vt:lpstr>
      <vt:lpstr>Идея односвязного списка</vt:lpstr>
      <vt:lpstr>Идея односвязного списка</vt:lpstr>
      <vt:lpstr>Идея односвязного списка</vt:lpstr>
      <vt:lpstr>Поверхностное (shallow) копирование</vt:lpstr>
      <vt:lpstr>Поверхностное копирование: проблемы</vt:lpstr>
      <vt:lpstr>Глубокое (deep) копирование</vt:lpstr>
      <vt:lpstr>Обсуждение</vt:lpstr>
      <vt:lpstr>Обсуждение</vt:lpstr>
      <vt:lpstr>Problem DC: глубокое копирование</vt:lpstr>
      <vt:lpstr>Problem AC: исправление указателей</vt:lpstr>
      <vt:lpstr>Problem LA: список из массива списков</vt:lpstr>
      <vt:lpstr>Problem LA: список из массива списков</vt:lpstr>
      <vt:lpstr>Problem RV: переворот массива структур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 и файлы</dc:title>
  <dc:creator>Konstantin Vladimirov</dc:creator>
  <cp:lastModifiedBy>Konstantin Vladimirov</cp:lastModifiedBy>
  <cp:revision>33</cp:revision>
  <dcterms:created xsi:type="dcterms:W3CDTF">2019-01-03T13:07:35Z</dcterms:created>
  <dcterms:modified xsi:type="dcterms:W3CDTF">2019-01-03T14:43:00Z</dcterms:modified>
</cp:coreProperties>
</file>