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402" r:id="rId3"/>
    <p:sldId id="328" r:id="rId4"/>
    <p:sldId id="345" r:id="rId5"/>
    <p:sldId id="327" r:id="rId6"/>
    <p:sldId id="336" r:id="rId7"/>
    <p:sldId id="337" r:id="rId8"/>
    <p:sldId id="329" r:id="rId9"/>
    <p:sldId id="330" r:id="rId10"/>
    <p:sldId id="348" r:id="rId11"/>
    <p:sldId id="350" r:id="rId12"/>
    <p:sldId id="346" r:id="rId13"/>
    <p:sldId id="365" r:id="rId14"/>
    <p:sldId id="366" r:id="rId15"/>
    <p:sldId id="331" r:id="rId16"/>
    <p:sldId id="332" r:id="rId17"/>
    <p:sldId id="333" r:id="rId18"/>
    <p:sldId id="351" r:id="rId19"/>
    <p:sldId id="353" r:id="rId20"/>
    <p:sldId id="367" r:id="rId21"/>
    <p:sldId id="368" r:id="rId22"/>
    <p:sldId id="352" r:id="rId23"/>
    <p:sldId id="338" r:id="rId24"/>
    <p:sldId id="340" r:id="rId25"/>
    <p:sldId id="354" r:id="rId26"/>
    <p:sldId id="339" r:id="rId27"/>
    <p:sldId id="355" r:id="rId28"/>
    <p:sldId id="356" r:id="rId29"/>
    <p:sldId id="404" r:id="rId30"/>
    <p:sldId id="369" r:id="rId31"/>
    <p:sldId id="358" r:id="rId32"/>
    <p:sldId id="361" r:id="rId33"/>
    <p:sldId id="362" r:id="rId34"/>
    <p:sldId id="363" r:id="rId35"/>
    <p:sldId id="373" r:id="rId36"/>
    <p:sldId id="364" r:id="rId37"/>
    <p:sldId id="343" r:id="rId38"/>
    <p:sldId id="374" r:id="rId39"/>
    <p:sldId id="375" r:id="rId40"/>
    <p:sldId id="376" r:id="rId41"/>
    <p:sldId id="405" r:id="rId42"/>
    <p:sldId id="371" r:id="rId43"/>
    <p:sldId id="370" r:id="rId44"/>
    <p:sldId id="377" r:id="rId45"/>
    <p:sldId id="378" r:id="rId46"/>
    <p:sldId id="379" r:id="rId47"/>
    <p:sldId id="406" r:id="rId48"/>
    <p:sldId id="380" r:id="rId49"/>
    <p:sldId id="381" r:id="rId50"/>
    <p:sldId id="342" r:id="rId51"/>
    <p:sldId id="382" r:id="rId52"/>
    <p:sldId id="383" r:id="rId53"/>
    <p:sldId id="341" r:id="rId54"/>
    <p:sldId id="384" r:id="rId55"/>
    <p:sldId id="344" r:id="rId56"/>
    <p:sldId id="407" r:id="rId57"/>
    <p:sldId id="386" r:id="rId58"/>
    <p:sldId id="398" r:id="rId59"/>
    <p:sldId id="314" r:id="rId60"/>
    <p:sldId id="334" r:id="rId61"/>
    <p:sldId id="394" r:id="rId62"/>
    <p:sldId id="410" r:id="rId63"/>
    <p:sldId id="390" r:id="rId64"/>
    <p:sldId id="395" r:id="rId65"/>
    <p:sldId id="396" r:id="rId66"/>
    <p:sldId id="397" r:id="rId67"/>
    <p:sldId id="388" r:id="rId68"/>
    <p:sldId id="400" r:id="rId69"/>
    <p:sldId id="401" r:id="rId70"/>
    <p:sldId id="399" r:id="rId71"/>
    <p:sldId id="392" r:id="rId72"/>
    <p:sldId id="391" r:id="rId73"/>
    <p:sldId id="408" r:id="rId74"/>
    <p:sldId id="409" r:id="rId75"/>
    <p:sldId id="321" r:id="rId76"/>
    <p:sldId id="322" r:id="rId77"/>
    <p:sldId id="411" r:id="rId78"/>
    <p:sldId id="412" r:id="rId79"/>
    <p:sldId id="413" r:id="rId80"/>
    <p:sldId id="324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Ввод и вывод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Механизмы работы с пользовательским вводом в </a:t>
            </a:r>
            <a:r>
              <a:rPr lang="en-US" smtClean="0"/>
              <a:t>C++. </a:t>
            </a:r>
            <a:r>
              <a:rPr lang="ru-RU" smtClean="0"/>
              <a:t>Локализация.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22430" y="6007099"/>
            <a:ext cx="8564770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mtClean="0"/>
              <a:t>К. Владимиров, </a:t>
            </a:r>
            <a:r>
              <a:rPr lang="en-US" smtClean="0"/>
              <a:t>Intel,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Как могло бы выглядеть решение изложенных проблем?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0975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Решение в стиле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Тип буфера (файл, строка, консоль) отделен от форматирования ввода</a:t>
            </a:r>
            <a:r>
              <a:rPr lang="en-US" sz="2800" smtClean="0"/>
              <a:t>/</a:t>
            </a:r>
            <a:r>
              <a:rPr lang="ru-RU" sz="2800" smtClean="0"/>
              <a:t>вывода</a:t>
            </a:r>
          </a:p>
          <a:p>
            <a:r>
              <a:rPr lang="ru-RU" sz="2800" smtClean="0"/>
              <a:t>Форматные спецификаторы в виде отдельных классов</a:t>
            </a:r>
          </a:p>
          <a:p>
            <a:r>
              <a:rPr lang="ru-RU" sz="2800" smtClean="0"/>
              <a:t>Пользовательские классы должны иметь возможность переопределить ввод и вывод для себя</a:t>
            </a:r>
          </a:p>
          <a:p>
            <a:r>
              <a:rPr lang="ru-RU" sz="2800" smtClean="0"/>
              <a:t>Типизированные аргументы с фиксированным количеством аргументов у каждого оператора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6699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Форматный вывод в </a:t>
            </a:r>
            <a:r>
              <a:rPr lang="en-US" smtClean="0"/>
              <a:t>C++ </a:t>
            </a:r>
            <a:r>
              <a:rPr lang="ru-RU" smtClean="0"/>
              <a:t>необычен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59559"/>
              </p:ext>
            </p:extLst>
          </p:nvPr>
        </p:nvGraphicFramePr>
        <p:xfrm>
          <a:off x="914400" y="2057400"/>
          <a:ext cx="10506456" cy="3566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2439"/>
                <a:gridCol w="903401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smtClean="0"/>
                        <a:t>Язык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smtClean="0"/>
                        <a:t>Форматный вывод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err="1" smtClean="0">
                          <a:latin typeface="Consolas" panose="020B0609020204030204" pitchFamily="49" charset="0"/>
                        </a:rPr>
                        <a:t>fprintf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400" err="1" smtClean="0">
                          <a:latin typeface="Consolas" panose="020B0609020204030204" pitchFamily="49" charset="0"/>
                        </a:rPr>
                        <a:t>stdout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"Kill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 %x cats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Python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print ("Kill {0:x} cats".format(n))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Java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System.out.println(String.format("Kill %x cats", n))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C#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Console.Write("Kill {0:x}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Rust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print!("Kill {0:x}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Go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fmt.Printf("Kill %x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59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Форматный вывод в </a:t>
            </a:r>
            <a:r>
              <a:rPr lang="en-US" smtClean="0"/>
              <a:t>C++ </a:t>
            </a:r>
            <a:r>
              <a:rPr lang="ru-RU" b="1" smtClean="0"/>
              <a:t>необычен</a:t>
            </a:r>
            <a:endParaRPr lang="en-US" b="1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256447"/>
              </p:ext>
            </p:extLst>
          </p:nvPr>
        </p:nvGraphicFramePr>
        <p:xfrm>
          <a:off x="914400" y="2057400"/>
          <a:ext cx="10506456" cy="4084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2439"/>
                <a:gridCol w="903401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smtClean="0"/>
                        <a:t>Язык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smtClean="0"/>
                        <a:t>Форматный вывод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C++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smtClean="0">
                          <a:latin typeface="Consolas" panose="020B0609020204030204" pitchFamily="49" charset="0"/>
                        </a:rPr>
                        <a:t>std::cout</a:t>
                      </a:r>
                      <a:r>
                        <a:rPr lang="en-US" sz="2400" b="1" baseline="0" smtClean="0">
                          <a:latin typeface="Consolas" panose="020B0609020204030204" pitchFamily="49" charset="0"/>
                        </a:rPr>
                        <a:t> &lt;&lt; "Kill" &lt;&lt; std::hex &lt;&lt; n &lt;&lt; "cats"</a:t>
                      </a:r>
                      <a:endParaRPr lang="en-US" sz="24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err="1" smtClean="0">
                          <a:latin typeface="Consolas" panose="020B0609020204030204" pitchFamily="49" charset="0"/>
                        </a:rPr>
                        <a:t>fprintf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400" err="1" smtClean="0">
                          <a:latin typeface="Consolas" panose="020B0609020204030204" pitchFamily="49" charset="0"/>
                        </a:rPr>
                        <a:t>stdout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"Kill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 %x cats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Python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print ("Kill {0:x} cats".format(n))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Java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System.out.println(String.format("Kill %x cats", n))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C#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Console.Write("Kill {0:x}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Rust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print!("Kill {0:x}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Go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fmt.Printf("Kill %x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5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56" y="1058153"/>
            <a:ext cx="6667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5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C++: </a:t>
            </a:r>
            <a:r>
              <a:rPr lang="ru-RU" smtClean="0"/>
              <a:t>потоки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24441423"/>
              </p:ext>
            </p:extLst>
          </p:nvPr>
        </p:nvGraphicFramePr>
        <p:xfrm>
          <a:off x="832104" y="2057400"/>
          <a:ext cx="5266944" cy="3992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5648"/>
                <a:gridCol w="1755648"/>
                <a:gridCol w="17556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Тип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ru-RU" sz="2000" smtClean="0"/>
                        <a:t>Файл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ru-RU" sz="2000" smtClean="0"/>
                        <a:t>Поток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Стандартный ввод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stdin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cin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Стандартный вывод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stdout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cout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Сообщения об ошибках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stderr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cerr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Логгирование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--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clog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Дисковый</a:t>
                      </a:r>
                      <a:r>
                        <a:rPr lang="ru-RU" sz="2000" baseline="0" smtClean="0"/>
                        <a:t> файл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FILE* f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fstream</a:t>
                      </a:r>
                      <a:r>
                        <a:rPr lang="en-US" sz="2000" smtClean="0"/>
                        <a:t> f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Строка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char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baseline="0" err="1" smtClean="0"/>
                        <a:t>buf</a:t>
                      </a:r>
                      <a:r>
                        <a:rPr lang="en-US" sz="2000" baseline="0" smtClean="0"/>
                        <a:t>[N]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sstream</a:t>
                      </a:r>
                      <a:r>
                        <a:rPr lang="en-US" sz="2000" smtClean="0"/>
                        <a:t> sf</a:t>
                      </a:r>
                      <a:endParaRPr lang="en-US" sz="2000"/>
                    </a:p>
                  </a:txBody>
                  <a:tcPr marL="44036" marR="44036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mtClean="0"/>
              <a:t>Поток может быть ассоциирован с файлом, но это не файл</a:t>
            </a:r>
          </a:p>
          <a:p>
            <a:r>
              <a:rPr lang="ru-RU" smtClean="0"/>
              <a:t>Поток это объект, у него есть методы и состояние</a:t>
            </a:r>
          </a:p>
          <a:p>
            <a:r>
              <a:rPr lang="ru-RU" smtClean="0"/>
              <a:t>Не стоит путать </a:t>
            </a:r>
            <a:r>
              <a:rPr lang="en-US" smtClean="0"/>
              <a:t>stream </a:t>
            </a:r>
            <a:r>
              <a:rPr lang="ru-RU" smtClean="0"/>
              <a:t>и </a:t>
            </a:r>
            <a:r>
              <a:rPr lang="en-US" smtClean="0"/>
              <a:t>thread. </a:t>
            </a:r>
            <a:r>
              <a:rPr lang="ru-RU" smtClean="0"/>
              <a:t>Традиционно </a:t>
            </a:r>
            <a:r>
              <a:rPr lang="en-US" smtClean="0"/>
              <a:t>stream </a:t>
            </a:r>
            <a:r>
              <a:rPr lang="ru-RU" smtClean="0"/>
              <a:t>это поток ввода</a:t>
            </a:r>
            <a:r>
              <a:rPr lang="en-US" smtClean="0"/>
              <a:t>/</a:t>
            </a:r>
            <a:r>
              <a:rPr lang="ru-RU" smtClean="0"/>
              <a:t>вывода, а </a:t>
            </a:r>
            <a:r>
              <a:rPr lang="en-US" smtClean="0"/>
              <a:t>thread </a:t>
            </a:r>
            <a:r>
              <a:rPr lang="ru-RU" smtClean="0"/>
              <a:t>это поток (нить) исполнения кода. Очень разные вещи</a:t>
            </a:r>
          </a:p>
        </p:txBody>
      </p:sp>
    </p:spTree>
    <p:extLst>
      <p:ext uri="{BB962C8B-B14F-4D97-AF65-F5344CB8AC3E}">
        <p14:creationId xmlns:p14="http://schemas.microsoft.com/office/powerpoint/2010/main" val="263983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C++: </a:t>
            </a:r>
            <a:r>
              <a:rPr lang="ru-RU" smtClean="0"/>
              <a:t>форматирование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Форматированный вывод через перегрузку сдвига</a:t>
            </a:r>
            <a:endParaRPr lang="ru-RU"/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</a:t>
            </a:r>
            <a:r>
              <a:rPr lang="en-US" err="1" smtClean="0">
                <a:latin typeface="Consolas" panose="020B0609020204030204" pitchFamily="49" charset="0"/>
              </a:rPr>
              <a:t>str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Форматные спецификаторы</a:t>
            </a: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 n = 42;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n &lt;&lt; </a:t>
            </a:r>
            <a:r>
              <a:rPr lang="en-US" err="1" smtClean="0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н</a:t>
            </a:r>
            <a:r>
              <a:rPr lang="ru-RU" smtClean="0">
                <a:latin typeface="Consolas" panose="020B0609020204030204" pitchFamily="49" charset="0"/>
              </a:rPr>
              <a:t>а экране 42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hex &lt;&lt; n &lt;&lt; </a:t>
            </a:r>
            <a:r>
              <a:rPr lang="en-US" err="1" smtClean="0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 </a:t>
            </a:r>
            <a:r>
              <a:rPr lang="en-US" smtClean="0">
                <a:latin typeface="Consolas" panose="020B0609020204030204" pitchFamily="49" charset="0"/>
              </a:rPr>
              <a:t>2A</a:t>
            </a:r>
          </a:p>
          <a:p>
            <a:r>
              <a:rPr lang="ru-RU" smtClean="0"/>
              <a:t>Форматированный ввод тоже через перегрузку сдвига</a:t>
            </a: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 n;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err="1" smtClean="0">
                <a:latin typeface="Consolas" panose="020B0609020204030204" pitchFamily="49" charset="0"/>
              </a:rPr>
              <a:t>cin</a:t>
            </a:r>
            <a:r>
              <a:rPr lang="en-US" smtClean="0">
                <a:latin typeface="Consolas" panose="020B0609020204030204" pitchFamily="49" charset="0"/>
              </a:rPr>
              <a:t> &gt;&gt; n;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ожидается десятичное число из </a:t>
            </a:r>
            <a:r>
              <a:rPr lang="en-US" err="1" smtClean="0">
                <a:latin typeface="Consolas" panose="020B0609020204030204" pitchFamily="49" charset="0"/>
              </a:rPr>
              <a:t>cin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Ввод сложнее вывода, так как снаружи может придти что угодно.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67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cin &gt;&gt; hex &gt;&gt;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dec &lt;&lt; n &lt;&lt; endl;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en-US" smtClean="0">
                <a:latin typeface="Consolas" panose="020B0609020204030204" pitchFamily="49" charset="0"/>
              </a:rPr>
              <a:t>"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A"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en-US" smtClean="0">
                <a:latin typeface="Consolas" panose="020B0609020204030204" pitchFamily="49" charset="0"/>
              </a:rPr>
              <a:t>"42"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en-US" smtClean="0">
                <a:latin typeface="Consolas" panose="020B0609020204030204" pitchFamily="49" charset="0"/>
              </a:rPr>
              <a:t>"  2A"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"42"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ru-RU" smtClean="0">
                <a:latin typeface="Consolas" panose="020B0609020204030204" pitchFamily="49" charset="0"/>
              </a:rPr>
              <a:t>"2.2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"</a:t>
            </a:r>
            <a:r>
              <a:rPr lang="en-US" smtClean="0"/>
              <a:t>AAAAAAAAAAA</a:t>
            </a:r>
            <a:r>
              <a:rPr lang="ru-RU" smtClean="0"/>
              <a:t>"</a:t>
            </a:r>
            <a:r>
              <a:rPr lang="en-US" smtClean="0"/>
              <a:t>. </a:t>
            </a:r>
            <a:r>
              <a:rPr lang="ru-RU"/>
              <a:t>На экране </a:t>
            </a:r>
            <a:r>
              <a:rPr lang="en-US" smtClean="0">
                <a:latin typeface="Consolas" panose="020B0609020204030204" pitchFamily="49" charset="0"/>
              </a:rPr>
              <a:t>"</a:t>
            </a:r>
            <a:r>
              <a:rPr lang="ru-RU" smtClean="0">
                <a:latin typeface="Consolas" panose="020B0609020204030204" pitchFamily="49" charset="0"/>
              </a:rPr>
              <a:t>2147483647</a:t>
            </a:r>
            <a:r>
              <a:rPr lang="en-US" smtClean="0">
                <a:latin typeface="Consolas" panose="020B0609020204030204" pitchFamily="49" charset="0"/>
              </a:rPr>
              <a:t>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"</a:t>
            </a:r>
            <a:r>
              <a:rPr lang="en-US" smtClean="0"/>
              <a:t>ZZZ"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"0"</a:t>
            </a:r>
            <a:r>
              <a:rPr lang="ru-RU" smtClean="0"/>
              <a:t>. </a:t>
            </a:r>
            <a:endParaRPr lang="ru-RU"/>
          </a:p>
          <a:p>
            <a:pPr marL="45720" indent="0">
              <a:buNone/>
            </a:pPr>
            <a:endParaRPr lang="ru-RU" smtClean="0"/>
          </a:p>
          <a:p>
            <a:pPr marL="4572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33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Перегрузка для своего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MyClass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 something </a:t>
            </a:r>
            <a:r>
              <a:rPr lang="en-US" smtClean="0">
                <a:latin typeface="Consolas" panose="020B0609020204030204" pitchFamily="49" charset="0"/>
              </a:rPr>
              <a:t>private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print have access to private </a:t>
            </a:r>
            <a:r>
              <a:rPr lang="en-US" smtClean="0">
                <a:latin typeface="Consolas" panose="020B0609020204030204" pitchFamily="49" charset="0"/>
              </a:rPr>
              <a:t>data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print (std::ostream&amp; stream) const;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115EF7"/>
                </a:solidFill>
                <a:latin typeface="Consolas" panose="020B0609020204030204" pitchFamily="49" charset="0"/>
              </a:rPr>
              <a:t>::ostream</a:t>
            </a:r>
            <a:r>
              <a:rPr lang="en-US">
                <a:latin typeface="Consolas" panose="020B0609020204030204" pitchFamily="49" charset="0"/>
              </a:rPr>
              <a:t>&amp;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b="1" smtClean="0">
                <a:latin typeface="Consolas" panose="020B0609020204030204" pitchFamily="49" charset="0"/>
              </a:rPr>
              <a:t>operator </a:t>
            </a:r>
            <a:r>
              <a:rPr lang="en-US" b="1">
                <a:latin typeface="Consolas" panose="020B0609020204030204" pitchFamily="49" charset="0"/>
              </a:rPr>
              <a:t>&lt;&lt;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115EF7"/>
                </a:solidFill>
                <a:latin typeface="Consolas" panose="020B0609020204030204" pitchFamily="49" charset="0"/>
              </a:rPr>
              <a:t>std::ostream</a:t>
            </a:r>
            <a:r>
              <a:rPr lang="en-US">
                <a:latin typeface="Consolas" panose="020B0609020204030204" pitchFamily="49" charset="0"/>
              </a:rPr>
              <a:t>&amp; stream, const MyClass&amp; rhs)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rhs.print </a:t>
            </a:r>
            <a:r>
              <a:rPr lang="en-US">
                <a:latin typeface="Consolas" panose="020B0609020204030204" pitchFamily="49" charset="0"/>
              </a:rPr>
              <a:t>(stream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stream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3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Работа с файлами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Строки</a:t>
            </a:r>
            <a:r>
              <a:rPr lang="en-US" sz="4000" smtClean="0"/>
              <a:t>: </a:t>
            </a:r>
            <a:r>
              <a:rPr lang="ru-RU" sz="4000" smtClean="0"/>
              <a:t>ввод и вывод в память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Буферизация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Локализация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524262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перегрузке слайдом ранее использован </a:t>
            </a:r>
            <a:r>
              <a:rPr lang="en-US" smtClean="0"/>
              <a:t>ostream&amp;. </a:t>
            </a:r>
            <a:r>
              <a:rPr lang="ru-RU" smtClean="0"/>
              <a:t>Хорошее ли это решение</a:t>
            </a:r>
            <a:r>
              <a:rPr lang="en-US" smtClean="0"/>
              <a:t>? </a:t>
            </a:r>
            <a:r>
              <a:rPr lang="ru-RU" smtClean="0"/>
              <a:t>Есть ли лучшие альтернативы?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ios_base&amp;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basic_ios&lt;charT, traits&gt;&amp;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basic_ostream&lt;charT</a:t>
            </a:r>
            <a:r>
              <a:rPr lang="en-US"/>
              <a:t>, traits</a:t>
            </a:r>
            <a:r>
              <a:rPr lang="en-US" smtClean="0"/>
              <a:t>&gt;&amp;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Оставить </a:t>
            </a:r>
            <a:r>
              <a:rPr lang="en-US" smtClean="0"/>
              <a:t>ostream&amp;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Ваши варианты?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MyClass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obj;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cout &lt;&lt; obj &lt;&lt; endl;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Раскрывается в: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operator &lt;&lt; (operator &lt;&lt; (cout, obj), endl);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 smtClean="0">
                <a:latin typeface="Consolas" panose="020B0609020204030204" pitchFamily="49" charset="0"/>
              </a:rPr>
              <a:t>obj.print()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>
                <a:latin typeface="Consolas" panose="020B0609020204030204" pitchFamily="49" charset="0"/>
              </a:rPr>
              <a:t>operator </a:t>
            </a:r>
            <a:r>
              <a:rPr lang="en-US" smtClean="0">
                <a:latin typeface="Consolas" panose="020B0609020204030204" pitchFamily="49" charset="0"/>
              </a:rPr>
              <a:t>&lt;&lt;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latin typeface="Consolas" panose="020B0609020204030204" pitchFamily="49" charset="0"/>
              </a:rPr>
              <a:t>cout, endl)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 smtClean="0">
                <a:latin typeface="Consolas" panose="020B0609020204030204" pitchFamily="49" charset="0"/>
              </a:rPr>
              <a:t>endl (cout)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устроен манипулятор</a:t>
            </a:r>
            <a:r>
              <a:rPr lang="en-US" smtClean="0"/>
              <a:t> endl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charT, typename traits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basic_ostream&lt;charT,</a:t>
            </a:r>
            <a:r>
              <a:rPr lang="ru-RU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traits&gt;&amp;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endl (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basic_ostream&lt;charT,</a:t>
            </a:r>
            <a:r>
              <a:rPr lang="ru-RU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traits</a:t>
            </a:r>
            <a:r>
              <a:rPr lang="en-US">
                <a:solidFill>
                  <a:srgbClr val="115EF7"/>
                </a:solidFill>
                <a:latin typeface="Consolas" panose="020B0609020204030204" pitchFamily="49" charset="0"/>
              </a:rPr>
              <a:t>&gt;&amp;</a:t>
            </a:r>
            <a:r>
              <a:rPr lang="en-US">
                <a:latin typeface="Consolas" panose="020B0609020204030204" pitchFamily="49" charset="0"/>
              </a:rPr>
              <a:t> strm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strm.put(strm.widen</a:t>
            </a:r>
            <a:r>
              <a:rPr lang="en-US">
                <a:latin typeface="Consolas" panose="020B0609020204030204" pitchFamily="49" charset="0"/>
              </a:rPr>
              <a:t>(’\n</a:t>
            </a:r>
            <a:r>
              <a:rPr lang="en-US" smtClean="0">
                <a:latin typeface="Consolas" panose="020B0609020204030204" pitchFamily="49" charset="0"/>
              </a:rPr>
              <a:t>’));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strm.flush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strm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put </a:t>
            </a:r>
            <a:r>
              <a:rPr lang="ru-RU" smtClean="0">
                <a:latin typeface="Consolas" panose="020B0609020204030204" pitchFamily="49" charset="0"/>
              </a:rPr>
              <a:t>это специальный метод для неформатированного вывода</a:t>
            </a:r>
          </a:p>
          <a:p>
            <a:r>
              <a:rPr lang="en-US" smtClean="0">
                <a:latin typeface="Consolas" panose="020B0609020204030204" pitchFamily="49" charset="0"/>
              </a:rPr>
              <a:t>flush </a:t>
            </a:r>
            <a:r>
              <a:rPr lang="ru-RU" smtClean="0">
                <a:latin typeface="Consolas" panose="020B0609020204030204" pitchFamily="49" charset="0"/>
              </a:rPr>
              <a:t>это сброс буфера</a:t>
            </a:r>
          </a:p>
          <a:p>
            <a:r>
              <a:rPr lang="ru-RU" smtClean="0">
                <a:latin typeface="Consolas" panose="020B0609020204030204" pitchFamily="49" charset="0"/>
              </a:rPr>
              <a:t>метод </a:t>
            </a:r>
            <a:r>
              <a:rPr lang="en-US" smtClean="0">
                <a:latin typeface="Consolas" panose="020B0609020204030204" pitchFamily="49" charset="0"/>
              </a:rPr>
              <a:t>widen </a:t>
            </a:r>
            <a:r>
              <a:rPr lang="ru-RU" smtClean="0">
                <a:latin typeface="Consolas" panose="020B0609020204030204" pitchFamily="49" charset="0"/>
              </a:rPr>
              <a:t>интуитивно понятен, но будет рассмотрен позднее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9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Неформатированный ввод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ru-RU" smtClean="0"/>
              <a:t>Основные средства</a:t>
            </a:r>
            <a:r>
              <a:rPr lang="en-US" smtClean="0"/>
              <a:t>: get, peek, </a:t>
            </a:r>
            <a:r>
              <a:rPr lang="en-US" err="1" smtClean="0"/>
              <a:t>putback</a:t>
            </a:r>
            <a:endParaRPr lang="ru-RU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mtClean="0"/>
              <a:t>char </a:t>
            </a:r>
            <a:r>
              <a:rPr lang="en-US"/>
              <a:t>c = </a:t>
            </a:r>
            <a:r>
              <a:rPr lang="en-US" err="1" smtClean="0"/>
              <a:t>cin.get</a:t>
            </a:r>
            <a:r>
              <a:rPr lang="en-US" smtClean="0"/>
              <a:t>();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можно </a:t>
            </a:r>
            <a:r>
              <a:rPr lang="en-US" err="1" smtClean="0"/>
              <a:t>cin.peek</a:t>
            </a:r>
            <a:r>
              <a:rPr lang="en-US" smtClean="0"/>
              <a:t>() </a:t>
            </a:r>
            <a:r>
              <a:rPr lang="ru-RU" smtClean="0"/>
              <a:t>тогда </a:t>
            </a:r>
            <a:r>
              <a:rPr lang="en-US" err="1" smtClean="0"/>
              <a:t>putback</a:t>
            </a:r>
            <a:r>
              <a:rPr lang="en-US" smtClean="0"/>
              <a:t> </a:t>
            </a:r>
            <a:r>
              <a:rPr lang="ru-RU" smtClean="0"/>
              <a:t>ниже не нужен</a:t>
            </a:r>
            <a:br>
              <a:rPr lang="ru-RU" smtClean="0"/>
            </a:br>
            <a:r>
              <a:rPr lang="en-US" smtClean="0"/>
              <a:t>if </a:t>
            </a:r>
            <a:r>
              <a:rPr lang="en-US"/>
              <a:t>( (c &gt;= '0') &amp;&amp; (c &lt;= '9') </a:t>
            </a:r>
            <a:r>
              <a:rPr lang="en-US" smtClean="0"/>
              <a:t>)</a:t>
            </a:r>
            <a:r>
              <a:rPr lang="en-US"/>
              <a:t> </a:t>
            </a: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  </a:t>
            </a:r>
            <a:r>
              <a:rPr lang="en-US" smtClean="0"/>
              <a:t>// </a:t>
            </a:r>
            <a:r>
              <a:rPr lang="ru-RU" smtClean="0"/>
              <a:t>обработка числа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}  else {</a:t>
            </a:r>
            <a:br>
              <a:rPr lang="en-US" smtClean="0"/>
            </a:br>
            <a:r>
              <a:rPr lang="en-US" smtClean="0"/>
              <a:t>    string </a:t>
            </a:r>
            <a:r>
              <a:rPr lang="en-US" err="1"/>
              <a:t>str</a:t>
            </a:r>
            <a:r>
              <a:rPr lang="en-US" smtClean="0"/>
              <a:t>;</a:t>
            </a:r>
            <a:br>
              <a:rPr lang="en-US" smtClean="0"/>
            </a:br>
            <a:r>
              <a:rPr lang="en-US" smtClean="0"/>
              <a:t>    </a:t>
            </a:r>
            <a:r>
              <a:rPr lang="en-US" err="1" smtClean="0"/>
              <a:t>cin.putback</a:t>
            </a:r>
            <a:r>
              <a:rPr lang="en-US" smtClean="0"/>
              <a:t> </a:t>
            </a:r>
            <a:r>
              <a:rPr lang="en-US"/>
              <a:t>(c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кладём обратно подсмотренный символ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</a:t>
            </a:r>
            <a:r>
              <a:rPr lang="en-US" err="1">
                <a:solidFill>
                  <a:srgbClr val="115EF7"/>
                </a:solidFill>
              </a:rPr>
              <a:t>getline</a:t>
            </a:r>
            <a:r>
              <a:rPr lang="en-US">
                <a:solidFill>
                  <a:srgbClr val="115EF7"/>
                </a:solidFill>
              </a:rPr>
              <a:t> </a:t>
            </a:r>
            <a:r>
              <a:rPr lang="en-US" smtClean="0">
                <a:solidFill>
                  <a:srgbClr val="115EF7"/>
                </a:solidFill>
              </a:rPr>
              <a:t>(</a:t>
            </a:r>
            <a:r>
              <a:rPr lang="en-US" err="1" smtClean="0">
                <a:solidFill>
                  <a:srgbClr val="115EF7"/>
                </a:solidFill>
              </a:rPr>
              <a:t>cin</a:t>
            </a:r>
            <a:r>
              <a:rPr lang="en-US" smtClean="0">
                <a:solidFill>
                  <a:srgbClr val="115EF7"/>
                </a:solidFill>
              </a:rPr>
              <a:t>,</a:t>
            </a:r>
            <a:r>
              <a:rPr lang="ru-RU" smtClean="0">
                <a:solidFill>
                  <a:srgbClr val="115EF7"/>
                </a:solidFill>
              </a:rPr>
              <a:t> </a:t>
            </a:r>
            <a:r>
              <a:rPr lang="en-US" err="1" smtClean="0">
                <a:solidFill>
                  <a:srgbClr val="115EF7"/>
                </a:solidFill>
              </a:rPr>
              <a:t>str</a:t>
            </a:r>
            <a:r>
              <a:rPr lang="en-US" smtClean="0">
                <a:solidFill>
                  <a:srgbClr val="115EF7"/>
                </a:solidFill>
              </a:rPr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en-US" err="1" smtClean="0"/>
              <a:t>getline</a:t>
            </a:r>
            <a:r>
              <a:rPr lang="en-US" smtClean="0"/>
              <a:t> (</a:t>
            </a:r>
            <a:r>
              <a:rPr lang="en-US" err="1" smtClean="0"/>
              <a:t>istream</a:t>
            </a:r>
            <a:r>
              <a:rPr lang="en-US" smtClean="0"/>
              <a:t>, string) </a:t>
            </a:r>
            <a:r>
              <a:rPr lang="ru-RU" smtClean="0"/>
              <a:t>но не </a:t>
            </a:r>
            <a:r>
              <a:rPr lang="en-US" err="1" smtClean="0">
                <a:solidFill>
                  <a:srgbClr val="FF0000"/>
                </a:solidFill>
              </a:rPr>
              <a:t>cin.getline</a:t>
            </a:r>
            <a:r>
              <a:rPr lang="ru-RU" smtClean="0">
                <a:solidFill>
                  <a:srgbClr val="FF0000"/>
                </a:solidFill>
              </a:rPr>
              <a:t> (</a:t>
            </a:r>
            <a:r>
              <a:rPr lang="en-US" smtClean="0">
                <a:solidFill>
                  <a:srgbClr val="FF0000"/>
                </a:solidFill>
              </a:rPr>
              <a:t>char *, </a:t>
            </a:r>
            <a:r>
              <a:rPr lang="en-US" err="1" smtClean="0">
                <a:solidFill>
                  <a:srgbClr val="FF0000"/>
                </a:solidFill>
              </a:rPr>
              <a:t>int</a:t>
            </a:r>
            <a:r>
              <a:rPr lang="en-US" smtClean="0">
                <a:solidFill>
                  <a:srgbClr val="FF0000"/>
                </a:solidFill>
              </a:rPr>
              <a:t>)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/>
              <a:t>    // </a:t>
            </a:r>
            <a:r>
              <a:rPr lang="ru-RU" smtClean="0"/>
              <a:t>обработка строки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27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 </a:t>
            </a:r>
            <a:r>
              <a:rPr lang="en-US" err="1"/>
              <a:t>cout</a:t>
            </a:r>
            <a:r>
              <a:rPr lang="en-US"/>
              <a:t> &lt;&lt; "Please enter a number: " &lt;&lt; "\n";</a:t>
            </a:r>
          </a:p>
          <a:p>
            <a:pPr marL="45720" indent="0">
              <a:buNone/>
            </a:pPr>
            <a:r>
              <a:rPr lang="en-US"/>
              <a:t> </a:t>
            </a:r>
            <a:r>
              <a:rPr lang="en-US" err="1" smtClean="0"/>
              <a:t>cin</a:t>
            </a:r>
            <a:r>
              <a:rPr lang="en-US" smtClean="0"/>
              <a:t> </a:t>
            </a:r>
            <a:r>
              <a:rPr lang="en-US"/>
              <a:t>&gt;&gt; </a:t>
            </a:r>
            <a:r>
              <a:rPr lang="en-US" err="1"/>
              <a:t>num</a:t>
            </a:r>
            <a:r>
              <a:rPr lang="en-US"/>
              <a:t>;</a:t>
            </a:r>
          </a:p>
          <a:p>
            <a:pPr marL="45720" indent="0">
              <a:buNone/>
            </a:pPr>
            <a:r>
              <a:rPr lang="en-US"/>
              <a:t> </a:t>
            </a:r>
            <a:r>
              <a:rPr lang="en-US" err="1" smtClean="0"/>
              <a:t>cout</a:t>
            </a:r>
            <a:r>
              <a:rPr lang="en-US" smtClean="0"/>
              <a:t> </a:t>
            </a:r>
            <a:r>
              <a:rPr lang="en-US"/>
              <a:t>&lt;&lt; "Your number is: " &lt;&lt; </a:t>
            </a:r>
            <a:r>
              <a:rPr lang="en-US" err="1"/>
              <a:t>num</a:t>
            </a:r>
            <a:r>
              <a:rPr lang="en-US"/>
              <a:t> &lt;&lt; "\n</a:t>
            </a:r>
            <a:r>
              <a:rPr lang="en-US" smtClean="0"/>
              <a:t>";</a:t>
            </a:r>
            <a:endParaRPr lang="en-US"/>
          </a:p>
          <a:p>
            <a:pPr marL="45720" indent="0">
              <a:buNone/>
            </a:pPr>
            <a:r>
              <a:rPr lang="en-US"/>
              <a:t> </a:t>
            </a:r>
            <a:r>
              <a:rPr lang="en-US" err="1" smtClean="0"/>
              <a:t>cout</a:t>
            </a:r>
            <a:r>
              <a:rPr lang="en-US" smtClean="0"/>
              <a:t> </a:t>
            </a:r>
            <a:r>
              <a:rPr lang="en-US"/>
              <a:t>&lt;&lt; "Please enter your name: \n";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getline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err="1">
                <a:solidFill>
                  <a:srgbClr val="FF0000"/>
                </a:solidFill>
              </a:rPr>
              <a:t>cin</a:t>
            </a:r>
            <a:r>
              <a:rPr lang="en-US">
                <a:solidFill>
                  <a:srgbClr val="FF0000"/>
                </a:solidFill>
              </a:rPr>
              <a:t>, </a:t>
            </a:r>
            <a:r>
              <a:rPr lang="en-US" err="1">
                <a:solidFill>
                  <a:srgbClr val="FF0000"/>
                </a:solidFill>
              </a:rPr>
              <a:t>mystr</a:t>
            </a:r>
            <a:r>
              <a:rPr lang="en-US" smtClean="0">
                <a:solidFill>
                  <a:srgbClr val="FF0000"/>
                </a:solidFill>
              </a:rPr>
              <a:t>); // </a:t>
            </a:r>
            <a:r>
              <a:rPr lang="ru-RU" smtClean="0">
                <a:solidFill>
                  <a:srgbClr val="FF0000"/>
                </a:solidFill>
              </a:rPr>
              <a:t>упс... тут что-то пошло не так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17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r>
              <a:rPr lang="en-US" smtClean="0"/>
              <a:t>: </a:t>
            </a:r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/>
              <a:t>cout </a:t>
            </a:r>
            <a:r>
              <a:rPr lang="en-US"/>
              <a:t>&lt;&lt; "Please enter a number: " &lt;&lt; "\n";</a:t>
            </a:r>
          </a:p>
          <a:p>
            <a:pPr marL="45720" indent="0">
              <a:buNone/>
            </a:pPr>
            <a:r>
              <a:rPr lang="en-US" smtClean="0"/>
              <a:t>cin </a:t>
            </a:r>
            <a:r>
              <a:rPr lang="en-US"/>
              <a:t>&gt;&gt; </a:t>
            </a:r>
            <a:r>
              <a:rPr lang="en-US" err="1"/>
              <a:t>num</a:t>
            </a:r>
            <a:r>
              <a:rPr lang="en-US" smtClean="0"/>
              <a:t>;</a:t>
            </a:r>
            <a:r>
              <a:rPr lang="ru-RU" smtClean="0"/>
              <a:t> </a:t>
            </a:r>
            <a:r>
              <a:rPr lang="en-US" smtClean="0">
                <a:solidFill>
                  <a:srgbClr val="115EF7"/>
                </a:solidFill>
              </a:rPr>
              <a:t>// </a:t>
            </a:r>
            <a:r>
              <a:rPr lang="ru-RU" smtClean="0">
                <a:solidFill>
                  <a:srgbClr val="115EF7"/>
                </a:solidFill>
              </a:rPr>
              <a:t>здесь был нажат </a:t>
            </a:r>
            <a:r>
              <a:rPr lang="en-US" smtClean="0">
                <a:solidFill>
                  <a:srgbClr val="115EF7"/>
                </a:solidFill>
              </a:rPr>
              <a:t>Enter </a:t>
            </a:r>
            <a:r>
              <a:rPr lang="ru-RU" smtClean="0">
                <a:solidFill>
                  <a:srgbClr val="115EF7"/>
                </a:solidFill>
              </a:rPr>
              <a:t>и конец строки остался в </a:t>
            </a:r>
            <a:r>
              <a:rPr lang="en-US" smtClean="0">
                <a:solidFill>
                  <a:srgbClr val="115EF7"/>
                </a:solidFill>
              </a:rPr>
              <a:t>cin</a:t>
            </a:r>
            <a:endParaRPr lang="en-US">
              <a:solidFill>
                <a:srgbClr val="115EF7"/>
              </a:solidFill>
            </a:endParaRPr>
          </a:p>
          <a:p>
            <a:pPr marL="45720" indent="0">
              <a:buNone/>
            </a:pPr>
            <a:r>
              <a:rPr lang="en-US" smtClean="0"/>
              <a:t>cout </a:t>
            </a:r>
            <a:r>
              <a:rPr lang="en-US"/>
              <a:t>&lt;&lt; "Your number is: " &lt;&lt; </a:t>
            </a:r>
            <a:r>
              <a:rPr lang="en-US" err="1"/>
              <a:t>num</a:t>
            </a:r>
            <a:r>
              <a:rPr lang="en-US"/>
              <a:t> &lt;&lt; "\n</a:t>
            </a:r>
            <a:r>
              <a:rPr lang="en-US" smtClean="0"/>
              <a:t>";</a:t>
            </a:r>
            <a:endParaRPr lang="en-US"/>
          </a:p>
          <a:p>
            <a:pPr marL="45720" indent="0">
              <a:buNone/>
            </a:pPr>
            <a:r>
              <a:rPr lang="en-US" smtClean="0"/>
              <a:t>cout </a:t>
            </a:r>
            <a:r>
              <a:rPr lang="en-US"/>
              <a:t>&lt;&lt; "Please enter your name: \n</a:t>
            </a:r>
            <a:r>
              <a:rPr lang="en-US" smtClean="0"/>
              <a:t>";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solidFill>
                  <a:srgbClr val="115EF7"/>
                </a:solidFill>
              </a:rPr>
              <a:t>cin.ignore(); // </a:t>
            </a:r>
            <a:r>
              <a:rPr lang="ru-RU" smtClean="0">
                <a:solidFill>
                  <a:srgbClr val="115EF7"/>
                </a:solidFill>
              </a:rPr>
              <a:t>здесь лишний </a:t>
            </a:r>
            <a:r>
              <a:rPr lang="en-US" smtClean="0">
                <a:solidFill>
                  <a:srgbClr val="115EF7"/>
                </a:solidFill>
              </a:rPr>
              <a:t>Enter </a:t>
            </a:r>
            <a:r>
              <a:rPr lang="ru-RU" smtClean="0">
                <a:solidFill>
                  <a:srgbClr val="115EF7"/>
                </a:solidFill>
              </a:rPr>
              <a:t>был забыт</a:t>
            </a:r>
            <a:endParaRPr lang="en-US" smtClean="0">
              <a:solidFill>
                <a:srgbClr val="115EF7"/>
              </a:solidFill>
            </a:endParaRPr>
          </a:p>
          <a:p>
            <a:pPr marL="45720" indent="0">
              <a:buNone/>
            </a:pPr>
            <a:r>
              <a:rPr lang="en-US" smtClean="0"/>
              <a:t>getline (cin, mystr); // </a:t>
            </a:r>
            <a:r>
              <a:rPr lang="ru-RU" smtClean="0"/>
              <a:t>теперь всё хорошо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2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Состояния потоков и обработка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std::ios_base::eofbit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считан конец файла</a:t>
            </a:r>
            <a:endParaRPr lang="en-US" smtClean="0"/>
          </a:p>
          <a:p>
            <a:r>
              <a:rPr lang="en-US" smtClean="0"/>
              <a:t>std::ios_base::failbit</a:t>
            </a:r>
            <a:r>
              <a:rPr lang="ru-RU" smtClean="0"/>
              <a:t> </a:t>
            </a:r>
            <a:r>
              <a:rPr lang="en-US" smtClean="0">
                <a:latin typeface="Corbel" panose="020B0503020204020204" pitchFamily="34" charset="0"/>
              </a:rPr>
              <a:t>–</a:t>
            </a:r>
            <a:r>
              <a:rPr lang="ru-RU" smtClean="0">
                <a:latin typeface="Corbel" panose="020B0503020204020204" pitchFamily="34" charset="0"/>
              </a:rPr>
              <a:t> восстановимая ошибка (например ошибка форматирования)</a:t>
            </a:r>
            <a:endParaRPr lang="en-US" smtClean="0"/>
          </a:p>
          <a:p>
            <a:r>
              <a:rPr lang="en-US" smtClean="0"/>
              <a:t>std::ios_base::badbit</a:t>
            </a:r>
            <a:r>
              <a:rPr lang="ru-RU" smtClean="0"/>
              <a:t> </a:t>
            </a:r>
            <a:r>
              <a:rPr lang="en-US" smtClean="0">
                <a:latin typeface="Corbel" panose="020B0503020204020204" pitchFamily="34" charset="0"/>
              </a:rPr>
              <a:t>–</a:t>
            </a:r>
            <a:r>
              <a:rPr lang="ru-RU" smtClean="0">
                <a:latin typeface="Corbel" panose="020B0503020204020204" pitchFamily="34" charset="0"/>
              </a:rPr>
              <a:t> серьёзная ошибка (порча потока, потеря данных)</a:t>
            </a:r>
          </a:p>
          <a:p>
            <a:pPr marL="45720" indent="0">
              <a:buNone/>
            </a:pPr>
            <a:r>
              <a:rPr lang="ru-RU" smtClean="0">
                <a:latin typeface="Corbel" panose="020B0503020204020204" pitchFamily="34" charset="0"/>
              </a:rPr>
              <a:t>Работа в основном возложена на функции:</a:t>
            </a:r>
          </a:p>
          <a:p>
            <a:r>
              <a:rPr lang="en-US" smtClean="0">
                <a:latin typeface="Corbel" panose="020B0503020204020204" pitchFamily="34" charset="0"/>
              </a:rPr>
              <a:t>rdstate/clear – </a:t>
            </a:r>
            <a:r>
              <a:rPr lang="ru-RU" smtClean="0">
                <a:latin typeface="Corbel" panose="020B0503020204020204" pitchFamily="34" charset="0"/>
              </a:rPr>
              <a:t>прочитать</a:t>
            </a:r>
            <a:r>
              <a:rPr lang="en-US" smtClean="0">
                <a:latin typeface="Corbel" panose="020B0503020204020204" pitchFamily="34" charset="0"/>
              </a:rPr>
              <a:t>/c</a:t>
            </a:r>
            <a:r>
              <a:rPr lang="ru-RU" smtClean="0">
                <a:latin typeface="Corbel" panose="020B0503020204020204" pitchFamily="34" charset="0"/>
              </a:rPr>
              <a:t>бросить флаги</a:t>
            </a:r>
            <a:endParaRPr lang="en-US" smtClean="0">
              <a:latin typeface="Corbel" panose="020B0503020204020204" pitchFamily="34" charset="0"/>
            </a:endParaRPr>
          </a:p>
          <a:p>
            <a:r>
              <a:rPr lang="en-US" smtClean="0">
                <a:latin typeface="Corbel" panose="020B0503020204020204" pitchFamily="34" charset="0"/>
              </a:rPr>
              <a:t>fail</a:t>
            </a:r>
            <a:r>
              <a:rPr lang="ru-RU" smtClean="0">
                <a:latin typeface="Corbel" panose="020B0503020204020204" pitchFamily="34" charset="0"/>
              </a:rPr>
              <a:t>, </a:t>
            </a:r>
            <a:r>
              <a:rPr lang="en-US" smtClean="0">
                <a:latin typeface="Corbel" panose="020B0503020204020204" pitchFamily="34" charset="0"/>
              </a:rPr>
              <a:t>operator!() – true </a:t>
            </a:r>
            <a:r>
              <a:rPr lang="ru-RU" smtClean="0">
                <a:latin typeface="Corbel" panose="020B0503020204020204" pitchFamily="34" charset="0"/>
              </a:rPr>
              <a:t>если </a:t>
            </a:r>
            <a:r>
              <a:rPr lang="en-US" smtClean="0">
                <a:latin typeface="Corbel" panose="020B0503020204020204" pitchFamily="34" charset="0"/>
              </a:rPr>
              <a:t>failbit || badbit</a:t>
            </a:r>
          </a:p>
          <a:p>
            <a:r>
              <a:rPr lang="en-US" smtClean="0">
                <a:latin typeface="Corbel" panose="020B0503020204020204" pitchFamily="34" charset="0"/>
              </a:rPr>
              <a:t>operator bool() </a:t>
            </a:r>
            <a:r>
              <a:rPr lang="en-US">
                <a:latin typeface="Corbel" panose="020B0503020204020204" pitchFamily="34" charset="0"/>
              </a:rPr>
              <a:t>– true </a:t>
            </a:r>
            <a:r>
              <a:rPr lang="ru-RU" smtClean="0">
                <a:latin typeface="Corbel" panose="020B0503020204020204" pitchFamily="34" charset="0"/>
              </a:rPr>
              <a:t>если</a:t>
            </a:r>
            <a:r>
              <a:rPr lang="en-US" smtClean="0">
                <a:latin typeface="Corbel" panose="020B0503020204020204" pitchFamily="34" charset="0"/>
              </a:rPr>
              <a:t> !fail()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/>
              <a:t>int n</a:t>
            </a:r>
            <a:r>
              <a:rPr lang="en-US" sz="2400" smtClean="0"/>
              <a:t>;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while </a:t>
            </a:r>
            <a:r>
              <a:rPr lang="en-US" sz="2400"/>
              <a:t>(cin &gt;&gt; n</a:t>
            </a:r>
            <a:r>
              <a:rPr lang="en-US" sz="2400" smtClean="0"/>
              <a:t>)</a:t>
            </a:r>
            <a:r>
              <a:rPr lang="ru-RU" sz="2400"/>
              <a:t> </a:t>
            </a:r>
            <a:r>
              <a:rPr lang="en-US" sz="2400" smtClean="0"/>
              <a:t>{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  </a:t>
            </a:r>
            <a:r>
              <a:rPr lang="en-US" sz="2400"/>
              <a:t>cout &lt;&lt; n &lt;&lt; endl</a:t>
            </a:r>
            <a:r>
              <a:rPr lang="en-US" sz="2400" smtClean="0"/>
              <a:t>;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  </a:t>
            </a:r>
            <a:r>
              <a:rPr lang="en-US" sz="2400"/>
              <a:t>cin.ignore(); // eating Enter </a:t>
            </a:r>
            <a:r>
              <a:rPr lang="en-US" sz="2400" smtClean="0"/>
              <a:t>hit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}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ru-RU" sz="2400" b="1" smtClean="0"/>
              <a:t>Вопрос:</a:t>
            </a:r>
            <a:r>
              <a:rPr lang="ru-RU" sz="2400" smtClean="0"/>
              <a:t> что будет на экране, если ввод </a:t>
            </a:r>
            <a:r>
              <a:rPr lang="en-US" sz="2400" smtClean="0"/>
              <a:t>"</a:t>
            </a:r>
            <a:r>
              <a:rPr lang="ru-RU" sz="2400" smtClean="0"/>
              <a:t>1.1</a:t>
            </a:r>
            <a:r>
              <a:rPr lang="en-US" sz="2400" smtClean="0"/>
              <a:t>"?</a:t>
            </a:r>
            <a:endParaRPr lang="ru-RU" sz="2400" smtClean="0"/>
          </a:p>
          <a:p>
            <a:pPr marL="50292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/>
              <a:t>if (!cin &gt;&gt; n</a:t>
            </a:r>
            <a:r>
              <a:rPr lang="en-US" sz="2400" smtClean="0"/>
              <a:t>){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  </a:t>
            </a:r>
            <a:r>
              <a:rPr lang="en-US" sz="2400"/>
              <a:t>// process </a:t>
            </a:r>
            <a:r>
              <a:rPr lang="en-US" sz="2400" smtClean="0"/>
              <a:t>errors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}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ru-RU" sz="2400" b="1" smtClean="0"/>
              <a:t>Вопрос:</a:t>
            </a:r>
            <a:r>
              <a:rPr lang="ru-RU" sz="2400" smtClean="0"/>
              <a:t> что плохо в таком подходе?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6228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/>
              <a:t>В</a:t>
            </a:r>
            <a:r>
              <a:rPr lang="ru-RU" sz="2400" smtClean="0"/>
              <a:t>ывод чаще нужен форматированный, а ввод </a:t>
            </a:r>
            <a:r>
              <a:rPr lang="ru-RU" sz="2400" smtClean="0">
                <a:latin typeface="Corbel" panose="020B0503020204020204" pitchFamily="34" charset="0"/>
              </a:rPr>
              <a:t>– не форматированный. В каких обстоятельствах уместны неформатированный вывод и форматированный ввод?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12278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Работа с файлами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Строки</a:t>
            </a:r>
            <a:r>
              <a:rPr lang="en-US" sz="4000" smtClean="0"/>
              <a:t>: </a:t>
            </a:r>
            <a:r>
              <a:rPr lang="ru-RU" sz="4000" smtClean="0"/>
              <a:t>ввод и вывод в память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Буферизация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Локализация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286155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всё есть </a:t>
            </a:r>
            <a:r>
              <a:rPr lang="en-US" smtClean="0"/>
              <a:t>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FILE </a:t>
            </a:r>
            <a:r>
              <a:rPr lang="ru-RU" smtClean="0"/>
              <a:t>это </a:t>
            </a:r>
            <a:r>
              <a:rPr lang="en-US" smtClean="0"/>
              <a:t>implementation-defined </a:t>
            </a:r>
            <a:r>
              <a:rPr lang="ru-RU" smtClean="0"/>
              <a:t>структура, поэтому обычно оперируют </a:t>
            </a:r>
            <a:r>
              <a:rPr lang="en-US" smtClean="0"/>
              <a:t>FILE*</a:t>
            </a:r>
          </a:p>
          <a:p>
            <a:r>
              <a:rPr lang="ru-RU" smtClean="0"/>
              <a:t>Всего файлов можно открыть не меньше </a:t>
            </a:r>
            <a:r>
              <a:rPr lang="en-US" smtClean="0"/>
              <a:t>FOPEN_MAX (</a:t>
            </a:r>
            <a:r>
              <a:rPr lang="ru-RU" smtClean="0"/>
              <a:t>не меньше 8</a:t>
            </a:r>
            <a:r>
              <a:rPr lang="en-US" smtClean="0"/>
              <a:t>)</a:t>
            </a:r>
            <a:endParaRPr lang="ru-RU" smtClean="0"/>
          </a:p>
          <a:p>
            <a:r>
              <a:rPr lang="ru-RU" smtClean="0"/>
              <a:t>Весь ввод</a:t>
            </a:r>
            <a:r>
              <a:rPr lang="en-US" smtClean="0"/>
              <a:t>/</a:t>
            </a:r>
            <a:r>
              <a:rPr lang="ru-RU" smtClean="0"/>
              <a:t>вывод работает только с «файлами»</a:t>
            </a:r>
          </a:p>
          <a:p>
            <a:r>
              <a:rPr lang="ru-RU" smtClean="0"/>
              <a:t>«Файлы» </a:t>
            </a:r>
            <a:r>
              <a:rPr lang="ru-RU"/>
              <a:t>можно открывать и закрывать (</a:t>
            </a:r>
            <a:r>
              <a:rPr lang="en-US" err="1"/>
              <a:t>fopen</a:t>
            </a:r>
            <a:r>
              <a:rPr lang="en-US"/>
              <a:t>, </a:t>
            </a:r>
            <a:r>
              <a:rPr lang="en-US" err="1"/>
              <a:t>fclose</a:t>
            </a:r>
            <a:r>
              <a:rPr lang="en-US"/>
              <a:t>)</a:t>
            </a:r>
            <a:r>
              <a:rPr lang="ru-RU"/>
              <a:t>, но главное, что в них можно писать (иногда) и из них можно читать (тоже иногда</a:t>
            </a:r>
            <a:r>
              <a:rPr lang="ru-RU" smtClean="0"/>
              <a:t>).</a:t>
            </a:r>
          </a:p>
          <a:p>
            <a:r>
              <a:rPr lang="ru-RU" smtClean="0"/>
              <a:t>Три стандартных файла не требуется специально открывать:</a:t>
            </a:r>
          </a:p>
          <a:p>
            <a:pPr lvl="1"/>
            <a:r>
              <a:rPr lang="en-US" err="1" smtClean="0"/>
              <a:t>stdin</a:t>
            </a:r>
            <a:r>
              <a:rPr lang="en-US" smtClean="0"/>
              <a:t> – </a:t>
            </a:r>
            <a:r>
              <a:rPr lang="ru-RU" smtClean="0"/>
              <a:t>стандартный поток ввода (обычно смотрит на консоль)</a:t>
            </a:r>
          </a:p>
          <a:p>
            <a:pPr lvl="1"/>
            <a:r>
              <a:rPr lang="en-US" err="1" smtClean="0"/>
              <a:t>stdout</a:t>
            </a:r>
            <a:r>
              <a:rPr lang="en-US" smtClean="0"/>
              <a:t> – </a:t>
            </a:r>
            <a:r>
              <a:rPr lang="ru-RU" smtClean="0"/>
              <a:t>стандартный поток вывода (обычно тоже консоль)</a:t>
            </a:r>
          </a:p>
          <a:p>
            <a:pPr lvl="1"/>
            <a:r>
              <a:rPr lang="en-US" err="1" smtClean="0"/>
              <a:t>stderr</a:t>
            </a:r>
            <a:r>
              <a:rPr lang="en-US" smtClean="0"/>
              <a:t> – </a:t>
            </a:r>
            <a:r>
              <a:rPr lang="ru-RU" smtClean="0"/>
              <a:t>стандартный поток сообщений об ошибках (обычно опять консоль)</a:t>
            </a:r>
          </a:p>
        </p:txBody>
      </p:sp>
    </p:spTree>
    <p:extLst>
      <p:ext uri="{BB962C8B-B14F-4D97-AF65-F5344CB8AC3E}">
        <p14:creationId xmlns:p14="http://schemas.microsoft.com/office/powerpoint/2010/main" val="3599677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06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6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в файл: пример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ofstream file(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charset.txt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</a:rPr>
              <a:t>(! file)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  </a:t>
            </a:r>
            <a:r>
              <a:rPr lang="en-US" smtClean="0">
                <a:latin typeface="Consolas" panose="020B0609020204030204" pitchFamily="49" charset="0"/>
              </a:rPr>
              <a:t>/* </a:t>
            </a:r>
            <a:r>
              <a:rPr lang="en-US">
                <a:latin typeface="Consolas" panose="020B0609020204030204" pitchFamily="49" charset="0"/>
              </a:rPr>
              <a:t>process </a:t>
            </a:r>
            <a:r>
              <a:rPr lang="en-US" smtClean="0">
                <a:latin typeface="Consolas" panose="020B0609020204030204" pitchFamily="49" charset="0"/>
              </a:rPr>
              <a:t>errors */    </a:t>
            </a:r>
            <a:r>
              <a:rPr lang="en-US">
                <a:latin typeface="Consolas" panose="020B0609020204030204" pitchFamily="49" charset="0"/>
              </a:rPr>
              <a:t>} 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write character set 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for (int i </a:t>
            </a:r>
            <a:r>
              <a:rPr lang="en-US">
                <a:latin typeface="Consolas" panose="020B0609020204030204" pitchFamily="49" charset="0"/>
              </a:rPr>
              <a:t>= 32; </a:t>
            </a:r>
            <a:r>
              <a:rPr lang="en-US" smtClean="0">
                <a:latin typeface="Consolas" panose="020B0609020204030204" pitchFamily="49" charset="0"/>
              </a:rPr>
              <a:t>i != 256; ++i) 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file </a:t>
            </a:r>
            <a:r>
              <a:rPr lang="en-US">
                <a:latin typeface="Consolas" panose="020B0609020204030204" pitchFamily="49" charset="0"/>
              </a:rPr>
              <a:t>&lt;&lt; "value: " &lt;&lt; setw(3) &lt;&lt; i &lt;&lt; " </a:t>
            </a:r>
            <a:r>
              <a:rPr lang="en-US" smtClean="0">
                <a:latin typeface="Consolas" panose="020B0609020204030204" pitchFamily="49" charset="0"/>
              </a:rPr>
              <a:t>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&lt;&lt; </a:t>
            </a:r>
            <a:r>
              <a:rPr lang="en-US">
                <a:latin typeface="Consolas" panose="020B0609020204030204" pitchFamily="49" charset="0"/>
              </a:rPr>
              <a:t>"char: " &lt;&lt; </a:t>
            </a:r>
            <a:r>
              <a:rPr lang="en-US" smtClean="0">
                <a:latin typeface="Consolas" panose="020B0609020204030204" pitchFamily="49" charset="0"/>
              </a:rPr>
              <a:t>static_cast&lt;char&gt;(i) </a:t>
            </a:r>
            <a:r>
              <a:rPr lang="en-US">
                <a:latin typeface="Consolas" panose="020B0609020204030204" pitchFamily="49" charset="0"/>
              </a:rPr>
              <a:t>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По сути вывод ничем не отличается. Файл будет автоматически открыт и закрыт при выходе из области видимости.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46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содержимого файла на экран</a:t>
            </a:r>
            <a:r>
              <a:rPr lang="ru-RU" baseline="30000" smtClean="0"/>
              <a:t>*</a:t>
            </a:r>
            <a:endParaRPr lang="en-US" baseline="30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ifstream </a:t>
            </a:r>
            <a:r>
              <a:rPr lang="en-US">
                <a:latin typeface="Consolas" panose="020B0609020204030204" pitchFamily="49" charset="0"/>
              </a:rPr>
              <a:t>file(filename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c;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while </a:t>
            </a:r>
            <a:r>
              <a:rPr lang="en-US">
                <a:latin typeface="Consolas" panose="020B0609020204030204" pitchFamily="49" charset="0"/>
              </a:rPr>
              <a:t>(file.get(c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cout.put(c);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// </a:t>
            </a:r>
            <a:r>
              <a:rPr lang="ru-RU" smtClean="0">
                <a:latin typeface="Consolas" panose="020B0609020204030204" pitchFamily="49" charset="0"/>
              </a:rPr>
              <a:t>здесь файл будет закрыт</a:t>
            </a:r>
          </a:p>
          <a:p>
            <a:pPr>
              <a:lnSpc>
                <a:spcPct val="100000"/>
              </a:lnSpc>
            </a:pPr>
            <a:r>
              <a:rPr lang="ru-RU" smtClean="0"/>
              <a:t>Естественные вопросы:</a:t>
            </a:r>
          </a:p>
          <a:p>
            <a:pPr lvl="1">
              <a:lnSpc>
                <a:spcPct val="100000"/>
              </a:lnSpc>
            </a:pPr>
            <a:r>
              <a:rPr lang="ru-RU" smtClean="0"/>
              <a:t>Что если файл ещё нужен за пределами области видимости?</a:t>
            </a:r>
          </a:p>
          <a:p>
            <a:pPr lvl="1">
              <a:lnSpc>
                <a:spcPct val="100000"/>
              </a:lnSpc>
            </a:pPr>
            <a:r>
              <a:rPr lang="ru-RU" smtClean="0"/>
              <a:t>Что если один и тот же объект хочется использовать дважды?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19923" y="5726668"/>
            <a:ext cx="90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aseline="30000" smtClean="0"/>
              <a:t>*</a:t>
            </a:r>
            <a:r>
              <a:rPr lang="ru-RU" smtClean="0"/>
              <a:t>Приведенный </a:t>
            </a:r>
            <a:r>
              <a:rPr lang="ru-RU"/>
              <a:t>способ не вполне </a:t>
            </a:r>
            <a:r>
              <a:rPr lang="ru-RU" smtClean="0"/>
              <a:t>хорош, но об этом позже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76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Move-</a:t>
            </a:r>
            <a:r>
              <a:rPr lang="ru-RU" smtClean="0"/>
              <a:t>семантика для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smtClean="0"/>
              <a:t>Начиная с </a:t>
            </a:r>
            <a:r>
              <a:rPr lang="en-US" sz="2800" smtClean="0"/>
              <a:t>C++11 </a:t>
            </a:r>
            <a:r>
              <a:rPr lang="ru-RU" sz="2800" smtClean="0"/>
              <a:t>работает следующее: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std::ofstream</a:t>
            </a:r>
            <a:r>
              <a:rPr lang="en-US" sz="2400">
                <a:latin typeface="Consolas" panose="020B0609020204030204" pitchFamily="49" charset="0"/>
              </a:rPr>
              <a:t> openFile (const std::string&amp; filename</a:t>
            </a:r>
            <a:r>
              <a:rPr lang="en-US" sz="2400" smtClean="0">
                <a:latin typeface="Consolas" panose="020B0609020204030204" pitchFamily="49" charset="0"/>
              </a:rPr>
              <a:t>){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std::ofstream </a:t>
            </a: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file</a:t>
            </a:r>
            <a:r>
              <a:rPr lang="en-US" sz="2400">
                <a:latin typeface="Consolas" panose="020B0609020204030204" pitchFamily="49" charset="0"/>
              </a:rPr>
              <a:t>(filename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file &lt;&lt; "hello, 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return file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smtClean="0">
                <a:latin typeface="Consolas" panose="020B0609020204030204" pitchFamily="49" charset="0"/>
              </a:rPr>
              <a:t>std</a:t>
            </a:r>
            <a:r>
              <a:rPr lang="en-US" sz="2400">
                <a:latin typeface="Consolas" panose="020B0609020204030204" pitchFamily="49" charset="0"/>
              </a:rPr>
              <a:t>::ofstream </a:t>
            </a:r>
            <a:r>
              <a:rPr lang="en-US" sz="2400" smtClean="0">
                <a:latin typeface="Consolas" panose="020B0609020204030204" pitchFamily="49" charset="0"/>
              </a:rPr>
              <a:t>file;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file </a:t>
            </a:r>
            <a:r>
              <a:rPr lang="en-US" sz="2400">
                <a:latin typeface="Consolas" panose="020B0609020204030204" pitchFamily="49" charset="0"/>
              </a:rPr>
              <a:t>= openFile("xyz.tmp</a:t>
            </a:r>
            <a:r>
              <a:rPr lang="en-US" sz="2400" smtClean="0">
                <a:latin typeface="Consolas" panose="020B0609020204030204" pitchFamily="49" charset="0"/>
              </a:rPr>
              <a:t>");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move-constructed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file </a:t>
            </a:r>
            <a:r>
              <a:rPr lang="en-US" sz="2400">
                <a:latin typeface="Consolas" panose="020B0609020204030204" pitchFamily="49" charset="0"/>
              </a:rPr>
              <a:t>&lt;&lt; "world"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3048335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Многоразовое 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char *filenames[] = {"testfile1.txt", "testfile2.txt</a:t>
            </a:r>
            <a:r>
              <a:rPr lang="en-US" smtClean="0">
                <a:latin typeface="Consolas" panose="020B0609020204030204" pitchFamily="49" charset="0"/>
              </a:rPr>
              <a:t>"};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ifstream file;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(int idx = 0; idx &lt;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; </a:t>
            </a:r>
            <a:r>
              <a:rPr lang="en-US">
                <a:latin typeface="Consolas" panose="020B0609020204030204" pitchFamily="49" charset="0"/>
              </a:rPr>
              <a:t>++idx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file.open</a:t>
            </a:r>
            <a:r>
              <a:rPr lang="en-US" smtClean="0">
                <a:latin typeface="Consolas" panose="020B0609020204030204" pitchFamily="49" charset="0"/>
              </a:rPr>
              <a:t>(filenames[idx]);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c; 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while </a:t>
            </a:r>
            <a:r>
              <a:rPr lang="en-US">
                <a:latin typeface="Consolas" panose="020B0609020204030204" pitchFamily="49" charset="0"/>
              </a:rPr>
              <a:t>(file.get(c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cout.put(c);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file.close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79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Режимы открытия файлов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открыть </a:t>
            </a:r>
            <a:r>
              <a:rPr lang="en-US" smtClean="0">
                <a:latin typeface="Consolas" panose="020B0609020204030204" pitchFamily="49" charset="0"/>
              </a:rPr>
              <a:t>a.tmp </a:t>
            </a:r>
            <a:r>
              <a:rPr lang="ru-RU" smtClean="0">
                <a:latin typeface="Consolas" panose="020B0609020204030204" pitchFamily="49" charset="0"/>
              </a:rPr>
              <a:t>в режиме дозаписи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ofstream </a:t>
            </a:r>
            <a:r>
              <a:rPr lang="en-US">
                <a:latin typeface="Consolas" panose="020B0609020204030204" pitchFamily="49" charset="0"/>
              </a:rPr>
              <a:t>file("a.tmp", std::ios_base::out|std::ios_base::app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68321"/>
              </p:ext>
            </p:extLst>
          </p:nvPr>
        </p:nvGraphicFramePr>
        <p:xfrm>
          <a:off x="1143000" y="2895938"/>
          <a:ext cx="9872871" cy="310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87369"/>
                <a:gridCol w="2494545"/>
                <a:gridCol w="329095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Режим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smtClean="0"/>
                        <a:t>Файлы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smtClean="0"/>
                        <a:t>Потоки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Чтение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"r"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in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Перезапись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"w"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out</a:t>
                      </a:r>
                      <a:r>
                        <a:rPr lang="ru-RU" sz="2800" smtClean="0"/>
                        <a:t> или </a:t>
                      </a:r>
                      <a:r>
                        <a:rPr lang="en-US" sz="2800" smtClean="0"/>
                        <a:t>out | trunc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Дозапись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"a" </a:t>
                      </a:r>
                      <a:r>
                        <a:rPr lang="ru-RU" sz="2800" smtClean="0"/>
                        <a:t>или </a:t>
                      </a:r>
                      <a:r>
                        <a:rPr lang="en-US" sz="2800" smtClean="0"/>
                        <a:t>"a+"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app </a:t>
                      </a:r>
                      <a:r>
                        <a:rPr lang="ru-RU" sz="2800" smtClean="0"/>
                        <a:t>или</a:t>
                      </a:r>
                      <a:r>
                        <a:rPr lang="ru-RU" sz="2800" baseline="0" smtClean="0"/>
                        <a:t> </a:t>
                      </a:r>
                      <a:r>
                        <a:rPr lang="en-US" sz="2800" baseline="0" smtClean="0"/>
                        <a:t>out | app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Чтение</a:t>
                      </a:r>
                      <a:r>
                        <a:rPr lang="en-US" sz="2800" smtClean="0"/>
                        <a:t>/</a:t>
                      </a:r>
                      <a:r>
                        <a:rPr lang="ru-RU" sz="2800" smtClean="0"/>
                        <a:t>запись</a:t>
                      </a:r>
                      <a:r>
                        <a:rPr lang="ru-RU" sz="2800" baseline="0" smtClean="0"/>
                        <a:t> с начала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"r+"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in</a:t>
                      </a:r>
                      <a:r>
                        <a:rPr lang="en-US" sz="2800" baseline="0" smtClean="0"/>
                        <a:t> | out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Чтение</a:t>
                      </a:r>
                      <a:r>
                        <a:rPr lang="en-US" sz="2800" smtClean="0"/>
                        <a:t>/</a:t>
                      </a:r>
                      <a:r>
                        <a:rPr lang="ru-RU" sz="2800" smtClean="0"/>
                        <a:t>перезапись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"w+"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in | out | trunc</a:t>
                      </a:r>
                      <a:endParaRPr lang="en-US" sz="28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677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Позиционирование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ofstream outfile("a.tmp");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"This </a:t>
            </a:r>
            <a:r>
              <a:rPr lang="en-US" sz="2400">
                <a:latin typeface="Consolas" panose="020B0609020204030204" pitchFamily="49" charset="0"/>
              </a:rPr>
              <a:t>is an apple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long </a:t>
            </a:r>
            <a:r>
              <a:rPr lang="en-US" sz="2400" err="1">
                <a:latin typeface="Consolas" panose="020B0609020204030204" pitchFamily="49" charset="0"/>
              </a:rPr>
              <a:t>pos</a:t>
            </a:r>
            <a:r>
              <a:rPr lang="en-US" sz="2400">
                <a:latin typeface="Consolas" panose="020B0609020204030204" pitchFamily="49" charset="0"/>
              </a:rPr>
              <a:t> = </a:t>
            </a:r>
            <a:r>
              <a:rPr lang="en-US" sz="2400" err="1">
                <a:latin typeface="Consolas" panose="020B0609020204030204" pitchFamily="49" charset="0"/>
              </a:rPr>
              <a:t>outfile.tellp</a:t>
            </a:r>
            <a:r>
              <a:rPr lang="en-US" sz="2400" smtClean="0">
                <a:latin typeface="Consolas" panose="020B0609020204030204" pitchFamily="49" charset="0"/>
              </a:rPr>
              <a:t>(); // </a:t>
            </a:r>
            <a:r>
              <a:rPr lang="ru-RU" sz="2400" smtClean="0">
                <a:latin typeface="Consolas" panose="020B0609020204030204" pitchFamily="49" charset="0"/>
              </a:rPr>
              <a:t>текущая позиция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outfile.seekp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pos-7);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перейти к </a:t>
            </a:r>
            <a:r>
              <a:rPr lang="en-US" sz="2400" smtClean="0">
                <a:latin typeface="Consolas" panose="020B0609020204030204" pitchFamily="49" charset="0"/>
              </a:rPr>
              <a:t>pos-7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 sam";</a:t>
            </a:r>
          </a:p>
          <a:p>
            <a:pPr marL="45720" indent="0">
              <a:buNone/>
            </a:pPr>
            <a:r>
              <a:rPr lang="ru-RU" sz="2800" smtClean="0"/>
              <a:t>Вопрос: что в выходном файле?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76854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Позиционирование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ofstream outfile("a.tmp");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"This </a:t>
            </a:r>
            <a:r>
              <a:rPr lang="en-US" sz="2400">
                <a:latin typeface="Consolas" panose="020B0609020204030204" pitchFamily="49" charset="0"/>
              </a:rPr>
              <a:t>is an apple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long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 err="1">
                <a:latin typeface="Consolas" panose="020B0609020204030204" pitchFamily="49" charset="0"/>
              </a:rPr>
              <a:t>pos</a:t>
            </a:r>
            <a:r>
              <a:rPr lang="en-US" sz="2400">
                <a:latin typeface="Consolas" panose="020B0609020204030204" pitchFamily="49" charset="0"/>
              </a:rPr>
              <a:t> = </a:t>
            </a:r>
            <a:r>
              <a:rPr lang="en-US" sz="2400" err="1">
                <a:latin typeface="Consolas" panose="020B0609020204030204" pitchFamily="49" charset="0"/>
              </a:rPr>
              <a:t>outfile.tellp</a:t>
            </a:r>
            <a:r>
              <a:rPr lang="en-US" sz="2400" smtClean="0">
                <a:latin typeface="Consolas" panose="020B0609020204030204" pitchFamily="49" charset="0"/>
              </a:rPr>
              <a:t>(); // </a:t>
            </a:r>
            <a:r>
              <a:rPr lang="ru-RU" sz="2400" smtClean="0">
                <a:latin typeface="Consolas" panose="020B0609020204030204" pitchFamily="49" charset="0"/>
              </a:rPr>
              <a:t>текущая позиция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outfile.seekp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pos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-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7);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перейти к </a:t>
            </a:r>
            <a:r>
              <a:rPr lang="en-US" sz="2400" smtClean="0">
                <a:latin typeface="Consolas" panose="020B0609020204030204" pitchFamily="49" charset="0"/>
              </a:rPr>
              <a:t>-7</a:t>
            </a:r>
            <a:r>
              <a:rPr lang="ru-RU" sz="2400" smtClean="0">
                <a:latin typeface="Consolas" panose="020B0609020204030204" pitchFamily="49" charset="0"/>
              </a:rPr>
              <a:t>му символу от </a:t>
            </a:r>
            <a:r>
              <a:rPr lang="en-US" sz="2400" smtClean="0">
                <a:latin typeface="Consolas" panose="020B0609020204030204" pitchFamily="49" charset="0"/>
              </a:rPr>
              <a:t>pos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 sam";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smtClean="0">
                <a:latin typeface="Consolas" panose="020B0609020204030204" pitchFamily="49" charset="0"/>
              </a:rPr>
              <a:t>В выходном файле "</a:t>
            </a:r>
            <a:r>
              <a:rPr lang="en-US" sz="2400" smtClean="0">
                <a:latin typeface="Consolas" panose="020B0609020204030204" pitchFamily="49" charset="0"/>
              </a:rPr>
              <a:t>This is a sample</a:t>
            </a:r>
            <a:r>
              <a:rPr lang="ru-RU" sz="2400" smtClean="0"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, </a:t>
            </a:r>
            <a:r>
              <a:rPr lang="ru-RU" sz="2400" smtClean="0">
                <a:latin typeface="Consolas" panose="020B0609020204030204" pitchFamily="49" charset="0"/>
              </a:rPr>
              <a:t>но </a:t>
            </a:r>
            <a:r>
              <a:rPr lang="en-US" sz="2400" smtClean="0">
                <a:latin typeface="Consolas" panose="020B0609020204030204" pitchFamily="49" charset="0"/>
              </a:rPr>
              <a:t>long </a:t>
            </a:r>
            <a:r>
              <a:rPr lang="ru-RU" sz="2400" smtClean="0">
                <a:latin typeface="Consolas" panose="020B0609020204030204" pitchFamily="49" charset="0"/>
              </a:rPr>
              <a:t>это не лучшая идея.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228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Позиционирование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ofstream outfile("a.tmp");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"This </a:t>
            </a:r>
            <a:r>
              <a:rPr lang="en-US" sz="2400">
                <a:latin typeface="Consolas" panose="020B0609020204030204" pitchFamily="49" charset="0"/>
              </a:rPr>
              <a:t>is an apple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auto </a:t>
            </a: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pos = outfile.tellp</a:t>
            </a: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();</a:t>
            </a:r>
            <a:endParaRPr lang="ru-RU" sz="2400" smtClean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outfile.seekp </a:t>
            </a: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(pos - static_cast&lt;decltype(pos)&gt;(7</a:t>
            </a: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));</a:t>
            </a:r>
            <a:endParaRPr lang="ru-RU" sz="2400" smtClean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 sam";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smtClean="0">
                <a:latin typeface="Consolas" panose="020B0609020204030204" pitchFamily="49" charset="0"/>
              </a:rPr>
              <a:t>Можно выкрутится. Но лучше относительное позиционирование.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8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форматирование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smtClean="0"/>
              <a:t>Неформатированный ввод и вывод</a:t>
            </a:r>
          </a:p>
          <a:p>
            <a:pPr marL="45720" indent="0">
              <a:buNone/>
            </a:pPr>
            <a:r>
              <a:rPr lang="en-US" sz="2800" err="1" smtClean="0">
                <a:latin typeface="Consolas" panose="020B0609020204030204" pitchFamily="49" charset="0"/>
              </a:rPr>
              <a:t>fputs</a:t>
            </a:r>
            <a:r>
              <a:rPr lang="en-US" sz="2800" smtClean="0">
                <a:latin typeface="Consolas" panose="020B0609020204030204" pitchFamily="49" charset="0"/>
              </a:rPr>
              <a:t> ("Hello, world\n", </a:t>
            </a:r>
            <a:r>
              <a:rPr lang="en-US" sz="2800" err="1" smtClean="0">
                <a:latin typeface="Consolas" panose="020B0609020204030204" pitchFamily="49" charset="0"/>
              </a:rPr>
              <a:t>stdout</a:t>
            </a:r>
            <a:r>
              <a:rPr lang="en-US" sz="28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800" smtClean="0">
                <a:latin typeface="Consolas" panose="020B0609020204030204" pitchFamily="49" charset="0"/>
              </a:rPr>
              <a:t>char </a:t>
            </a:r>
            <a:r>
              <a:rPr lang="en-US" sz="2800" err="1" smtClean="0">
                <a:latin typeface="Consolas" panose="020B0609020204030204" pitchFamily="49" charset="0"/>
              </a:rPr>
              <a:t>str</a:t>
            </a:r>
            <a:r>
              <a:rPr lang="en-US" sz="2800" smtClean="0">
                <a:latin typeface="Consolas" panose="020B0609020204030204" pitchFamily="49" charset="0"/>
              </a:rPr>
              <a:t>[80]; </a:t>
            </a:r>
            <a:r>
              <a:rPr lang="en-US" sz="2800" err="1" smtClean="0">
                <a:latin typeface="Consolas" panose="020B0609020204030204" pitchFamily="49" charset="0"/>
              </a:rPr>
              <a:t>fgets</a:t>
            </a:r>
            <a:r>
              <a:rPr lang="en-US" sz="2800" smtClean="0">
                <a:latin typeface="Consolas" panose="020B0609020204030204" pitchFamily="49" charset="0"/>
              </a:rPr>
              <a:t> (</a:t>
            </a:r>
            <a:r>
              <a:rPr lang="en-US" sz="2800" err="1" smtClean="0">
                <a:latin typeface="Consolas" panose="020B0609020204030204" pitchFamily="49" charset="0"/>
              </a:rPr>
              <a:t>str</a:t>
            </a:r>
            <a:r>
              <a:rPr lang="en-US" sz="2800" smtClean="0">
                <a:latin typeface="Consolas" panose="020B0609020204030204" pitchFamily="49" charset="0"/>
              </a:rPr>
              <a:t>, 80, </a:t>
            </a:r>
            <a:r>
              <a:rPr lang="en-US" sz="2800" err="1" smtClean="0">
                <a:latin typeface="Consolas" panose="020B0609020204030204" pitchFamily="49" charset="0"/>
              </a:rPr>
              <a:t>stdin</a:t>
            </a:r>
            <a:r>
              <a:rPr lang="en-US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ru-RU" sz="3200" smtClean="0"/>
              <a:t>Форматированный ввод и вывод</a:t>
            </a:r>
          </a:p>
          <a:p>
            <a:pPr marL="45720" indent="0">
              <a:buNone/>
            </a:pPr>
            <a:r>
              <a:rPr lang="en-US" sz="2800" err="1" smtClean="0">
                <a:latin typeface="Consolas" panose="020B0609020204030204" pitchFamily="49" charset="0"/>
              </a:rPr>
              <a:t>fprintf</a:t>
            </a:r>
            <a:r>
              <a:rPr lang="en-US" sz="2800" smtClean="0">
                <a:latin typeface="Consolas" panose="020B0609020204030204" pitchFamily="49" charset="0"/>
              </a:rPr>
              <a:t> (</a:t>
            </a:r>
            <a:r>
              <a:rPr lang="en-US" sz="2800" err="1" smtClean="0">
                <a:latin typeface="Consolas" panose="020B0609020204030204" pitchFamily="49" charset="0"/>
              </a:rPr>
              <a:t>stdout</a:t>
            </a:r>
            <a:r>
              <a:rPr lang="en-US" sz="2800" smtClean="0">
                <a:latin typeface="Consolas" panose="020B0609020204030204" pitchFamily="49" charset="0"/>
              </a:rPr>
              <a:t>, "%s\n", </a:t>
            </a:r>
            <a:r>
              <a:rPr lang="en-US" sz="2800">
                <a:latin typeface="Consolas" panose="020B0609020204030204" pitchFamily="49" charset="0"/>
              </a:rPr>
              <a:t>"Hello, </a:t>
            </a:r>
            <a:r>
              <a:rPr lang="en-US" sz="2800" smtClean="0">
                <a:latin typeface="Consolas" panose="020B0609020204030204" pitchFamily="49" charset="0"/>
              </a:rPr>
              <a:t>world");</a:t>
            </a:r>
            <a:endParaRPr lang="en-US" sz="2800" smtClean="0"/>
          </a:p>
          <a:p>
            <a:pPr marL="45720" indent="0">
              <a:buNone/>
            </a:pPr>
            <a:r>
              <a:rPr lang="en-US" sz="2800" smtClean="0">
                <a:latin typeface="Consolas" panose="020B0609020204030204" pitchFamily="49" charset="0"/>
              </a:rPr>
              <a:t>char </a:t>
            </a:r>
            <a:r>
              <a:rPr lang="en-US" sz="2800" err="1" smtClean="0">
                <a:latin typeface="Consolas" panose="020B0609020204030204" pitchFamily="49" charset="0"/>
              </a:rPr>
              <a:t>str</a:t>
            </a:r>
            <a:r>
              <a:rPr lang="en-US" sz="2800" smtClean="0">
                <a:latin typeface="Consolas" panose="020B0609020204030204" pitchFamily="49" charset="0"/>
              </a:rPr>
              <a:t>[81]; </a:t>
            </a:r>
            <a:r>
              <a:rPr lang="en-US" sz="2800" err="1" smtClean="0">
                <a:latin typeface="Consolas" panose="020B0609020204030204" pitchFamily="49" charset="0"/>
              </a:rPr>
              <a:t>fscanf</a:t>
            </a:r>
            <a:r>
              <a:rPr lang="en-US" sz="2800" smtClean="0">
                <a:latin typeface="Consolas" panose="020B0609020204030204" pitchFamily="49" charset="0"/>
              </a:rPr>
              <a:t> (</a:t>
            </a:r>
            <a:r>
              <a:rPr lang="en-US" sz="2800" err="1" smtClean="0">
                <a:latin typeface="Consolas" panose="020B0609020204030204" pitchFamily="49" charset="0"/>
              </a:rPr>
              <a:t>stdin</a:t>
            </a:r>
            <a:r>
              <a:rPr lang="en-US" sz="2800" smtClean="0">
                <a:latin typeface="Consolas" panose="020B0609020204030204" pitchFamily="49" charset="0"/>
              </a:rPr>
              <a:t>, </a:t>
            </a:r>
            <a:r>
              <a:rPr lang="en-US" sz="3200" smtClean="0">
                <a:latin typeface="Consolas" panose="020B0609020204030204" pitchFamily="49" charset="0"/>
              </a:rPr>
              <a:t>"%80s", </a:t>
            </a:r>
            <a:r>
              <a:rPr lang="en-US" sz="3200" err="1" smtClean="0">
                <a:latin typeface="Consolas" panose="020B0609020204030204" pitchFamily="49" charset="0"/>
              </a:rPr>
              <a:t>str</a:t>
            </a:r>
            <a:r>
              <a:rPr lang="en-US" sz="3200" smtClean="0">
                <a:latin typeface="Consolas" panose="020B0609020204030204" pitchFamily="49" charset="0"/>
              </a:rPr>
              <a:t>);</a:t>
            </a:r>
            <a:endParaRPr lang="ru-RU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523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Позиционирование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ofstream outfile("a.tmp");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"This </a:t>
            </a:r>
            <a:r>
              <a:rPr lang="en-US" sz="2400">
                <a:latin typeface="Consolas" panose="020B0609020204030204" pitchFamily="49" charset="0"/>
              </a:rPr>
              <a:t>is an apple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outfile.seekp (-7, std::ios::cur</a:t>
            </a: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); // </a:t>
            </a:r>
            <a:r>
              <a:rPr lang="ru-RU" sz="2400" smtClean="0">
                <a:solidFill>
                  <a:srgbClr val="115EF7"/>
                </a:solidFill>
                <a:latin typeface="Consolas" panose="020B0609020204030204" pitchFamily="49" charset="0"/>
              </a:rPr>
              <a:t>от </a:t>
            </a: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cur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 sam";</a:t>
            </a:r>
          </a:p>
          <a:p>
            <a:pPr marL="45720" indent="0">
              <a:buNone/>
            </a:pPr>
            <a:r>
              <a:rPr lang="ru-RU" sz="2400" smtClean="0">
                <a:latin typeface="Consolas" panose="020B0609020204030204" pitchFamily="49" charset="0"/>
              </a:rPr>
              <a:t>Относительно позиционировать можно от: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std::ios::beg</a:t>
            </a:r>
          </a:p>
          <a:p>
            <a:r>
              <a:rPr lang="en-US" sz="2400">
                <a:latin typeface="Consolas" panose="020B0609020204030204" pitchFamily="49" charset="0"/>
              </a:rPr>
              <a:t>std::ios</a:t>
            </a:r>
            <a:r>
              <a:rPr lang="en-US" sz="2400" smtClean="0">
                <a:latin typeface="Consolas" panose="020B0609020204030204" pitchFamily="49" charset="0"/>
              </a:rPr>
              <a:t>::end</a:t>
            </a:r>
            <a:endParaRPr lang="en-US" sz="2400">
              <a:latin typeface="Consolas" panose="020B0609020204030204" pitchFamily="49" charset="0"/>
            </a:endParaRPr>
          </a:p>
          <a:p>
            <a:r>
              <a:rPr lang="en-US" sz="2400">
                <a:latin typeface="Consolas" panose="020B0609020204030204" pitchFamily="49" charset="0"/>
              </a:rPr>
              <a:t>std::ios</a:t>
            </a:r>
            <a:r>
              <a:rPr lang="en-US" sz="2400" smtClean="0">
                <a:latin typeface="Consolas" panose="020B0609020204030204" pitchFamily="49" charset="0"/>
              </a:rPr>
              <a:t>::cur</a:t>
            </a:r>
            <a:endParaRPr lang="ru-RU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20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Работа с файлами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Строки</a:t>
            </a:r>
            <a:r>
              <a:rPr lang="en-US" sz="4000" smtClean="0"/>
              <a:t>: </a:t>
            </a:r>
            <a:r>
              <a:rPr lang="ru-RU" sz="4000" smtClean="0"/>
              <a:t>ввод и вывод в память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Буферизация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Локализация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4184545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47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05" name="Straight Arrow Connector 304"/>
          <p:cNvCxnSpPr>
            <a:stCxn id="302" idx="1"/>
            <a:endCxn id="15" idx="3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35" name="Straight Arrow Connector 334"/>
          <p:cNvCxnSpPr>
            <a:stCxn id="311" idx="1"/>
            <a:endCxn id="16" idx="3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9048489" y="3810734"/>
            <a:ext cx="2685898" cy="2410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7047833" y="1153081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193736" y="6026273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51" name="Straight Arrow Connector 350"/>
          <p:cNvCxnSpPr>
            <a:stCxn id="341" idx="1"/>
            <a:endCxn id="19" idx="3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50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вполне прозрачна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54623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std::ostringstream fst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int 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float f;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fst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42.2442;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s1 = fst.str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поток в строку через </a:t>
            </a:r>
            <a:r>
              <a:rPr lang="en-US" smtClean="0">
                <a:latin typeface="Consolas" panose="020B0609020204030204" pitchFamily="49" charset="0"/>
              </a:rPr>
              <a:t>.str()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::istringstream iss(s1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iss </a:t>
            </a:r>
            <a:r>
              <a:rPr lang="en-US">
                <a:latin typeface="Consolas" panose="020B0609020204030204" pitchFamily="49" charset="0"/>
              </a:rPr>
              <a:t>&gt;&gt; n &gt;&gt;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s2("value: </a:t>
            </a:r>
            <a:r>
              <a:rPr lang="en-US" smtClean="0">
                <a:latin typeface="Consolas" panose="020B0609020204030204" pitchFamily="49" charset="0"/>
              </a:rPr>
              <a:t>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b="1" smtClean="0">
                <a:latin typeface="Consolas" panose="020B0609020204030204" pitchFamily="49" charset="0"/>
              </a:rPr>
              <a:t>ate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означает "</a:t>
            </a:r>
            <a:r>
              <a:rPr lang="en-US" smtClean="0">
                <a:latin typeface="Consolas" panose="020B0609020204030204" pitchFamily="49" charset="0"/>
              </a:rPr>
              <a:t>at the end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::ostringstream </a:t>
            </a:r>
            <a:r>
              <a:rPr lang="en-US" smtClean="0">
                <a:latin typeface="Consolas" panose="020B0609020204030204" pitchFamily="49" charset="0"/>
              </a:rPr>
              <a:t>snd(s2</a:t>
            </a:r>
            <a:r>
              <a:rPr lang="en-US">
                <a:latin typeface="Consolas" panose="020B0609020204030204" pitchFamily="49" charset="0"/>
              </a:rPr>
              <a:t>, std::ios::out|std::ios::ate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snd </a:t>
            </a:r>
            <a:r>
              <a:rPr lang="en-US">
                <a:latin typeface="Consolas" panose="020B0609020204030204" pitchFamily="49" charset="0"/>
              </a:rPr>
              <a:t>&lt;&lt; std::hex &lt;&lt; n &lt;&lt; " " &lt;&lt;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::cout &lt;&lt; snd.str() &lt;&lt; std::endl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Простой вопрос: что на экране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03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вполне прозрачна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61155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std::ostringstream fst;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int n;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float f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fst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42.2442;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s1 = fst.str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поток в строку через </a:t>
            </a:r>
            <a:r>
              <a:rPr lang="en-US" smtClean="0">
                <a:latin typeface="Consolas" panose="020B0609020204030204" pitchFamily="49" charset="0"/>
              </a:rPr>
              <a:t>.str()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::istringstream iss(s1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iss </a:t>
            </a:r>
            <a:r>
              <a:rPr lang="en-US">
                <a:latin typeface="Consolas" panose="020B0609020204030204" pitchFamily="49" charset="0"/>
              </a:rPr>
              <a:t>&gt;&gt; n &gt;&gt;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s2("value: </a:t>
            </a:r>
            <a:r>
              <a:rPr lang="en-US" smtClean="0">
                <a:latin typeface="Consolas" panose="020B0609020204030204" pitchFamily="49" charset="0"/>
              </a:rPr>
              <a:t>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b="1" smtClean="0">
                <a:latin typeface="Consolas" panose="020B0609020204030204" pitchFamily="49" charset="0"/>
              </a:rPr>
              <a:t>ate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означает "</a:t>
            </a:r>
            <a:r>
              <a:rPr lang="en-US" smtClean="0">
                <a:latin typeface="Consolas" panose="020B0609020204030204" pitchFamily="49" charset="0"/>
              </a:rPr>
              <a:t>at the end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::ostringstream </a:t>
            </a:r>
            <a:r>
              <a:rPr lang="en-US" smtClean="0">
                <a:latin typeface="Consolas" panose="020B0609020204030204" pitchFamily="49" charset="0"/>
              </a:rPr>
              <a:t>snd(s2</a:t>
            </a:r>
            <a:r>
              <a:rPr lang="en-US">
                <a:latin typeface="Consolas" panose="020B0609020204030204" pitchFamily="49" charset="0"/>
              </a:rPr>
              <a:t>, std::ios::out|std::ios::ate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snd </a:t>
            </a:r>
            <a:r>
              <a:rPr lang="en-US">
                <a:latin typeface="Consolas" panose="020B0609020204030204" pitchFamily="49" charset="0"/>
              </a:rPr>
              <a:t>&lt;&lt; std::hex &lt;&lt; n &lt;&lt; " " &lt;&lt;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::cout &lt;&lt; snd.str() &lt;&lt; std::endl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На экране: "</a:t>
            </a:r>
            <a:r>
              <a:rPr lang="en-US">
                <a:latin typeface="Consolas" panose="020B0609020204030204" pitchFamily="49" charset="0"/>
              </a:rPr>
              <a:t>value: 2a 0.2442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30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Неименованные потоки (</a:t>
            </a:r>
            <a:r>
              <a:rPr lang="en-US" smtClean="0"/>
              <a:t>C++11)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parseName(string name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string s1, s2, s3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istringstream(name) &gt;&gt; s1 &gt;&gt; s2 &gt;&gt; s3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</a:p>
          <a:p>
            <a:r>
              <a:rPr lang="ru-RU" smtClean="0">
                <a:latin typeface="Consolas" panose="020B0609020204030204" pitchFamily="49" charset="0"/>
              </a:rPr>
              <a:t>Неименованный поток живет до конца полного выражения</a:t>
            </a:r>
          </a:p>
          <a:p>
            <a:r>
              <a:rPr lang="ru-RU" smtClean="0">
                <a:latin typeface="Consolas" panose="020B0609020204030204" pitchFamily="49" charset="0"/>
              </a:rPr>
              <a:t>Строка будет побита по </a:t>
            </a:r>
            <a:r>
              <a:rPr lang="ru-RU" b="1" smtClean="0">
                <a:latin typeface="Consolas" panose="020B0609020204030204" pitchFamily="49" charset="0"/>
              </a:rPr>
              <a:t>разделителям</a:t>
            </a:r>
          </a:p>
          <a:p>
            <a:r>
              <a:rPr lang="ru-RU" smtClean="0">
                <a:latin typeface="Consolas" panose="020B0609020204030204" pitchFamily="49" charset="0"/>
              </a:rPr>
              <a:t>Установить свой разделитель можно, но это сложнее, чем кажется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155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Работа с файлами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Строки</a:t>
            </a:r>
            <a:r>
              <a:rPr lang="en-US" sz="4000" smtClean="0"/>
              <a:t>: </a:t>
            </a:r>
            <a:r>
              <a:rPr lang="ru-RU" sz="4000" smtClean="0"/>
              <a:t>ввод и вывод в память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Буферизация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Локализация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73827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05" name="Straight Arrow Connector 304"/>
          <p:cNvCxnSpPr>
            <a:stCxn id="302" idx="1"/>
            <a:endCxn id="15" idx="3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35" name="Straight Arrow Connector 334"/>
          <p:cNvCxnSpPr>
            <a:stCxn id="311" idx="1"/>
            <a:endCxn id="16" idx="3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9048489" y="3810734"/>
            <a:ext cx="2685898" cy="2410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7047833" y="1153081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193736" y="6026273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51" name="Straight Arrow Connector 350"/>
          <p:cNvCxnSpPr>
            <a:stCxn id="341" idx="1"/>
            <a:endCxn id="19" idx="3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64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05" name="Straight Arrow Connector 304"/>
          <p:cNvCxnSpPr>
            <a:stCxn id="302" idx="1"/>
            <a:endCxn id="15" idx="3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35" name="Straight Arrow Connector 334"/>
          <p:cNvCxnSpPr>
            <a:stCxn id="311" idx="1"/>
            <a:endCxn id="16" idx="3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9048489" y="3810734"/>
            <a:ext cx="2685898" cy="2410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7047833" y="1153081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193736" y="6026273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51" name="Straight Arrow Connector 350"/>
          <p:cNvCxnSpPr>
            <a:stCxn id="341" idx="1"/>
            <a:endCxn id="19" idx="3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57241" y="4949027"/>
            <a:ext cx="222475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basic_streambuf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7241" y="5577103"/>
            <a:ext cx="2224758" cy="3893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streambuf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31165" y="4320951"/>
            <a:ext cx="2045733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basic_filebuf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5" idx="3"/>
          </p:cNvCxnSpPr>
          <p:nvPr/>
        </p:nvCxnSpPr>
        <p:spPr>
          <a:xfrm flipH="1">
            <a:off x="2581999" y="4640285"/>
            <a:ext cx="649166" cy="628076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31166" y="4954016"/>
            <a:ext cx="2045732" cy="3143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filebuf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88627" y="5502213"/>
            <a:ext cx="2288271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basic_stringbuf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  <a:endCxn id="35" idx="3"/>
          </p:cNvCxnSpPr>
          <p:nvPr/>
        </p:nvCxnSpPr>
        <p:spPr>
          <a:xfrm flipH="1" flipV="1">
            <a:off x="2581999" y="5268361"/>
            <a:ext cx="406628" cy="553186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988626" y="6135277"/>
            <a:ext cx="2288271" cy="27430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stringbuf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1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буферизация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Буферизованные</a:t>
            </a:r>
            <a:endParaRPr lang="en-US" sz="2800" smtClean="0"/>
          </a:p>
          <a:p>
            <a:pPr lvl="1"/>
            <a:r>
              <a:rPr lang="ru-RU" sz="2800" smtClean="0"/>
              <a:t>Построчная буферизация</a:t>
            </a:r>
          </a:p>
          <a:p>
            <a:pPr lvl="2"/>
            <a:r>
              <a:rPr lang="en-US" sz="2800" err="1" smtClean="0"/>
              <a:t>stdout</a:t>
            </a:r>
            <a:endParaRPr lang="en-US" sz="2800" smtClean="0"/>
          </a:p>
          <a:p>
            <a:pPr lvl="2"/>
            <a:r>
              <a:rPr lang="en-US" sz="2800" err="1" smtClean="0"/>
              <a:t>stdin</a:t>
            </a:r>
            <a:endParaRPr lang="ru-RU" sz="2800" smtClean="0"/>
          </a:p>
          <a:p>
            <a:pPr lvl="1"/>
            <a:r>
              <a:rPr lang="ru-RU" sz="2800" smtClean="0"/>
              <a:t>Полная буферизация</a:t>
            </a:r>
          </a:p>
          <a:p>
            <a:r>
              <a:rPr lang="ru-RU" sz="2800" smtClean="0"/>
              <a:t>Не буферизованные</a:t>
            </a:r>
            <a:endParaRPr lang="en-US" sz="2800" smtClean="0"/>
          </a:p>
          <a:p>
            <a:pPr lvl="2"/>
            <a:r>
              <a:rPr lang="en-US" sz="2800" err="1" smtClean="0"/>
              <a:t>stderr</a:t>
            </a:r>
            <a:endParaRPr lang="en-US" sz="2800" smtClean="0"/>
          </a:p>
          <a:p>
            <a:pPr lvl="1"/>
            <a:endParaRPr 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80" y="2057400"/>
            <a:ext cx="5989320" cy="4521200"/>
          </a:xfrm>
        </p:spPr>
        <p:txBody>
          <a:bodyPr>
            <a:normAutofit/>
          </a:bodyPr>
          <a:lstStyle/>
          <a:p>
            <a:r>
              <a:rPr lang="ru-RU" sz="2800" smtClean="0"/>
              <a:t>Работа с буфером</a:t>
            </a:r>
          </a:p>
          <a:p>
            <a:pPr lvl="1"/>
            <a:r>
              <a:rPr lang="en-US" sz="2800" err="1" smtClean="0"/>
              <a:t>setvbuf</a:t>
            </a:r>
            <a:endParaRPr lang="en-US" sz="2800" smtClean="0"/>
          </a:p>
          <a:p>
            <a:pPr lvl="1"/>
            <a:r>
              <a:rPr lang="en-US" sz="2800" err="1" smtClean="0"/>
              <a:t>fflush</a:t>
            </a:r>
            <a:endParaRPr lang="en-US" sz="2800" smtClean="0"/>
          </a:p>
          <a:p>
            <a:pPr marL="4572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setbuf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err="1">
                <a:latin typeface="Consolas" panose="020B0609020204030204" pitchFamily="49" charset="0"/>
              </a:rPr>
              <a:t>stdout</a:t>
            </a:r>
            <a:r>
              <a:rPr lang="en-US" sz="2400">
                <a:latin typeface="Consolas" panose="020B0609020204030204" pitchFamily="49" charset="0"/>
              </a:rPr>
              <a:t>, NULL); 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err="1" smtClean="0">
                <a:latin typeface="Consolas" panose="020B0609020204030204" pitchFamily="49" charset="0"/>
              </a:rPr>
              <a:t>setvbuf</a:t>
            </a:r>
            <a:r>
              <a:rPr lang="en-US" sz="2400" smtClean="0">
                <a:latin typeface="Consolas" panose="020B0609020204030204" pitchFamily="49" charset="0"/>
              </a:rPr>
              <a:t>(</a:t>
            </a:r>
            <a:r>
              <a:rPr lang="en-US" sz="2400" err="1" smtClean="0">
                <a:latin typeface="Consolas" panose="020B0609020204030204" pitchFamily="49" charset="0"/>
              </a:rPr>
              <a:t>fp</a:t>
            </a:r>
            <a:r>
              <a:rPr lang="en-US" sz="2400">
                <a:latin typeface="Consolas" panose="020B0609020204030204" pitchFamily="49" charset="0"/>
              </a:rPr>
              <a:t>,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это</a:t>
            </a:r>
            <a:r>
              <a:rPr lang="en-US" sz="2400" smtClean="0">
                <a:latin typeface="Consolas" panose="020B0609020204030204" pitchFamily="49" charset="0"/>
              </a:rPr>
              <a:t> FILE* </a:t>
            </a:r>
            <a:r>
              <a:rPr lang="en-US" sz="2400" err="1" smtClean="0">
                <a:latin typeface="Consolas" panose="020B0609020204030204" pitchFamily="49" charset="0"/>
              </a:rPr>
              <a:t>fp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NULL, _</a:t>
            </a:r>
            <a:r>
              <a:rPr lang="en-US" sz="2400">
                <a:latin typeface="Consolas" panose="020B0609020204030204" pitchFamily="49" charset="0"/>
              </a:rPr>
              <a:t>IOFBF, </a:t>
            </a:r>
            <a:r>
              <a:rPr lang="en-US" sz="2400" smtClean="0">
                <a:latin typeface="Consolas" panose="020B0609020204030204" pitchFamily="49" charset="0"/>
              </a:rPr>
              <a:t>BSIZE);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err="1" smtClean="0">
                <a:latin typeface="Consolas" panose="020B0609020204030204" pitchFamily="49" charset="0"/>
              </a:rPr>
              <a:t>fprintf</a:t>
            </a:r>
            <a:r>
              <a:rPr lang="en-US" sz="2400" smtClean="0">
                <a:latin typeface="Consolas" panose="020B0609020204030204" pitchFamily="49" charset="0"/>
              </a:rPr>
              <a:t> (</a:t>
            </a:r>
            <a:r>
              <a:rPr lang="en-US" sz="2400" err="1" smtClean="0">
                <a:latin typeface="Consolas" panose="020B0609020204030204" pitchFamily="49" charset="0"/>
              </a:rPr>
              <a:t>stdout</a:t>
            </a:r>
            <a:r>
              <a:rPr lang="en-US" sz="2400" smtClean="0">
                <a:latin typeface="Consolas" panose="020B0609020204030204" pitchFamily="49" charset="0"/>
              </a:rPr>
              <a:t>, </a:t>
            </a:r>
            <a:r>
              <a:rPr lang="en-US" sz="2400">
                <a:latin typeface="Consolas" panose="020B0609020204030204" pitchFamily="49" charset="0"/>
              </a:rPr>
              <a:t>"Hello </a:t>
            </a:r>
            <a:r>
              <a:rPr lang="en-US" sz="2400" smtClean="0">
                <a:latin typeface="Consolas" panose="020B0609020204030204" pitchFamily="49" charset="0"/>
              </a:rPr>
              <a:t>"); </a:t>
            </a:r>
          </a:p>
          <a:p>
            <a:pPr marL="45720" indent="0">
              <a:buNone/>
            </a:pPr>
            <a:r>
              <a:rPr lang="en-US" sz="2400" err="1" smtClean="0">
                <a:latin typeface="Consolas" panose="020B0609020204030204" pitchFamily="49" charset="0"/>
              </a:rPr>
              <a:t>fprintf</a:t>
            </a:r>
            <a:r>
              <a:rPr lang="en-US" sz="2400" smtClean="0">
                <a:latin typeface="Consolas" panose="020B0609020204030204" pitchFamily="49" charset="0"/>
              </a:rPr>
              <a:t> (</a:t>
            </a:r>
            <a:r>
              <a:rPr lang="en-US" sz="2400" err="1" smtClean="0">
                <a:latin typeface="Consolas" panose="020B0609020204030204" pitchFamily="49" charset="0"/>
              </a:rPr>
              <a:t>fp</a:t>
            </a:r>
            <a:r>
              <a:rPr lang="en-US" sz="2400">
                <a:latin typeface="Consolas" panose="020B0609020204030204" pitchFamily="49" charset="0"/>
              </a:rPr>
              <a:t>, "</a:t>
            </a:r>
            <a:r>
              <a:rPr lang="en-US" sz="2400" smtClean="0">
                <a:latin typeface="Consolas" panose="020B0609020204030204" pitchFamily="49" charset="0"/>
              </a:rPr>
              <a:t>Hello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"); </a:t>
            </a:r>
          </a:p>
          <a:p>
            <a:pPr marL="45720" indent="0">
              <a:buNone/>
            </a:pPr>
            <a:r>
              <a:rPr lang="en-US" sz="2400" err="1" smtClean="0">
                <a:latin typeface="Consolas" panose="020B0609020204030204" pitchFamily="49" charset="0"/>
              </a:rPr>
              <a:t>fflush</a:t>
            </a:r>
            <a:r>
              <a:rPr lang="en-US" sz="2400" smtClean="0">
                <a:latin typeface="Consolas" panose="020B0609020204030204" pitchFamily="49" charset="0"/>
              </a:rPr>
              <a:t> (</a:t>
            </a:r>
            <a:r>
              <a:rPr lang="en-US" sz="2400" err="1" smtClean="0">
                <a:latin typeface="Consolas" panose="020B0609020204030204" pitchFamily="49" charset="0"/>
              </a:rPr>
              <a:t>fp</a:t>
            </a:r>
            <a:r>
              <a:rPr lang="en-US" sz="2400" smtClean="0">
                <a:latin typeface="Consolas" panose="020B0609020204030204" pitchFamily="49" charset="0"/>
              </a:rPr>
              <a:t>); // </a:t>
            </a:r>
            <a:r>
              <a:rPr lang="ru-RU" sz="2400" smtClean="0">
                <a:latin typeface="Consolas" panose="020B0609020204030204" pitchFamily="49" charset="0"/>
              </a:rPr>
              <a:t>запись в файл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40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Буферизация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800"/>
              <a:t>Буферизованные</a:t>
            </a:r>
            <a:endParaRPr lang="en-US" sz="2800"/>
          </a:p>
          <a:p>
            <a:pPr lvl="1"/>
            <a:r>
              <a:rPr lang="ru-RU" sz="2800"/>
              <a:t>Построчная буферизация</a:t>
            </a:r>
          </a:p>
          <a:p>
            <a:pPr lvl="2"/>
            <a:r>
              <a:rPr lang="ru-RU" sz="2800"/>
              <a:t>с</a:t>
            </a:r>
            <a:r>
              <a:rPr lang="en-US" sz="2800" smtClean="0"/>
              <a:t>out</a:t>
            </a:r>
            <a:endParaRPr lang="en-US" sz="2800"/>
          </a:p>
          <a:p>
            <a:pPr lvl="2"/>
            <a:r>
              <a:rPr lang="ru-RU" sz="2800"/>
              <a:t>с</a:t>
            </a:r>
            <a:r>
              <a:rPr lang="en-US" sz="2800" smtClean="0"/>
              <a:t>in</a:t>
            </a:r>
            <a:endParaRPr lang="ru-RU" sz="2800"/>
          </a:p>
          <a:p>
            <a:pPr lvl="1"/>
            <a:r>
              <a:rPr lang="ru-RU" sz="2800"/>
              <a:t>Полная </a:t>
            </a:r>
            <a:r>
              <a:rPr lang="ru-RU" sz="2800" smtClean="0"/>
              <a:t>буферизация</a:t>
            </a:r>
            <a:endParaRPr lang="en-US" sz="2800" smtClean="0"/>
          </a:p>
          <a:p>
            <a:pPr lvl="2"/>
            <a:r>
              <a:rPr lang="en-US" sz="2800" smtClean="0"/>
              <a:t>clog</a:t>
            </a:r>
            <a:endParaRPr lang="ru-RU" sz="2800"/>
          </a:p>
          <a:p>
            <a:r>
              <a:rPr lang="ru-RU" sz="2800"/>
              <a:t>Не буферизованные</a:t>
            </a:r>
            <a:endParaRPr lang="en-US" sz="2800"/>
          </a:p>
          <a:p>
            <a:pPr lvl="2"/>
            <a:r>
              <a:rPr lang="en-US" sz="2800" smtClean="0"/>
              <a:t>cerr</a:t>
            </a:r>
            <a:endParaRPr lang="en-US" sz="280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mtClean="0"/>
              <a:t>Поток либо ассоциирован с буфером либо владеет им</a:t>
            </a:r>
            <a:endParaRPr lang="ru-RU"/>
          </a:p>
          <a:p>
            <a:r>
              <a:rPr lang="en-US" smtClean="0"/>
              <a:t>rdbuf() </a:t>
            </a:r>
            <a:r>
              <a:rPr lang="ru-RU" smtClean="0"/>
              <a:t>возвращает буфер потока</a:t>
            </a:r>
          </a:p>
          <a:p>
            <a:r>
              <a:rPr lang="en-US" smtClean="0"/>
              <a:t>rdbuf(basic_streambuf&lt;&gt;*) </a:t>
            </a:r>
            <a:r>
              <a:rPr lang="ru-RU" smtClean="0"/>
              <a:t>устанавливает буфер потока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while (file.get(c)) </a:t>
            </a:r>
            <a:r>
              <a:rPr lang="en-US" smtClean="0">
                <a:solidFill>
                  <a:srgbClr val="FF0000"/>
                </a:solidFill>
              </a:rPr>
              <a:t>cout.put(c);</a:t>
            </a:r>
            <a:endParaRPr lang="ru-RU" smtClean="0">
              <a:solidFill>
                <a:srgbClr val="FF00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solidFill>
                  <a:srgbClr val="115EF7"/>
                </a:solidFill>
              </a:rPr>
              <a:t>cout </a:t>
            </a:r>
            <a:r>
              <a:rPr lang="en-US">
                <a:solidFill>
                  <a:srgbClr val="115EF7"/>
                </a:solidFill>
              </a:rPr>
              <a:t>&lt;&lt; file.rdbuf</a:t>
            </a:r>
            <a:r>
              <a:rPr lang="en-US" smtClean="0">
                <a:solidFill>
                  <a:srgbClr val="115EF7"/>
                </a:solidFill>
              </a:rPr>
              <a:t>();</a:t>
            </a:r>
            <a:endParaRPr lang="ru-RU" smtClean="0">
              <a:solidFill>
                <a:srgbClr val="115EF7"/>
              </a:solidFill>
            </a:endParaRPr>
          </a:p>
          <a:p>
            <a:pPr marL="45720" indent="0">
              <a:buNone/>
            </a:pPr>
            <a:r>
              <a:rPr lang="ru-RU" smtClean="0"/>
              <a:t>Ещё пример:</a:t>
            </a:r>
          </a:p>
          <a:p>
            <a:pPr marL="45720" indent="0">
              <a:buNone/>
            </a:pPr>
            <a:r>
              <a:rPr lang="en-US"/>
              <a:t>cout.rdbuf(nullptr);</a:t>
            </a:r>
          </a:p>
        </p:txBody>
      </p:sp>
    </p:spTree>
    <p:extLst>
      <p:ext uri="{BB962C8B-B14F-4D97-AF65-F5344CB8AC3E}">
        <p14:creationId xmlns:p14="http://schemas.microsoft.com/office/powerpoint/2010/main" val="1496998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Странности буферизации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Казалось бы этот код ничего не должен печатать прежде чем выдать запрос</a:t>
            </a:r>
          </a:p>
          <a:p>
            <a:pPr marL="45720" indent="0">
              <a:buNone/>
            </a:pPr>
            <a:r>
              <a:rPr lang="en-US"/>
              <a:t>std::cout &lt;&lt; "Please enter x: </a:t>
            </a:r>
            <a:r>
              <a:rPr lang="en-US" smtClean="0"/>
              <a:t>";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::cin &gt;&gt; x</a:t>
            </a:r>
            <a:r>
              <a:rPr lang="en-US" smtClean="0"/>
              <a:t>;</a:t>
            </a:r>
            <a:endParaRPr lang="ru-RU" smtClean="0"/>
          </a:p>
          <a:p>
            <a:r>
              <a:rPr lang="ru-RU" smtClean="0"/>
              <a:t>Но он печатает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76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Странности буферизации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Казалось бы этот код ничего не должен печатать прежде чем выдать запрос</a:t>
            </a:r>
          </a:p>
          <a:p>
            <a:pPr marL="45720" indent="0">
              <a:buNone/>
            </a:pPr>
            <a:r>
              <a:rPr lang="en-US"/>
              <a:t>std::cout &lt;&lt; "Please enter x: </a:t>
            </a:r>
            <a:r>
              <a:rPr lang="en-US" smtClean="0"/>
              <a:t>";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::cin &gt;&gt; x</a:t>
            </a:r>
            <a:r>
              <a:rPr lang="en-US" smtClean="0"/>
              <a:t>;</a:t>
            </a:r>
            <a:endParaRPr lang="ru-RU" smtClean="0"/>
          </a:p>
          <a:p>
            <a:r>
              <a:rPr lang="ru-RU" smtClean="0"/>
              <a:t>Но он печатает</a:t>
            </a:r>
            <a:endParaRPr lang="en-US" smtClean="0"/>
          </a:p>
          <a:p>
            <a:r>
              <a:rPr lang="ru-RU" smtClean="0"/>
              <a:t>Причины к этому две: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Сцепленность с потоком </a:t>
            </a:r>
            <a:r>
              <a:rPr lang="en-US" smtClean="0"/>
              <a:t>cin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Связанность с </a:t>
            </a:r>
            <a:r>
              <a:rPr lang="en-US" smtClean="0"/>
              <a:t>stdio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4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Сцепленность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::cin.tie </a:t>
            </a:r>
            <a:r>
              <a:rPr lang="ru-RU" smtClean="0"/>
              <a:t>(</a:t>
            </a:r>
            <a:r>
              <a:rPr lang="en-US" smtClean="0"/>
              <a:t>nullptr); //</a:t>
            </a:r>
            <a:r>
              <a:rPr lang="ru-RU" smtClean="0"/>
              <a:t> расцепить со </a:t>
            </a:r>
            <a:r>
              <a:rPr lang="en-US" smtClean="0"/>
              <a:t>std::cin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::cout.sync_with_stdio(false</a:t>
            </a:r>
            <a:r>
              <a:rPr lang="en-US" smtClean="0"/>
              <a:t>); //</a:t>
            </a:r>
            <a:r>
              <a:rPr lang="ru-RU" smtClean="0"/>
              <a:t> развязать со</a:t>
            </a:r>
            <a:r>
              <a:rPr lang="en-US" smtClean="0"/>
              <a:t> stdio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::cout &lt;&lt; "Please enter x: </a:t>
            </a:r>
            <a:r>
              <a:rPr lang="en-US" smtClean="0"/>
              <a:t>";</a:t>
            </a:r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::cin &gt;&gt; x</a:t>
            </a:r>
            <a:r>
              <a:rPr lang="en-US" smtClean="0"/>
              <a:t>;</a:t>
            </a:r>
          </a:p>
          <a:p>
            <a:r>
              <a:rPr lang="ru-RU" smtClean="0"/>
              <a:t>Теперь поведение ожидаемое</a:t>
            </a:r>
          </a:p>
          <a:p>
            <a:r>
              <a:rPr lang="ru-RU" smtClean="0"/>
              <a:t>Сцепленность </a:t>
            </a:r>
            <a:r>
              <a:rPr lang="en-US" smtClean="0"/>
              <a:t>tie </a:t>
            </a:r>
            <a:r>
              <a:rPr lang="ru-RU" smtClean="0"/>
              <a:t>это сцепленность по побочным эффектам, но потоки можно связать и грубее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8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Связанность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ostream hexout(</a:t>
            </a:r>
            <a:r>
              <a:rPr lang="en-US">
                <a:solidFill>
                  <a:srgbClr val="115EF7"/>
                </a:solidFill>
              </a:rPr>
              <a:t>std::cout.rdbuf</a:t>
            </a:r>
            <a:r>
              <a:rPr lang="en-US" smtClean="0">
                <a:solidFill>
                  <a:srgbClr val="115EF7"/>
                </a:solidFill>
              </a:rPr>
              <a:t>()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теперь у них один буфер</a:t>
            </a:r>
          </a:p>
          <a:p>
            <a:pPr marL="45720" indent="0">
              <a:buNone/>
            </a:pPr>
            <a:r>
              <a:rPr lang="en-US" smtClean="0"/>
              <a:t>hexout.setf </a:t>
            </a:r>
            <a:r>
              <a:rPr lang="en-US"/>
              <a:t>(std::ios::hex, std::ios::basefield</a:t>
            </a:r>
            <a:r>
              <a:rPr lang="en-US" smtClean="0"/>
              <a:t>);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hexout.setf </a:t>
            </a:r>
            <a:r>
              <a:rPr lang="en-US"/>
              <a:t>(std::ios::showbase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но разные форматы</a:t>
            </a:r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::cout &lt;&lt; 42 &lt;&lt; " </a:t>
            </a:r>
            <a:r>
              <a:rPr lang="en-US" smtClean="0"/>
              <a:t>";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hexout </a:t>
            </a:r>
            <a:r>
              <a:rPr lang="en-US"/>
              <a:t>&lt;&lt; 42 &lt;&lt; std::endl</a:t>
            </a:r>
            <a:r>
              <a:rPr lang="en-US" smtClean="0"/>
              <a:t>;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На экране: </a:t>
            </a:r>
            <a:r>
              <a:rPr lang="en-US" smtClean="0"/>
              <a:t>42 2A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1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Перенаправление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en-US" sz="2400" smtClean="0"/>
              <a:t>ofstream </a:t>
            </a:r>
            <a:r>
              <a:rPr lang="en-US" sz="2400" err="1"/>
              <a:t>filestr</a:t>
            </a:r>
            <a:r>
              <a:rPr lang="en-US" sz="2400" smtClean="0"/>
              <a:t>;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filestr.open </a:t>
            </a:r>
            <a:r>
              <a:rPr lang="en-US" sz="2400"/>
              <a:t>("test.txt</a:t>
            </a:r>
            <a:r>
              <a:rPr lang="en-US" sz="2400" smtClean="0"/>
              <a:t>");</a:t>
            </a:r>
            <a:endParaRPr lang="ru-RU" sz="24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2400" smtClean="0"/>
              <a:t>auto backup </a:t>
            </a:r>
            <a:r>
              <a:rPr lang="en-US" sz="2400"/>
              <a:t>= </a:t>
            </a:r>
            <a:r>
              <a:rPr lang="en-US" sz="2400" err="1"/>
              <a:t>std</a:t>
            </a:r>
            <a:r>
              <a:rPr lang="en-US" sz="2400"/>
              <a:t>::</a:t>
            </a:r>
            <a:r>
              <a:rPr lang="en-US" sz="2400" err="1"/>
              <a:t>cout.rdbuf</a:t>
            </a:r>
            <a:r>
              <a:rPr lang="en-US" sz="2400"/>
              <a:t>(); 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auto psbuf </a:t>
            </a:r>
            <a:r>
              <a:rPr lang="en-US" sz="2400"/>
              <a:t>= </a:t>
            </a:r>
            <a:r>
              <a:rPr lang="en-US" sz="2400" err="1"/>
              <a:t>filestr.rdbuf</a:t>
            </a:r>
            <a:r>
              <a:rPr lang="en-US" sz="2400" smtClean="0"/>
              <a:t>();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cout.rdbuf(psbuf); // </a:t>
            </a:r>
            <a:r>
              <a:rPr lang="ru-RU" sz="2400" smtClean="0"/>
              <a:t>в этой точке поток </a:t>
            </a:r>
            <a:r>
              <a:rPr lang="en-US" sz="2400" smtClean="0"/>
              <a:t>cout </a:t>
            </a:r>
            <a:r>
              <a:rPr lang="ru-RU" sz="2400" smtClean="0"/>
              <a:t>перенаправлен в файл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2400" smtClean="0"/>
              <a:t>cout </a:t>
            </a:r>
            <a:r>
              <a:rPr lang="en-US" sz="2400"/>
              <a:t>&lt;&lt; "This is written to the file</a:t>
            </a:r>
            <a:r>
              <a:rPr lang="en-US" sz="2400" smtClean="0"/>
              <a:t>" &lt;&lt; endl;</a:t>
            </a:r>
            <a:endParaRPr lang="ru-RU" sz="24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2400" smtClean="0"/>
              <a:t>cout.rdbuf(backup</a:t>
            </a:r>
            <a:r>
              <a:rPr lang="en-US" sz="240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44473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Работа с файлами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Строки</a:t>
            </a:r>
            <a:r>
              <a:rPr lang="en-US" sz="4000" smtClean="0"/>
              <a:t>: </a:t>
            </a:r>
            <a:r>
              <a:rPr lang="ru-RU" sz="4000" smtClean="0"/>
              <a:t>ввод и вывод в память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Буферизация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Локализация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854372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аббревиатуры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Кто догадается, что означает </a:t>
            </a:r>
            <a:r>
              <a:rPr lang="en-US" smtClean="0"/>
              <a:t>"</a:t>
            </a:r>
            <a:r>
              <a:rPr lang="en-US" smtClean="0">
                <a:latin typeface="Consolas" panose="020B0609020204030204" pitchFamily="49" charset="0"/>
              </a:rPr>
              <a:t>i18n</a:t>
            </a:r>
            <a:r>
              <a:rPr lang="en-US" smtClean="0"/>
              <a:t>"?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56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аббревиатуры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Кто догадается, что означает </a:t>
            </a:r>
            <a:r>
              <a:rPr lang="en-US" smtClean="0"/>
              <a:t>"</a:t>
            </a:r>
            <a:r>
              <a:rPr lang="en-US" smtClean="0">
                <a:latin typeface="Consolas" panose="020B0609020204030204" pitchFamily="49" charset="0"/>
              </a:rPr>
              <a:t>i18n</a:t>
            </a:r>
            <a:r>
              <a:rPr lang="en-US" smtClean="0"/>
              <a:t>"?</a:t>
            </a:r>
            <a:endParaRPr lang="ru-RU" smtClean="0"/>
          </a:p>
          <a:p>
            <a:r>
              <a:rPr lang="ru-RU" smtClean="0"/>
              <a:t>Подсказка: бывает ещё </a:t>
            </a:r>
            <a:r>
              <a:rPr lang="en-US" smtClean="0"/>
              <a:t>"</a:t>
            </a:r>
            <a:r>
              <a:rPr lang="en-US" smtClean="0">
                <a:latin typeface="Consolas" panose="020B0609020204030204" pitchFamily="49" charset="0"/>
              </a:rPr>
              <a:t>l10n</a:t>
            </a:r>
            <a:r>
              <a:rPr lang="en-US" smtClean="0"/>
              <a:t>" (</a:t>
            </a:r>
            <a:r>
              <a:rPr lang="ru-RU" smtClean="0"/>
              <a:t>ну это совсем просто)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280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71856"/>
            <a:ext cx="9875520" cy="1356360"/>
          </a:xfrm>
        </p:spPr>
        <p:txBody>
          <a:bodyPr/>
          <a:lstStyle/>
          <a:p>
            <a:r>
              <a:rPr lang="ru-RU" smtClean="0"/>
              <a:t>Кратко о структуре </a:t>
            </a:r>
            <a:r>
              <a:rPr lang="en-US" smtClean="0"/>
              <a:t>Unicode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0512"/>
            <a:ext cx="10442448" cy="4614672"/>
          </a:xfrm>
        </p:spPr>
        <p:txBody>
          <a:bodyPr>
            <a:normAutofit/>
          </a:bodyPr>
          <a:lstStyle/>
          <a:p>
            <a:r>
              <a:rPr lang="ru-RU" smtClean="0">
                <a:latin typeface="Consolas" panose="020B0609020204030204" pitchFamily="49" charset="0"/>
              </a:rPr>
              <a:t>Не-юникодные кодировки (они же системы трансляции)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ANSI (7 bit) </a:t>
            </a:r>
            <a:endParaRPr lang="en-US">
              <a:latin typeface="Consolas" panose="020B0609020204030204" pitchFamily="49" charset="0"/>
            </a:endParaRPr>
          </a:p>
          <a:p>
            <a:pPr lvl="1"/>
            <a:r>
              <a:rPr lang="en-US" smtClean="0">
                <a:latin typeface="Consolas" panose="020B0609020204030204" pitchFamily="49" charset="0"/>
              </a:rPr>
              <a:t>ASCII</a:t>
            </a:r>
            <a:r>
              <a:rPr lang="ru-RU" smtClean="0">
                <a:latin typeface="Consolas" panose="020B0609020204030204" pitchFamily="49" charset="0"/>
              </a:rPr>
              <a:t> (8 </a:t>
            </a:r>
            <a:r>
              <a:rPr lang="en-US" smtClean="0">
                <a:latin typeface="Consolas" panose="020B0609020204030204" pitchFamily="49" charset="0"/>
              </a:rPr>
              <a:t>bit) = ANSI + </a:t>
            </a:r>
            <a:r>
              <a:rPr lang="en-US" err="1" smtClean="0">
                <a:latin typeface="Consolas" panose="020B0609020204030204" pitchFamily="49" charset="0"/>
              </a:rPr>
              <a:t>codepage</a:t>
            </a:r>
            <a:r>
              <a:rPr lang="en-US" smtClean="0">
                <a:latin typeface="Consolas" panose="020B0609020204030204" pitchFamily="49" charset="0"/>
              </a:rPr>
              <a:t> (</a:t>
            </a:r>
            <a:r>
              <a:rPr lang="ru-RU" smtClean="0">
                <a:latin typeface="Consolas" panose="020B0609020204030204" pitchFamily="49" charset="0"/>
              </a:rPr>
              <a:t>например 1251 и </a:t>
            </a:r>
            <a:r>
              <a:rPr lang="en-US" smtClean="0">
                <a:latin typeface="Consolas" panose="020B0609020204030204" pitchFamily="49" charset="0"/>
              </a:rPr>
              <a:t>866)</a:t>
            </a:r>
          </a:p>
          <a:p>
            <a:r>
              <a:rPr lang="ru-RU" smtClean="0">
                <a:latin typeface="Consolas" panose="020B0609020204030204" pitchFamily="49" charset="0"/>
              </a:rPr>
              <a:t>Юникодные системы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кодировки (символ + число)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UCS-2 (</a:t>
            </a:r>
            <a:r>
              <a:rPr lang="ru-RU" smtClean="0">
                <a:latin typeface="Consolas" panose="020B0609020204030204" pitchFamily="49" charset="0"/>
              </a:rPr>
              <a:t>устаревшая система, 16 бит)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UCS-4 (</a:t>
            </a:r>
            <a:r>
              <a:rPr lang="ru-RU" smtClean="0">
                <a:latin typeface="Consolas" panose="020B0609020204030204" pitchFamily="49" charset="0"/>
              </a:rPr>
              <a:t>число </a:t>
            </a:r>
            <a:r>
              <a:rPr lang="en-US" smtClean="0">
                <a:latin typeface="Consolas" panose="020B0609020204030204" pitchFamily="49" charset="0"/>
              </a:rPr>
              <a:t>U+0041 </a:t>
            </a:r>
            <a:r>
              <a:rPr lang="ru-RU" smtClean="0">
                <a:latin typeface="Consolas" panose="020B0609020204030204" pitchFamily="49" charset="0"/>
              </a:rPr>
              <a:t>это английское </a:t>
            </a:r>
            <a:r>
              <a:rPr lang="en-US" smtClean="0">
                <a:latin typeface="Consolas" panose="020B0609020204030204" pitchFamily="49" charset="0"/>
              </a:rPr>
              <a:t>A, </a:t>
            </a:r>
            <a:r>
              <a:rPr lang="ru-RU" smtClean="0">
                <a:latin typeface="Consolas" panose="020B0609020204030204" pitchFamily="49" charset="0"/>
              </a:rPr>
              <a:t>а число </a:t>
            </a:r>
            <a:r>
              <a:rPr lang="en-US" smtClean="0">
                <a:latin typeface="Consolas" panose="020B0609020204030204" pitchFamily="49" charset="0"/>
              </a:rPr>
              <a:t>U+0410 </a:t>
            </a:r>
            <a:r>
              <a:rPr lang="ru-RU" smtClean="0">
                <a:latin typeface="Consolas" panose="020B0609020204030204" pitchFamily="49" charset="0"/>
              </a:rPr>
              <a:t>это русское А)</a:t>
            </a:r>
          </a:p>
          <a:p>
            <a:r>
              <a:rPr lang="ru-RU" smtClean="0">
                <a:latin typeface="Consolas" panose="020B0609020204030204" pitchFamily="49" charset="0"/>
              </a:rPr>
              <a:t>Юникодные форматы преобразования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UTF-8 (</a:t>
            </a:r>
            <a:r>
              <a:rPr lang="ru-RU" smtClean="0">
                <a:latin typeface="Consolas" panose="020B0609020204030204" pitchFamily="49" charset="0"/>
              </a:rPr>
              <a:t>от 1 до 6 байт на символ) </a:t>
            </a:r>
            <a:endParaRPr lang="en-US" smtClean="0">
              <a:latin typeface="Consolas" panose="020B0609020204030204" pitchFamily="49" charset="0"/>
            </a:endParaRPr>
          </a:p>
          <a:p>
            <a:pPr lvl="2"/>
            <a:r>
              <a:rPr lang="ru-RU" smtClean="0">
                <a:latin typeface="Consolas" panose="020B0609020204030204" pitchFamily="49" charset="0"/>
              </a:rPr>
              <a:t>в ней </a:t>
            </a:r>
            <a:r>
              <a:rPr lang="en-US" smtClean="0">
                <a:latin typeface="Consolas" panose="020B0609020204030204" pitchFamily="49" charset="0"/>
              </a:rPr>
              <a:t>U+0410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{0xD0, 0x90}, </a:t>
            </a:r>
            <a:r>
              <a:rPr lang="ru-RU" smtClean="0">
                <a:latin typeface="Consolas" panose="020B0609020204030204" pitchFamily="49" charset="0"/>
              </a:rPr>
              <a:t>зато </a:t>
            </a:r>
            <a:r>
              <a:rPr lang="en-US" smtClean="0">
                <a:latin typeface="Consolas" panose="020B0609020204030204" pitchFamily="49" charset="0"/>
              </a:rPr>
              <a:t>U+0041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{0x41}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UTF-16 (</a:t>
            </a:r>
            <a:r>
              <a:rPr lang="ru-RU" smtClean="0">
                <a:latin typeface="Consolas" panose="020B0609020204030204" pitchFamily="49" charset="0"/>
              </a:rPr>
              <a:t>покрывает </a:t>
            </a:r>
            <a:r>
              <a:rPr lang="en-US" smtClean="0">
                <a:latin typeface="Consolas" panose="020B0609020204030204" pitchFamily="49" charset="0"/>
              </a:rPr>
              <a:t>UCS-2) </a:t>
            </a:r>
          </a:p>
          <a:p>
            <a:pPr lvl="2"/>
            <a:r>
              <a:rPr lang="ru-RU" smtClean="0">
                <a:latin typeface="Consolas" panose="020B0609020204030204" pitchFamily="49" charset="0"/>
              </a:rPr>
              <a:t>в </a:t>
            </a:r>
            <a:r>
              <a:rPr lang="en-US" smtClean="0">
                <a:latin typeface="Consolas" panose="020B0609020204030204" pitchFamily="49" charset="0"/>
              </a:rPr>
              <a:t>UTF16-LE U+0410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{0x10, 0x04} </a:t>
            </a:r>
            <a:r>
              <a:rPr lang="ru-RU" smtClean="0">
                <a:latin typeface="Consolas" panose="020B0609020204030204" pitchFamily="49" charset="0"/>
              </a:rPr>
              <a:t>но и </a:t>
            </a:r>
            <a:r>
              <a:rPr lang="en-US" smtClean="0">
                <a:latin typeface="Consolas" panose="020B0609020204030204" pitchFamily="49" charset="0"/>
              </a:rPr>
              <a:t>U+0041</a:t>
            </a:r>
            <a:r>
              <a:rPr lang="ru-RU" smtClean="0">
                <a:latin typeface="Consolas" panose="020B0609020204030204" pitchFamily="49" charset="0"/>
              </a:rPr>
              <a:t> это </a:t>
            </a:r>
            <a:r>
              <a:rPr lang="en-US" smtClean="0">
                <a:latin typeface="Consolas" panose="020B0609020204030204" pitchFamily="49" charset="0"/>
              </a:rPr>
              <a:t>{0x41, 0x00}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UTF-32 (</a:t>
            </a:r>
            <a:r>
              <a:rPr lang="ru-RU" smtClean="0">
                <a:latin typeface="Consolas" panose="020B0609020204030204" pitchFamily="49" charset="0"/>
              </a:rPr>
              <a:t>покрывает </a:t>
            </a:r>
            <a:r>
              <a:rPr lang="en-US" smtClean="0">
                <a:latin typeface="Consolas" panose="020B0609020204030204" pitchFamily="49" charset="0"/>
              </a:rPr>
              <a:t>UCS-4)</a:t>
            </a:r>
          </a:p>
        </p:txBody>
      </p:sp>
    </p:spTree>
    <p:extLst>
      <p:ext uri="{BB962C8B-B14F-4D97-AF65-F5344CB8AC3E}">
        <p14:creationId xmlns:p14="http://schemas.microsoft.com/office/powerpoint/2010/main" val="211515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Что нужно написать перед следующим кодом, чтобы гарантировать, что вывод произойдет без разрыва одной строчкой?</a:t>
            </a:r>
          </a:p>
          <a:p>
            <a:pPr marL="45720" indent="0">
              <a:buNone/>
            </a:pPr>
            <a:r>
              <a:rPr lang="en-US" err="1" smtClean="0"/>
              <a:t>fprintf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"%s, ", "Hello</a:t>
            </a:r>
            <a:r>
              <a:rPr lang="en-US" smtClean="0"/>
              <a:t>");</a:t>
            </a:r>
            <a:endParaRPr lang="en-US"/>
          </a:p>
          <a:p>
            <a:pPr marL="45720" indent="0">
              <a:buNone/>
            </a:pPr>
            <a:r>
              <a:rPr lang="en-US" smtClean="0"/>
              <a:t>delay(5); // </a:t>
            </a:r>
            <a:r>
              <a:rPr lang="ru-RU" smtClean="0"/>
              <a:t>допустим эта функция делает 5 секунд задержку</a:t>
            </a:r>
            <a:endParaRPr lang="en-US"/>
          </a:p>
          <a:p>
            <a:pPr marL="45720" indent="0">
              <a:buNone/>
            </a:pPr>
            <a:r>
              <a:rPr lang="en-US" err="1" smtClean="0"/>
              <a:t>fprintf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"%s!\n", "world</a:t>
            </a:r>
            <a:r>
              <a:rPr lang="en-US" smtClean="0"/>
              <a:t>");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299928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Символы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char</a:t>
            </a:r>
            <a:r>
              <a:rPr lang="ru-RU" smtClean="0"/>
              <a:t> – наименьший тип (</a:t>
            </a:r>
            <a:r>
              <a:rPr lang="en-US" err="1" smtClean="0"/>
              <a:t>sizeof</a:t>
            </a:r>
            <a:r>
              <a:rPr lang="en-US" smtClean="0"/>
              <a:t>(char) == 1)</a:t>
            </a:r>
          </a:p>
          <a:p>
            <a:r>
              <a:rPr lang="en-US" b="1" smtClean="0"/>
              <a:t>char16_t</a:t>
            </a:r>
            <a:r>
              <a:rPr lang="en-US" smtClean="0"/>
              <a:t> – </a:t>
            </a:r>
            <a:r>
              <a:rPr lang="ru-RU" smtClean="0"/>
              <a:t>символ из набора </a:t>
            </a:r>
            <a:r>
              <a:rPr lang="en-US" smtClean="0"/>
              <a:t>UCS-2</a:t>
            </a:r>
          </a:p>
          <a:p>
            <a:r>
              <a:rPr lang="en-US" b="1" smtClean="0"/>
              <a:t>char32_t</a:t>
            </a:r>
            <a:r>
              <a:rPr lang="en-US" smtClean="0"/>
              <a:t> </a:t>
            </a:r>
            <a:r>
              <a:rPr lang="en-US"/>
              <a:t>– </a:t>
            </a:r>
            <a:r>
              <a:rPr lang="ru-RU"/>
              <a:t>символ из набора </a:t>
            </a:r>
            <a:r>
              <a:rPr lang="en-US" smtClean="0"/>
              <a:t>UCS-4</a:t>
            </a:r>
          </a:p>
          <a:p>
            <a:r>
              <a:rPr lang="en-US" b="1" err="1" smtClean="0"/>
              <a:t>wchar_t</a:t>
            </a:r>
            <a:r>
              <a:rPr lang="en-US" smtClean="0"/>
              <a:t> – </a:t>
            </a:r>
            <a:r>
              <a:rPr lang="ru-RU" smtClean="0"/>
              <a:t>наибольший символьный тип среди всех системных локалей</a:t>
            </a:r>
          </a:p>
          <a:p>
            <a:pPr marL="45720" indent="0">
              <a:buNone/>
            </a:pPr>
            <a:r>
              <a:rPr lang="ru-RU" smtClean="0"/>
              <a:t>Единственный обязательный аргумент для шаблона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typename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charT</a:t>
            </a:r>
            <a:r>
              <a:rPr lang="en-US" sz="2000" smtClean="0">
                <a:latin typeface="Consolas" panose="020B0609020204030204" pitchFamily="49" charset="0"/>
              </a:rPr>
              <a:t>, typename </a:t>
            </a:r>
            <a:r>
              <a:rPr lang="en-US" sz="2000">
                <a:latin typeface="Consolas" panose="020B0609020204030204" pitchFamily="49" charset="0"/>
              </a:rPr>
              <a:t>traits = </a:t>
            </a:r>
            <a:r>
              <a:rPr lang="en-US" sz="2000" smtClean="0">
                <a:latin typeface="Consolas" panose="020B0609020204030204" pitchFamily="49" charset="0"/>
              </a:rPr>
              <a:t>char_traits&lt;charT&gt;&gt;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basic_istream;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basic_istream&lt;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en-US" sz="2000">
                <a:latin typeface="Consolas" panose="020B0609020204030204" pitchFamily="49" charset="0"/>
              </a:rPr>
              <a:t>&gt; istream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</a:t>
            </a:r>
            <a:r>
              <a:rPr lang="en-US" sz="2000" smtClean="0">
                <a:latin typeface="Consolas" panose="020B0609020204030204" pitchFamily="49" charset="0"/>
              </a:rPr>
              <a:t>basic_istream&lt;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wchar_t</a:t>
            </a:r>
            <a:r>
              <a:rPr lang="en-US" sz="2000" smtClean="0">
                <a:latin typeface="Consolas" panose="020B0609020204030204" pitchFamily="49" charset="0"/>
              </a:rPr>
              <a:t>&gt; wistream;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647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 тип символа недостаточен</a:t>
            </a:r>
          </a:p>
          <a:p>
            <a:pPr marL="45720" indent="0">
              <a:buNone/>
            </a:pPr>
            <a:r>
              <a:rPr lang="ru-RU" smtClean="0"/>
              <a:t>Характеристики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charT,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typename traits =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char_traits&lt;charT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000">
                <a:latin typeface="Consolas" panose="020B0609020204030204" pitchFamily="49" charset="0"/>
              </a:rPr>
              <a:t>&gt;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class basic_istream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/>
          </a:p>
          <a:p>
            <a:r>
              <a:rPr lang="ru-RU" smtClean="0"/>
              <a:t>Сравнить символы</a:t>
            </a:r>
          </a:p>
          <a:p>
            <a:r>
              <a:rPr lang="ru-RU" smtClean="0"/>
              <a:t>Скопировать символ</a:t>
            </a:r>
          </a:p>
          <a:p>
            <a:r>
              <a:rPr lang="ru-RU" smtClean="0"/>
              <a:t>Получить размерный тип для символа</a:t>
            </a:r>
          </a:p>
          <a:p>
            <a:r>
              <a:rPr lang="ru-RU" smtClean="0"/>
              <a:t>Получить представление </a:t>
            </a:r>
            <a:r>
              <a:rPr lang="en-US" smtClean="0"/>
              <a:t>EOF</a:t>
            </a:r>
          </a:p>
          <a:p>
            <a:r>
              <a:rPr lang="ru-RU" smtClean="0"/>
              <a:t>Многое другое</a:t>
            </a:r>
          </a:p>
          <a:p>
            <a:endParaRPr lang="ru-RU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429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Строки</a:t>
            </a:r>
            <a:r>
              <a:rPr lang="en-US" smtClean="0"/>
              <a:t>: </a:t>
            </a:r>
            <a:r>
              <a:rPr lang="ru-RU" smtClean="0"/>
              <a:t>те же </a:t>
            </a:r>
            <a:r>
              <a:rPr lang="en-US" smtClean="0"/>
              <a:t>character traits</a:t>
            </a:r>
            <a:r>
              <a:rPr lang="ru-RU" smtClean="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charT,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traits = 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char_traits&lt;charT&gt;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Alloc = std::allocator&lt;charT&gt;&gt;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basic_string;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basic_string&lt;char&gt; string;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typedef </a:t>
            </a:r>
            <a:r>
              <a:rPr lang="en-US" smtClean="0">
                <a:latin typeface="Consolas" panose="020B0609020204030204" pitchFamily="49" charset="0"/>
              </a:rPr>
              <a:t>basic_string&lt;char16_t&gt; u16string;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typedef </a:t>
            </a:r>
            <a:r>
              <a:rPr lang="en-US" smtClean="0">
                <a:latin typeface="Consolas" panose="020B0609020204030204" pitchFamily="49" charset="0"/>
              </a:rPr>
              <a:t>basic_string&lt;char32_t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u32string;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typedef </a:t>
            </a:r>
            <a:r>
              <a:rPr lang="en-US" smtClean="0">
                <a:latin typeface="Consolas" panose="020B0609020204030204" pitchFamily="49" charset="0"/>
              </a:rPr>
              <a:t>basic_string&lt;wchar_t&gt; wstring;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23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Глобальные локали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Локаль инкапсулирует национальные и культурные конвенции</a:t>
            </a:r>
          </a:p>
          <a:p>
            <a:r>
              <a:rPr lang="ru-RU" smtClean="0"/>
              <a:t>Идентификация текстовой строкой "</a:t>
            </a:r>
            <a:r>
              <a:rPr lang="en-US" smtClean="0"/>
              <a:t>lang[_area[.code]][@modifier]</a:t>
            </a:r>
            <a:r>
              <a:rPr lang="ru-RU" smtClean="0"/>
              <a:t>"</a:t>
            </a:r>
            <a:r>
              <a:rPr lang="en-US"/>
              <a:t/>
            </a:r>
            <a:br>
              <a:rPr lang="en-US"/>
            </a:br>
            <a:r>
              <a:rPr lang="ru-RU" smtClean="0"/>
              <a:t>Пример: </a:t>
            </a:r>
            <a:r>
              <a:rPr lang="en-US" smtClean="0"/>
              <a:t>"de_DE.ISO-8859-1"</a:t>
            </a:r>
          </a:p>
          <a:p>
            <a:r>
              <a:rPr lang="ru-RU" smtClean="0"/>
              <a:t>Единственная обязательная локаль это "</a:t>
            </a:r>
            <a:r>
              <a:rPr lang="en-US" smtClean="0"/>
              <a:t>C</a:t>
            </a:r>
            <a:r>
              <a:rPr lang="ru-RU" smtClean="0"/>
              <a:t>"</a:t>
            </a:r>
            <a:r>
              <a:rPr lang="en-US" smtClean="0"/>
              <a:t>. </a:t>
            </a:r>
            <a:r>
              <a:rPr lang="ru-RU" smtClean="0"/>
              <a:t>Также пустое имя используется для локали по умолчанию</a:t>
            </a:r>
          </a:p>
          <a:p>
            <a:pPr marL="45720" indent="0">
              <a:buNone/>
            </a:pPr>
            <a:r>
              <a:rPr lang="en-US" smtClean="0"/>
              <a:t>C-way:</a:t>
            </a:r>
            <a:r>
              <a:rPr lang="ru-RU" smtClean="0"/>
              <a:t>  </a:t>
            </a:r>
            <a:r>
              <a:rPr lang="en-US" smtClean="0"/>
              <a:t>std::setlocale (LC_ALL, "")</a:t>
            </a:r>
          </a:p>
          <a:p>
            <a:pPr marL="45720" indent="0">
              <a:buNone/>
            </a:pPr>
            <a:r>
              <a:rPr lang="en-US" smtClean="0"/>
              <a:t>C++-way:</a:t>
            </a:r>
            <a:r>
              <a:rPr lang="ru-RU" smtClean="0"/>
              <a:t> </a:t>
            </a:r>
            <a:r>
              <a:rPr lang="en-US" smtClean="0"/>
              <a:t>std::locale::global(std::locale(""))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Получить текущую локаль:</a:t>
            </a:r>
          </a:p>
          <a:p>
            <a:pPr marL="45720" indent="0">
              <a:buNone/>
            </a:pPr>
            <a:r>
              <a:rPr lang="en-US" smtClean="0"/>
              <a:t>cout &lt;&lt; locale("").name() &lt;&lt; endl;</a:t>
            </a:r>
          </a:p>
        </p:txBody>
      </p:sp>
      <p:sp>
        <p:nvSpPr>
          <p:cNvPr id="4" name="Rectangle 3"/>
          <p:cNvSpPr/>
          <p:nvPr/>
        </p:nvSpPr>
        <p:spPr>
          <a:xfrm>
            <a:off x="8511567" y="3805881"/>
            <a:ext cx="1771136" cy="19276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LC_ALL</a:t>
            </a:r>
          </a:p>
          <a:p>
            <a:r>
              <a:rPr lang="en-US" smtClean="0"/>
              <a:t>LC_COLLATE</a:t>
            </a:r>
          </a:p>
          <a:p>
            <a:r>
              <a:rPr lang="en-US" smtClean="0"/>
              <a:t>LC_CTYPE</a:t>
            </a:r>
          </a:p>
          <a:p>
            <a:r>
              <a:rPr lang="en-US" smtClean="0"/>
              <a:t>LC_MONETARY</a:t>
            </a:r>
          </a:p>
          <a:p>
            <a:r>
              <a:rPr lang="en-US" smtClean="0"/>
              <a:t>LC_NUMERIC</a:t>
            </a:r>
          </a:p>
          <a:p>
            <a:r>
              <a:rPr lang="en-US" smtClean="0"/>
              <a:t>LC_TIME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567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Назначенные</a:t>
            </a:r>
            <a:r>
              <a:rPr lang="en-US" smtClean="0"/>
              <a:t> (imbued)</a:t>
            </a:r>
            <a:r>
              <a:rPr lang="ru-RU" smtClean="0"/>
              <a:t> локали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</a:t>
            </a:r>
            <a:r>
              <a:rPr lang="en-US" smtClean="0"/>
              <a:t>C++ </a:t>
            </a:r>
            <a:r>
              <a:rPr lang="ru-RU" smtClean="0"/>
              <a:t>локаль можно назначить. Например вводить в одном формате, а выводить в другом.</a:t>
            </a:r>
          </a:p>
          <a:p>
            <a:pPr marL="45720" indent="0">
              <a:buNone/>
            </a:pPr>
            <a:r>
              <a:rPr lang="en-US" smtClean="0"/>
              <a:t>cin.imbue(locale(""));</a:t>
            </a:r>
          </a:p>
          <a:p>
            <a:pPr marL="45720" indent="0">
              <a:buNone/>
            </a:pPr>
            <a:r>
              <a:rPr lang="en-US" smtClean="0"/>
              <a:t>cout.imbue(locale("ru_RU")); // </a:t>
            </a:r>
            <a:r>
              <a:rPr lang="ru-RU" smtClean="0"/>
              <a:t>аккуратно, только </a:t>
            </a:r>
            <a:r>
              <a:rPr lang="en-US" smtClean="0"/>
              <a:t>POSIX, </a:t>
            </a:r>
            <a:r>
              <a:rPr lang="ru-RU" smtClean="0"/>
              <a:t>для </a:t>
            </a:r>
            <a:r>
              <a:rPr lang="en-US" smtClean="0"/>
              <a:t>Windows "rus_RUS"</a:t>
            </a:r>
          </a:p>
          <a:p>
            <a:pPr marL="45720" indent="0">
              <a:buNone/>
            </a:pPr>
            <a:r>
              <a:rPr lang="en-US" smtClean="0"/>
              <a:t>double value;</a:t>
            </a:r>
          </a:p>
          <a:p>
            <a:pPr marL="45720" indent="0">
              <a:buNone/>
            </a:pPr>
            <a:r>
              <a:rPr lang="en-US" smtClean="0"/>
              <a:t>if (cin &gt;&gt; value) cout &lt;&lt; value &lt;&lt; endl;</a:t>
            </a:r>
          </a:p>
          <a:p>
            <a:pPr marL="45720" indent="0">
              <a:buNone/>
            </a:pPr>
            <a:r>
              <a:rPr lang="ru-RU" smtClean="0"/>
              <a:t>Ввод: 47.11</a:t>
            </a:r>
          </a:p>
          <a:p>
            <a:pPr marL="45720" indent="0">
              <a:buNone/>
            </a:pPr>
            <a:r>
              <a:rPr lang="ru-RU" smtClean="0"/>
              <a:t>Вывод: 47</a:t>
            </a:r>
            <a:r>
              <a:rPr lang="en-US" smtClean="0"/>
              <a:t>,11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072700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и это всё?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Ненадежность и не стандартность строк (</a:t>
            </a:r>
            <a:r>
              <a:rPr lang="en-US" smtClean="0"/>
              <a:t>"de_DE"</a:t>
            </a:r>
            <a:r>
              <a:rPr lang="ru-RU" smtClean="0"/>
              <a:t> или </a:t>
            </a:r>
            <a:r>
              <a:rPr lang="en-US" smtClean="0"/>
              <a:t>"deu_DEU"?)</a:t>
            </a:r>
          </a:p>
          <a:p>
            <a:r>
              <a:rPr lang="ru-RU" smtClean="0"/>
              <a:t>Нерасширяемость (нельзя создать свою локаль)</a:t>
            </a:r>
          </a:p>
          <a:p>
            <a:r>
              <a:rPr lang="ru-RU" smtClean="0"/>
              <a:t>От локали хочется большего</a:t>
            </a:r>
          </a:p>
        </p:txBody>
      </p:sp>
    </p:spTree>
    <p:extLst>
      <p:ext uri="{BB962C8B-B14F-4D97-AF65-F5344CB8AC3E}">
        <p14:creationId xmlns:p14="http://schemas.microsoft.com/office/powerpoint/2010/main" val="39286065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Локаль как контейнер фасетов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Общий базовый класс </a:t>
            </a:r>
            <a:r>
              <a:rPr lang="en-US" sz="2000" smtClean="0">
                <a:latin typeface="Consolas" panose="020B0609020204030204" pitchFamily="49" charset="0"/>
              </a:rPr>
              <a:t>std::locale::facet</a:t>
            </a:r>
            <a:endParaRPr lang="ru-RU" sz="2000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Запрещает конструктор копирования</a:t>
            </a:r>
          </a:p>
          <a:p>
            <a:r>
              <a:rPr lang="ru-RU" smtClean="0"/>
              <a:t>Локаль это контейнер из объектов вида </a:t>
            </a:r>
            <a:r>
              <a:rPr lang="en-US" sz="2000" smtClean="0">
                <a:latin typeface="Consolas" panose="020B0609020204030204" pitchFamily="49" charset="0"/>
              </a:rPr>
              <a:t>facet*</a:t>
            </a:r>
            <a:r>
              <a:rPr lang="ru-RU" smtClean="0"/>
              <a:t> и, таким образом, один из немногих </a:t>
            </a:r>
            <a:r>
              <a:rPr lang="ru-RU" b="1" smtClean="0"/>
              <a:t>интрузивных</a:t>
            </a:r>
            <a:r>
              <a:rPr lang="ru-RU" smtClean="0"/>
              <a:t> контейнеров в </a:t>
            </a:r>
            <a:r>
              <a:rPr lang="en-US" smtClean="0"/>
              <a:t>C++</a:t>
            </a:r>
            <a:endParaRPr lang="ru-RU" smtClean="0"/>
          </a:p>
          <a:p>
            <a:r>
              <a:rPr lang="ru-RU" smtClean="0"/>
              <a:t>Интрузивные контейнеры обычны в </a:t>
            </a:r>
            <a:r>
              <a:rPr lang="en-US" smtClean="0"/>
              <a:t>Java/C# </a:t>
            </a:r>
            <a:r>
              <a:rPr lang="ru-RU" smtClean="0"/>
              <a:t>но в </a:t>
            </a:r>
            <a:r>
              <a:rPr lang="en-US" smtClean="0"/>
              <a:t>STL </a:t>
            </a:r>
            <a:r>
              <a:rPr lang="ru-RU" smtClean="0"/>
              <a:t>они редкость</a:t>
            </a:r>
          </a:p>
          <a:p>
            <a:r>
              <a:rPr lang="ru-RU" smtClean="0"/>
              <a:t>Типичный фасет</a:t>
            </a:r>
            <a:r>
              <a:rPr lang="en-US" smtClean="0"/>
              <a:t> ctype&lt;&gt;()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charT&gt;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ctype : public ctype_base, public locale::facet;</a:t>
            </a:r>
          </a:p>
          <a:p>
            <a:r>
              <a:rPr lang="ru-RU" smtClean="0"/>
              <a:t>Фасеты индексированы</a:t>
            </a:r>
            <a:r>
              <a:rPr lang="en-US" smtClean="0"/>
              <a:t> </a:t>
            </a:r>
            <a:r>
              <a:rPr lang="ru-RU" smtClean="0"/>
              <a:t>производными типами. В локали только один фасет</a:t>
            </a:r>
            <a:r>
              <a:rPr lang="en-US" smtClean="0"/>
              <a:t>, </a:t>
            </a:r>
            <a:r>
              <a:rPr lang="ru-RU" smtClean="0"/>
              <a:t>производный от каждого из них (например от </a:t>
            </a:r>
            <a:r>
              <a:rPr lang="en-US" smtClean="0"/>
              <a:t>ctype</a:t>
            </a:r>
            <a:r>
              <a:rPr lang="ru-RU" smtClean="0"/>
              <a:t>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5925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разделитель для </a:t>
            </a:r>
            <a:r>
              <a:rPr lang="en-US" smtClean="0"/>
              <a:t>cin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25645"/>
          </a:xfrm>
        </p:spPr>
        <p:txBody>
          <a:bodyPr>
            <a:no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class my_ctype : public std::ctype&lt;char&gt; {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mask </a:t>
            </a:r>
            <a:r>
              <a:rPr lang="en-US" sz="1800">
                <a:latin typeface="Consolas" panose="020B0609020204030204" pitchFamily="49" charset="0"/>
              </a:rPr>
              <a:t>my_table[table_size];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</a:t>
            </a:r>
            <a:r>
              <a:rPr lang="en-US" sz="1800">
                <a:latin typeface="Consolas" panose="020B0609020204030204" pitchFamily="49" charset="0"/>
              </a:rPr>
              <a:t>: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my_ctype(size_t </a:t>
            </a:r>
            <a:r>
              <a:rPr lang="en-US" sz="1800">
                <a:latin typeface="Consolas" panose="020B0609020204030204" pitchFamily="49" charset="0"/>
              </a:rPr>
              <a:t>refs = 0) : std::ctype&lt;char&gt;(&amp;my_table[0], false, refs) </a:t>
            </a:r>
            <a:r>
              <a:rPr lang="en-US" sz="1800" smtClean="0">
                <a:latin typeface="Consolas" panose="020B0609020204030204" pitchFamily="49" charset="0"/>
              </a:rPr>
              <a:t>{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std</a:t>
            </a:r>
            <a:r>
              <a:rPr lang="en-US" sz="1800">
                <a:latin typeface="Consolas" panose="020B0609020204030204" pitchFamily="49" charset="0"/>
              </a:rPr>
              <a:t>::copy_n(classic_table(), table_size, my_table);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my_table</a:t>
            </a:r>
            <a:r>
              <a:rPr lang="en-US" sz="1800">
                <a:latin typeface="Consolas" panose="020B0609020204030204" pitchFamily="49" charset="0"/>
              </a:rPr>
              <a:t>['-'] = (mask)space;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my_table[':'] </a:t>
            </a:r>
            <a:r>
              <a:rPr lang="en-US" sz="1800">
                <a:latin typeface="Consolas" panose="020B0609020204030204" pitchFamily="49" charset="0"/>
              </a:rPr>
              <a:t>= (mask)space;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std::string s1, s2, s3, s4;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::istringstream input</a:t>
            </a:r>
            <a:r>
              <a:rPr lang="en-US" sz="1800" smtClean="0">
                <a:latin typeface="Consolas" panose="020B0609020204030204" pitchFamily="49" charset="0"/>
              </a:rPr>
              <a:t>("Ann-Bob Carl:Debora");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::locale x(std::locale::classic(), 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new my_ctype</a:t>
            </a:r>
            <a:r>
              <a:rPr lang="en-US" sz="1800" smtClean="0">
                <a:latin typeface="Consolas" panose="020B0609020204030204" pitchFamily="49" charset="0"/>
              </a:rPr>
              <a:t>); // </a:t>
            </a:r>
            <a:r>
              <a:rPr lang="ru-RU" sz="1800" smtClean="0">
                <a:latin typeface="Consolas" panose="020B0609020204030204" pitchFamily="49" charset="0"/>
              </a:rPr>
              <a:t>замена </a:t>
            </a:r>
            <a:r>
              <a:rPr lang="en-US" sz="1800" smtClean="0">
                <a:solidFill>
                  <a:srgbClr val="115EF7"/>
                </a:solidFill>
                <a:latin typeface="Consolas" panose="020B0609020204030204" pitchFamily="49" charset="0"/>
              </a:rPr>
              <a:t>ctype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input.imbue(x);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input &gt;&gt; s1 &gt;&gt; s2 &gt;&gt; s3 &gt;&gt; s4;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07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может быть устроен конструктор</a:t>
            </a:r>
            <a:r>
              <a:rPr lang="en-US" smtClean="0"/>
              <a:t>, </a:t>
            </a:r>
            <a:r>
              <a:rPr lang="ru-RU" smtClean="0"/>
              <a:t>чтобы это работало: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std</a:t>
            </a:r>
            <a:r>
              <a:rPr lang="en-US" sz="2000">
                <a:latin typeface="Consolas" panose="020B0609020204030204" pitchFamily="49" charset="0"/>
              </a:rPr>
              <a:t>::locale </a:t>
            </a:r>
            <a:r>
              <a:rPr lang="en-US" sz="2000" smtClean="0">
                <a:latin typeface="Consolas" panose="020B0609020204030204" pitchFamily="49" charset="0"/>
              </a:rPr>
              <a:t>myobj(std</a:t>
            </a:r>
            <a:r>
              <a:rPr lang="en-US" sz="2000">
                <a:latin typeface="Consolas" panose="020B0609020204030204" pitchFamily="49" charset="0"/>
              </a:rPr>
              <a:t>::locale::classic(), new my_ctype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Идея </a:t>
            </a:r>
            <a:r>
              <a:rPr lang="en-US" sz="2000" smtClean="0">
                <a:latin typeface="Consolas" panose="020B0609020204030204" pitchFamily="49" charset="0"/>
              </a:rPr>
              <a:t>locale::locale (locale, facet*)</a:t>
            </a:r>
            <a:r>
              <a:rPr lang="en-US" smtClean="0"/>
              <a:t> </a:t>
            </a:r>
            <a:r>
              <a:rPr lang="ru-RU" smtClean="0"/>
              <a:t>плоха, потому что теряется информация об индексирующем типе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464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может быть устроен конструктор</a:t>
            </a:r>
            <a:r>
              <a:rPr lang="en-US" smtClean="0"/>
              <a:t>, </a:t>
            </a:r>
            <a:r>
              <a:rPr lang="ru-RU" smtClean="0"/>
              <a:t>чтобы такой вызов был разрешен: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std</a:t>
            </a:r>
            <a:r>
              <a:rPr lang="en-US" sz="2000">
                <a:latin typeface="Consolas" panose="020B0609020204030204" pitchFamily="49" charset="0"/>
              </a:rPr>
              <a:t>::locale x(std::locale::classic(), new my_ctype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Идея </a:t>
            </a:r>
            <a:r>
              <a:rPr lang="en-US" sz="2000" smtClean="0">
                <a:latin typeface="Consolas" panose="020B0609020204030204" pitchFamily="49" charset="0"/>
              </a:rPr>
              <a:t>locale::locale (locale, facet*)</a:t>
            </a:r>
            <a:r>
              <a:rPr lang="en-US" smtClean="0"/>
              <a:t> </a:t>
            </a:r>
            <a:r>
              <a:rPr lang="ru-RU" smtClean="0"/>
              <a:t>плоха, потому что теряет информацию об индексирующем типе</a:t>
            </a:r>
          </a:p>
          <a:p>
            <a:r>
              <a:rPr lang="ru-RU" smtClean="0"/>
              <a:t>Ответ: разумеется, шаблонный конструктор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&lt;class Facet&gt;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locale::locale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(const </a:t>
            </a:r>
            <a:r>
              <a:rPr lang="en-US" sz="2000">
                <a:latin typeface="Consolas" panose="020B0609020204030204" pitchFamily="49" charset="0"/>
              </a:rPr>
              <a:t>locale&amp; other, Facet* </a:t>
            </a:r>
            <a:r>
              <a:rPr lang="en-US" sz="2000" smtClean="0">
                <a:latin typeface="Consolas" panose="020B0609020204030204" pitchFamily="49" charset="0"/>
              </a:rPr>
              <a:t>f);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11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r>
              <a:rPr lang="en-US" smtClean="0"/>
              <a:t>: </a:t>
            </a:r>
            <a:r>
              <a:rPr lang="ru-RU" smtClean="0"/>
              <a:t>ответ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Предполагаем, что где-то до этого было выполнено нечто вроде:</a:t>
            </a:r>
          </a:p>
          <a:p>
            <a:pPr marL="45720" indent="0">
              <a:buNone/>
            </a:pPr>
            <a:r>
              <a:rPr lang="en-US" err="1" smtClean="0"/>
              <a:t>setbuf</a:t>
            </a:r>
            <a:r>
              <a:rPr lang="en-US" smtClean="0"/>
              <a:t> (</a:t>
            </a:r>
            <a:r>
              <a:rPr lang="en-US" err="1" smtClean="0"/>
              <a:t>stdout</a:t>
            </a:r>
            <a:r>
              <a:rPr lang="en-US" smtClean="0"/>
              <a:t>, NULL);</a:t>
            </a:r>
          </a:p>
          <a:p>
            <a:pPr marL="45720" indent="0">
              <a:buNone/>
            </a:pPr>
            <a:r>
              <a:rPr lang="ru-RU" smtClean="0"/>
              <a:t>Что нужно написать перед следующим кодом, чтобы гарантировать, что вывод произойдет без разрыва одной строчкой?</a:t>
            </a:r>
          </a:p>
          <a:p>
            <a:pPr marL="45720" indent="0">
              <a:buNone/>
            </a:pPr>
            <a:r>
              <a:rPr lang="en-US" err="1"/>
              <a:t>setvbuf</a:t>
            </a:r>
            <a:r>
              <a:rPr lang="en-US"/>
              <a:t> (</a:t>
            </a:r>
            <a:r>
              <a:rPr lang="en-US" err="1"/>
              <a:t>stdout</a:t>
            </a:r>
            <a:r>
              <a:rPr lang="en-US"/>
              <a:t>, NULL, _</a:t>
            </a:r>
            <a:r>
              <a:rPr lang="en-US" smtClean="0"/>
              <a:t>IO</a:t>
            </a:r>
            <a:r>
              <a:rPr lang="en-US"/>
              <a:t>F</a:t>
            </a:r>
            <a:r>
              <a:rPr lang="en-US" smtClean="0"/>
              <a:t>BF</a:t>
            </a:r>
            <a:r>
              <a:rPr lang="en-US"/>
              <a:t>, 1024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не обязательно 1024</a:t>
            </a:r>
          </a:p>
          <a:p>
            <a:pPr marL="45720" indent="0">
              <a:buNone/>
            </a:pPr>
            <a:r>
              <a:rPr lang="en-US" err="1" smtClean="0"/>
              <a:t>fprintf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"%s, ", "Hello</a:t>
            </a:r>
            <a:r>
              <a:rPr lang="en-US" smtClean="0"/>
              <a:t>");</a:t>
            </a:r>
            <a:endParaRPr lang="en-US"/>
          </a:p>
          <a:p>
            <a:pPr marL="45720" indent="0">
              <a:buNone/>
            </a:pPr>
            <a:r>
              <a:rPr lang="en-US" smtClean="0"/>
              <a:t>delay(5);</a:t>
            </a:r>
            <a:endParaRPr lang="en-US"/>
          </a:p>
          <a:p>
            <a:pPr marL="45720" indent="0">
              <a:buNone/>
            </a:pPr>
            <a:r>
              <a:rPr lang="en-US" err="1" smtClean="0"/>
              <a:t>fprintf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"%s!\n", "world</a:t>
            </a:r>
            <a:r>
              <a:rPr lang="en-US" smtClean="0"/>
              <a:t>");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696931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Типы распространенных фасетов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329832"/>
              </p:ext>
            </p:extLst>
          </p:nvPr>
        </p:nvGraphicFramePr>
        <p:xfrm>
          <a:off x="1143000" y="2057400"/>
          <a:ext cx="9872664" cy="4323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70903"/>
                <a:gridCol w="5041556"/>
                <a:gridCol w="286020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Тип фасета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Используется для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Аналог</a:t>
                      </a:r>
                      <a:r>
                        <a:rPr lang="ru-RU" baseline="0" smtClean="0"/>
                        <a:t> в </a:t>
                      </a:r>
                      <a:r>
                        <a:rPr lang="en-US" baseline="0" smtClean="0"/>
                        <a:t>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num_get&lt;&gt;()</a:t>
                      </a:r>
                    </a:p>
                    <a:p>
                      <a:r>
                        <a:rPr lang="en-US" smtClean="0"/>
                        <a:t>num_put&lt;&gt;()</a:t>
                      </a:r>
                    </a:p>
                    <a:p>
                      <a:r>
                        <a:rPr lang="en-US" smtClean="0"/>
                        <a:t>numpunct&lt;&gt;()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Ввод</a:t>
                      </a:r>
                      <a:r>
                        <a:rPr lang="ru-RU" baseline="0" smtClean="0"/>
                        <a:t> и вывод чисел, пунктуация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LC_NUMERIC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ctype&lt;&gt;()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Информация о символах (например </a:t>
                      </a:r>
                      <a:r>
                        <a:rPr lang="en-US" smtClean="0"/>
                        <a:t>isupper())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LC_CTYPE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codecvt&lt;&gt;()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Преобразования</a:t>
                      </a:r>
                      <a:r>
                        <a:rPr lang="ru-RU" baseline="0" smtClean="0"/>
                        <a:t> символов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LC_CTYPE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collate&lt;&gt;()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Порядок сортировки (коллация) строк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LC_COLLATE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messages&lt;&gt;()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Получение строк сообщений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money_get&lt;&gt;()</a:t>
                      </a:r>
                    </a:p>
                    <a:p>
                      <a:r>
                        <a:rPr lang="en-US" smtClean="0"/>
                        <a:t>money_put&lt;&gt;()</a:t>
                      </a:r>
                    </a:p>
                    <a:p>
                      <a:r>
                        <a:rPr lang="en-US" smtClean="0"/>
                        <a:t>moneypunct&lt;&gt;()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Ввод</a:t>
                      </a:r>
                      <a:r>
                        <a:rPr lang="ru-RU" baseline="0" smtClean="0"/>
                        <a:t> и вывод денежных сумм, пунктуация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LC_MONETARY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time_get&lt;&gt;()</a:t>
                      </a:r>
                    </a:p>
                    <a:p>
                      <a:r>
                        <a:rPr lang="en-US" smtClean="0"/>
                        <a:t>time_put&lt;&gt;()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Ввод</a:t>
                      </a:r>
                      <a:r>
                        <a:rPr lang="ru-RU" baseline="0" smtClean="0"/>
                        <a:t> и вывод времени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LC_TIME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7854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iword/xalloc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097" y="1785551"/>
            <a:ext cx="9872871" cy="4582298"/>
          </a:xfrm>
        </p:spPr>
        <p:txBody>
          <a:bodyPr>
            <a:normAutofit/>
          </a:bodyPr>
          <a:lstStyle/>
          <a:p>
            <a:r>
              <a:rPr lang="en-US" sz="2000" b="1"/>
              <a:t>std::ios_base::</a:t>
            </a:r>
            <a:r>
              <a:rPr lang="en-US" sz="2000" b="1" smtClean="0"/>
              <a:t>iword</a:t>
            </a:r>
            <a:r>
              <a:rPr lang="ru-RU" sz="2000" b="1" smtClean="0"/>
              <a:t> (</a:t>
            </a:r>
            <a:r>
              <a:rPr lang="en-US" sz="2000" b="1" smtClean="0"/>
              <a:t>long)</a:t>
            </a:r>
            <a:r>
              <a:rPr lang="ru-RU" sz="2000" b="1" smtClean="0"/>
              <a:t> </a:t>
            </a:r>
            <a:r>
              <a:rPr lang="ru-RU" sz="2000" smtClean="0"/>
              <a:t>это функция, которая позволяет хранить внутри потока-наследника массив целых (</a:t>
            </a:r>
            <a:r>
              <a:rPr lang="en-US" sz="2000" smtClean="0"/>
              <a:t>long)</a:t>
            </a:r>
            <a:r>
              <a:rPr lang="ru-RU" sz="2000" smtClean="0"/>
              <a:t> чисел</a:t>
            </a:r>
            <a:endParaRPr lang="ru-RU" sz="2000"/>
          </a:p>
          <a:p>
            <a:r>
              <a:rPr lang="ru-RU" sz="2000" smtClean="0"/>
              <a:t>Уникальный элемент из </a:t>
            </a:r>
            <a:r>
              <a:rPr lang="en-US" sz="2000" smtClean="0"/>
              <a:t>iword </a:t>
            </a:r>
            <a:r>
              <a:rPr lang="ru-RU" sz="2000" smtClean="0"/>
              <a:t>массива возвращает функция </a:t>
            </a:r>
            <a:r>
              <a:rPr lang="en-US" sz="2000" b="1"/>
              <a:t>std::ios_base</a:t>
            </a:r>
            <a:r>
              <a:rPr lang="en-US" sz="2000" b="1" smtClean="0"/>
              <a:t>::xalloc(). </a:t>
            </a:r>
            <a:r>
              <a:rPr lang="ru-RU" sz="2000" smtClean="0"/>
              <a:t>Она не выделяет память, несмотря на название.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struct </a:t>
            </a:r>
            <a:r>
              <a:rPr lang="en-US" sz="1600">
                <a:latin typeface="Consolas" panose="020B0609020204030204" pitchFamily="49" charset="0"/>
              </a:rPr>
              <a:t>Foo </a:t>
            </a:r>
            <a:r>
              <a:rPr lang="en-US" sz="1600" smtClean="0">
                <a:latin typeface="Consolas" panose="020B0609020204030204" pitchFamily="49" charset="0"/>
              </a:rPr>
              <a:t>{ static </a:t>
            </a:r>
            <a:r>
              <a:rPr lang="en-US" sz="1600">
                <a:latin typeface="Consolas" panose="020B0609020204030204" pitchFamily="49" charset="0"/>
              </a:rPr>
              <a:t>int foo_xalloc</a:t>
            </a:r>
            <a:r>
              <a:rPr lang="en-US" sz="1600" smtClean="0">
                <a:latin typeface="Consolas" panose="020B0609020204030204" pitchFamily="49" charset="0"/>
              </a:rPr>
              <a:t>; </a:t>
            </a:r>
            <a:r>
              <a:rPr lang="en-US" sz="1600">
                <a:latin typeface="Consolas" panose="020B0609020204030204" pitchFamily="49" charset="0"/>
              </a:rPr>
              <a:t>std::string </a:t>
            </a:r>
            <a:r>
              <a:rPr lang="en-US" sz="1600" smtClean="0">
                <a:latin typeface="Consolas" panose="020B0609020204030204" pitchFamily="49" charset="0"/>
              </a:rPr>
              <a:t>data };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int Foo::foo_xalloc = std::ios_base::xalloc();</a:t>
            </a:r>
            <a:endParaRPr lang="en-US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::ios_base&amp; rev(std::ios_base&amp; os</a:t>
            </a:r>
            <a:r>
              <a:rPr lang="en-US" sz="1600" smtClean="0">
                <a:latin typeface="Consolas" panose="020B0609020204030204" pitchFamily="49" charset="0"/>
              </a:rPr>
              <a:t>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os.iword (Foo</a:t>
            </a:r>
            <a:r>
              <a:rPr lang="en-US" sz="1600">
                <a:latin typeface="Consolas" panose="020B0609020204030204" pitchFamily="49" charset="0"/>
              </a:rPr>
              <a:t>::foo_xalloc) = !</a:t>
            </a:r>
            <a:r>
              <a:rPr lang="en-US" sz="1600" smtClean="0">
                <a:latin typeface="Consolas" panose="020B0609020204030204" pitchFamily="49" charset="0"/>
              </a:rPr>
              <a:t>os.iword (</a:t>
            </a:r>
            <a:r>
              <a:rPr lang="en-US" sz="1600">
                <a:latin typeface="Consolas" panose="020B0609020204030204" pitchFamily="49" charset="0"/>
              </a:rPr>
              <a:t>Foo::foo_xalloc</a:t>
            </a:r>
            <a:r>
              <a:rPr lang="en-US" sz="1600" smtClean="0">
                <a:latin typeface="Consolas" panose="020B0609020204030204" pitchFamily="49" charset="0"/>
              </a:rPr>
              <a:t>); </a:t>
            </a:r>
            <a:r>
              <a:rPr lang="en-US" sz="1600">
                <a:latin typeface="Consolas" panose="020B0609020204030204" pitchFamily="49" charset="0"/>
              </a:rPr>
              <a:t>return os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std::ostream&amp; operator&lt;&lt;(std::ostream&amp; os, Foo&amp; f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if(os.iword(Foo</a:t>
            </a:r>
            <a:r>
              <a:rPr lang="en-US" sz="1600">
                <a:latin typeface="Consolas" panose="020B0609020204030204" pitchFamily="49" charset="0"/>
              </a:rPr>
              <a:t>::foo_xalloc) == </a:t>
            </a:r>
            <a:r>
              <a:rPr lang="en-US" sz="1600" smtClean="0">
                <a:latin typeface="Consolas" panose="020B0609020204030204" pitchFamily="49" charset="0"/>
              </a:rPr>
              <a:t>1)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os &lt;&lt; std::string(f.data.rbegin(), f.data.rend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z="1800" smtClean="0"/>
              <a:t>Модификатор </a:t>
            </a:r>
            <a:r>
              <a:rPr lang="en-US" sz="1800" smtClean="0"/>
              <a:t>rev </a:t>
            </a:r>
            <a:r>
              <a:rPr lang="ru-RU" sz="1800" smtClean="0"/>
              <a:t>не слишком полезен, так как действует только на </a:t>
            </a:r>
            <a:r>
              <a:rPr lang="en-US" sz="1800" smtClean="0"/>
              <a:t>Foo.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875974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Добавляем фасеты: </a:t>
            </a:r>
            <a:r>
              <a:rPr lang="en-US" smtClean="0"/>
              <a:t>add_one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inline int geti() </a:t>
            </a:r>
            <a:r>
              <a:rPr lang="en-US" sz="1600" smtClean="0">
                <a:latin typeface="Consolas" panose="020B0609020204030204" pitchFamily="49" charset="0"/>
              </a:rPr>
              <a:t>{ </a:t>
            </a:r>
            <a:r>
              <a:rPr lang="en-US" sz="1600">
                <a:latin typeface="Consolas" panose="020B0609020204030204" pitchFamily="49" charset="0"/>
              </a:rPr>
              <a:t>static int i = ios_base::xalloc</a:t>
            </a:r>
            <a:r>
              <a:rPr lang="en-US" sz="1600" smtClean="0">
                <a:latin typeface="Consolas" panose="020B0609020204030204" pitchFamily="49" charset="0"/>
              </a:rPr>
              <a:t>();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i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ostream</a:t>
            </a:r>
            <a:r>
              <a:rPr lang="en-US" sz="1600">
                <a:latin typeface="Consolas" panose="020B0609020204030204" pitchFamily="49" charset="0"/>
              </a:rPr>
              <a:t>&amp; add_one(ostream&amp; os) { os.iword(geti()) = 1; return os; } 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ostream</a:t>
            </a:r>
            <a:r>
              <a:rPr lang="en-US" sz="1600">
                <a:latin typeface="Consolas" panose="020B0609020204030204" pitchFamily="49" charset="0"/>
              </a:rPr>
              <a:t>&amp; add_none(ostream&amp; os) { os.iword(geti()) = 0; return os;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struct </a:t>
            </a:r>
            <a:r>
              <a:rPr lang="en-US" sz="1600">
                <a:latin typeface="Consolas" panose="020B0609020204030204" pitchFamily="49" charset="0"/>
              </a:rPr>
              <a:t>my_num_put : num_put&lt;char&gt; {    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iter_type </a:t>
            </a:r>
            <a:r>
              <a:rPr lang="en-US" sz="1600">
                <a:latin typeface="Consolas" panose="020B0609020204030204" pitchFamily="49" charset="0"/>
              </a:rPr>
              <a:t>do_put(iter_type s, ios_base&amp; f, char_type fill, long v) </a:t>
            </a:r>
            <a:r>
              <a:rPr lang="en-US" sz="1600" smtClean="0">
                <a:latin typeface="Consolas" panose="020B0609020204030204" pitchFamily="49" charset="0"/>
              </a:rPr>
              <a:t>const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{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num_put&lt;char&gt;::do_put(s, f, fill, v + f.iword(geti</a:t>
            </a:r>
            <a:r>
              <a:rPr lang="en-US" sz="1600" smtClean="0">
                <a:latin typeface="Consolas" panose="020B0609020204030204" pitchFamily="49" charset="0"/>
              </a:rPr>
              <a:t>()));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iter_type </a:t>
            </a:r>
            <a:r>
              <a:rPr lang="en-US" sz="1600">
                <a:latin typeface="Consolas" panose="020B0609020204030204" pitchFamily="49" charset="0"/>
              </a:rPr>
              <a:t>d</a:t>
            </a:r>
            <a:r>
              <a:rPr lang="en-US" sz="1600" smtClean="0">
                <a:latin typeface="Consolas" panose="020B0609020204030204" pitchFamily="49" charset="0"/>
              </a:rPr>
              <a:t>o_put(iter_type </a:t>
            </a:r>
            <a:r>
              <a:rPr lang="en-US" sz="1600">
                <a:latin typeface="Consolas" panose="020B0609020204030204" pitchFamily="49" charset="0"/>
              </a:rPr>
              <a:t>s, ios_base&amp; f, char_type fill, unsigned long v) const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{ </a:t>
            </a:r>
            <a:r>
              <a:rPr lang="en-US" sz="1600">
                <a:latin typeface="Consolas" panose="020B0609020204030204" pitchFamily="49" charset="0"/>
              </a:rPr>
              <a:t>return num_put&lt;char&gt;::do_put(s, f, fill, v + f.iword(geti</a:t>
            </a:r>
            <a:r>
              <a:rPr lang="en-US" sz="1600" smtClean="0">
                <a:latin typeface="Consolas" panose="020B0609020204030204" pitchFamily="49" charset="0"/>
              </a:rPr>
              <a:t>()));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int </a:t>
            </a:r>
            <a:r>
              <a:rPr lang="en-US" sz="1600">
                <a:latin typeface="Consolas" panose="020B0609020204030204" pitchFamily="49" charset="0"/>
              </a:rPr>
              <a:t>main()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cout.imbue(locale(locale(), new </a:t>
            </a:r>
            <a:r>
              <a:rPr lang="en-US" sz="1600">
                <a:latin typeface="Consolas" panose="020B0609020204030204" pitchFamily="49" charset="0"/>
              </a:rPr>
              <a:t>my_num_put</a:t>
            </a:r>
            <a:r>
              <a:rPr lang="en-US" sz="1600" smtClean="0">
                <a:latin typeface="Consolas" panose="020B0609020204030204" pitchFamily="49" charset="0"/>
              </a:rPr>
              <a:t>));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cout &lt;&lt; add_one &lt;&lt; 10 &lt;&lt; " " &lt;&lt; 11 &lt;&lt; "\n" </a:t>
            </a:r>
            <a:r>
              <a:rPr lang="en-US" sz="1600" smtClean="0">
                <a:latin typeface="Consolas" panose="020B0609020204030204" pitchFamily="49" charset="0"/>
              </a:rPr>
              <a:t>&lt;&lt; </a:t>
            </a:r>
            <a:r>
              <a:rPr lang="en-US" sz="1600">
                <a:latin typeface="Consolas" panose="020B0609020204030204" pitchFamily="49" charset="0"/>
              </a:rPr>
              <a:t>add_none &lt;&lt; 10 &lt;&lt; " " &lt;&lt; 11 &lt;&lt; endl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042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Запрос и использование фасетов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has_facet</a:t>
            </a:r>
            <a:r>
              <a:rPr lang="en-US" smtClean="0"/>
              <a:t>: </a:t>
            </a:r>
            <a:r>
              <a:rPr lang="ru-RU" smtClean="0"/>
              <a:t>выяснить поддержан ли конкретный фасет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::locale loc</a:t>
            </a:r>
            <a:r>
              <a:rPr lang="en-US" sz="1800" smtClean="0">
                <a:latin typeface="Consolas" panose="020B0609020204030204" pitchFamily="49" charset="0"/>
              </a:rPr>
              <a:t>{};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::cout &lt;&lt; std::boolalpha &lt;&lt; "Can loc classify chars? "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        </a:t>
            </a:r>
            <a:r>
              <a:rPr lang="en-US" sz="1800" smtClean="0">
                <a:latin typeface="Consolas" panose="020B0609020204030204" pitchFamily="49" charset="0"/>
              </a:rPr>
              <a:t>&lt;&lt; </a:t>
            </a:r>
            <a:r>
              <a:rPr lang="en-US" sz="1800">
                <a:latin typeface="Consolas" panose="020B0609020204030204" pitchFamily="49" charset="0"/>
              </a:rPr>
              <a:t>std::has_facet&lt;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std::ctype&lt;char&gt;</a:t>
            </a:r>
            <a:r>
              <a:rPr lang="en-US" sz="1800">
                <a:latin typeface="Consolas" panose="020B0609020204030204" pitchFamily="49" charset="0"/>
              </a:rPr>
              <a:t>&gt;(loc) &lt;&lt; std::endl; </a:t>
            </a:r>
            <a:endParaRPr lang="ru-RU" sz="1800" smtClean="0">
              <a:latin typeface="Consolas" panose="020B0609020204030204" pitchFamily="49" charset="0"/>
            </a:endParaRPr>
          </a:p>
          <a:p>
            <a:r>
              <a:rPr lang="en-US" b="1" smtClean="0"/>
              <a:t>use_facet</a:t>
            </a:r>
            <a:r>
              <a:rPr lang="en-US" smtClean="0"/>
              <a:t>: </a:t>
            </a:r>
            <a:r>
              <a:rPr lang="ru-RU" smtClean="0"/>
              <a:t>использовать конкретный фасет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::locale uloc = std::locale</a:t>
            </a:r>
            <a:r>
              <a:rPr lang="en-US" sz="1800" smtClean="0">
                <a:latin typeface="Consolas" panose="020B0609020204030204" pitchFamily="49" charset="0"/>
              </a:rPr>
              <a:t>("");</a:t>
            </a:r>
            <a:endParaRPr lang="en-US" sz="18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auto </a:t>
            </a:r>
            <a:r>
              <a:rPr lang="en-US" sz="1800">
                <a:latin typeface="Consolas" panose="020B0609020204030204" pitchFamily="49" charset="0"/>
              </a:rPr>
              <a:t>sym = std::use_facet&lt;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std::moneypunct&lt;char, true&gt;</a:t>
            </a:r>
            <a:r>
              <a:rPr lang="en-US" sz="1800">
                <a:latin typeface="Consolas" panose="020B0609020204030204" pitchFamily="49" charset="0"/>
              </a:rPr>
              <a:t>&gt;(uloc).curr_symbol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endParaRPr lang="en-US" sz="18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::cout &lt;&lt; "Currency: " &lt;&lt; sym &lt;&lt; std::endl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endParaRPr lang="ru-RU" sz="1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411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Фасеты вне локалей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codecvt_utf8 </a:t>
            </a:r>
            <a:r>
              <a:rPr lang="ru-RU" smtClean="0"/>
              <a:t>-- конвертирует </a:t>
            </a:r>
            <a:r>
              <a:rPr lang="en-US" smtClean="0"/>
              <a:t>UTF8 -&gt; UCS2/UCS4</a:t>
            </a:r>
          </a:p>
          <a:p>
            <a:r>
              <a:rPr lang="en-US" smtClean="0"/>
              <a:t>codecvt_utf16 </a:t>
            </a:r>
            <a:r>
              <a:rPr lang="ru-RU" smtClean="0"/>
              <a:t>-- </a:t>
            </a:r>
            <a:r>
              <a:rPr lang="ru-RU"/>
              <a:t>конвертирует </a:t>
            </a:r>
            <a:r>
              <a:rPr lang="en-US" smtClean="0"/>
              <a:t>UTF16 -&gt; UCS2/UCS4</a:t>
            </a:r>
          </a:p>
          <a:p>
            <a:r>
              <a:rPr lang="en-US" smtClean="0"/>
              <a:t>codecvt_utf8_utf16</a:t>
            </a:r>
            <a:r>
              <a:rPr lang="ru-RU"/>
              <a:t> -- конвертирует </a:t>
            </a:r>
            <a:r>
              <a:rPr lang="en-US" smtClean="0"/>
              <a:t>UTF8 -&gt; UTF16</a:t>
            </a:r>
            <a:endParaRPr lang="en-US"/>
          </a:p>
          <a:p>
            <a:pPr marL="45720" indent="0">
              <a:buNone/>
            </a:pPr>
            <a:r>
              <a:rPr lang="ru-RU" smtClean="0"/>
              <a:t>Строковые представления</a:t>
            </a:r>
          </a:p>
          <a:p>
            <a:r>
              <a:rPr lang="en-US" smtClean="0"/>
              <a:t>u8"Text" – </a:t>
            </a:r>
            <a:r>
              <a:rPr lang="ru-RU" smtClean="0"/>
              <a:t>строковый литерал в </a:t>
            </a:r>
            <a:r>
              <a:rPr lang="en-US" smtClean="0"/>
              <a:t>UTF8, </a:t>
            </a:r>
            <a:r>
              <a:rPr lang="ru-RU" smtClean="0"/>
              <a:t>тип </a:t>
            </a:r>
            <a:r>
              <a:rPr lang="en-US" smtClean="0"/>
              <a:t>char[]</a:t>
            </a:r>
          </a:p>
          <a:p>
            <a:r>
              <a:rPr lang="en-US" smtClean="0"/>
              <a:t>u"Text"</a:t>
            </a:r>
            <a:r>
              <a:rPr lang="en-US"/>
              <a:t> – </a:t>
            </a:r>
            <a:r>
              <a:rPr lang="ru-RU"/>
              <a:t>строковый литерал в </a:t>
            </a:r>
            <a:r>
              <a:rPr lang="en-US" smtClean="0"/>
              <a:t>UTF16, </a:t>
            </a:r>
            <a:r>
              <a:rPr lang="ru-RU"/>
              <a:t>тип </a:t>
            </a:r>
            <a:r>
              <a:rPr lang="en-US" smtClean="0"/>
              <a:t>char16_t[]</a:t>
            </a:r>
          </a:p>
          <a:p>
            <a:r>
              <a:rPr lang="en-US" smtClean="0"/>
              <a:t>U"Text"</a:t>
            </a:r>
            <a:r>
              <a:rPr lang="en-US"/>
              <a:t> – </a:t>
            </a:r>
            <a:r>
              <a:rPr lang="ru-RU"/>
              <a:t>строковый литерал в </a:t>
            </a:r>
            <a:r>
              <a:rPr lang="en-US" smtClean="0"/>
              <a:t>UTF16, </a:t>
            </a:r>
            <a:r>
              <a:rPr lang="ru-RU"/>
              <a:t>тип </a:t>
            </a:r>
            <a:r>
              <a:rPr lang="en-US" smtClean="0"/>
              <a:t>char32_t[]</a:t>
            </a:r>
          </a:p>
          <a:p>
            <a:r>
              <a:rPr lang="en-US" smtClean="0"/>
              <a:t>L"Text"</a:t>
            </a:r>
            <a:r>
              <a:rPr lang="en-US"/>
              <a:t> – </a:t>
            </a:r>
            <a:r>
              <a:rPr lang="ru-RU"/>
              <a:t>строковый </a:t>
            </a:r>
            <a:r>
              <a:rPr lang="ru-RU" smtClean="0"/>
              <a:t>литерал</a:t>
            </a:r>
            <a:r>
              <a:rPr lang="en-US" smtClean="0"/>
              <a:t> </a:t>
            </a:r>
            <a:r>
              <a:rPr lang="ru-RU" smtClean="0"/>
              <a:t>тип </a:t>
            </a:r>
            <a:r>
              <a:rPr lang="en-US" smtClean="0"/>
              <a:t>wchar_t[]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65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Преобразования 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wstring_convert</a:t>
            </a:r>
            <a:r>
              <a:rPr lang="en-US" smtClean="0"/>
              <a:t> – </a:t>
            </a:r>
            <a:r>
              <a:rPr lang="ru-RU" smtClean="0"/>
              <a:t>преобразование</a:t>
            </a:r>
            <a:r>
              <a:rPr lang="en-US" smtClean="0"/>
              <a:t> </a:t>
            </a:r>
            <a:r>
              <a:rPr lang="ru-RU" smtClean="0"/>
              <a:t>из </a:t>
            </a:r>
            <a:r>
              <a:rPr lang="en-US" smtClean="0"/>
              <a:t>char-string </a:t>
            </a:r>
            <a:r>
              <a:rPr lang="ru-RU" smtClean="0"/>
              <a:t>в </a:t>
            </a:r>
            <a:r>
              <a:rPr lang="en-US" smtClean="0"/>
              <a:t>wchar_t-string</a:t>
            </a:r>
            <a:r>
              <a:rPr lang="ru-RU" smtClean="0"/>
              <a:t>, которое умеет использовать фасеты</a:t>
            </a:r>
            <a:endParaRPr lang="en-US" smtClean="0"/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std::string str_u8 = u8"z\u6c34\U0001d10b";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std::wstring_convert&lt;std::codecvt_utf8_utf16&lt;char16_t&gt;, char16_t&gt; utf16conv;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std::u16string str_u16 = utf16conv.from_bytes(str_u8);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solidFill>
                  <a:srgbClr val="115EF7"/>
                </a:solidFill>
                <a:latin typeface="Consolas" panose="020B0609020204030204" pitchFamily="49" charset="0"/>
              </a:rPr>
              <a:t>// ok, 4 units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std::wstring_convert&lt;std::</a:t>
            </a:r>
            <a:r>
              <a:rPr lang="en-US" sz="1800" smtClean="0">
                <a:latin typeface="Consolas" panose="020B0609020204030204" pitchFamily="49" charset="0"/>
              </a:rPr>
              <a:t>codecvt_utf8&lt;char16_t</a:t>
            </a:r>
            <a:r>
              <a:rPr lang="en-US" sz="1800">
                <a:latin typeface="Consolas" panose="020B0609020204030204" pitchFamily="49" charset="0"/>
              </a:rPr>
              <a:t>&gt;, char16_t&gt; </a:t>
            </a:r>
            <a:r>
              <a:rPr lang="en-US" sz="1800" smtClean="0">
                <a:latin typeface="Consolas" panose="020B0609020204030204" pitchFamily="49" charset="0"/>
              </a:rPr>
              <a:t>ucs2conv;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std::u16string str_ucs2 = ucs2conv</a:t>
            </a:r>
            <a:r>
              <a:rPr lang="en-US" sz="1800">
                <a:latin typeface="Consolas" panose="020B0609020204030204" pitchFamily="49" charset="0"/>
              </a:rPr>
              <a:t>.from_bytes(str_u8</a:t>
            </a:r>
            <a:r>
              <a:rPr lang="en-US" sz="1800" smtClean="0">
                <a:latin typeface="Consolas" panose="020B0609020204030204" pitchFamily="49" charset="0"/>
              </a:rPr>
              <a:t>);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  <a:endParaRPr lang="en-US" sz="1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69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600" smtClean="0"/>
              <a:t>Преобразовать </a:t>
            </a:r>
            <a:r>
              <a:rPr lang="en-US" sz="1600" smtClean="0"/>
              <a:t>UTF32/UCS4 </a:t>
            </a:r>
            <a:r>
              <a:rPr lang="ru-RU" sz="1600" smtClean="0"/>
              <a:t>в </a:t>
            </a:r>
            <a:r>
              <a:rPr lang="en-US" sz="1600" smtClean="0"/>
              <a:t>char/multibyte </a:t>
            </a:r>
            <a:r>
              <a:rPr lang="ru-RU" sz="1600" smtClean="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Первый шаг: перенос в </a:t>
            </a:r>
            <a:r>
              <a:rPr lang="en-US" sz="1600" smtClean="0"/>
              <a:t>vector&lt;char&gt;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const </a:t>
            </a:r>
            <a:r>
              <a:rPr lang="en-US" sz="1600" err="1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</a:t>
            </a:r>
            <a:r>
              <a:rPr lang="en-US" sz="1600" err="1">
                <a:latin typeface="Consolas" panose="020B0609020204030204" pitchFamily="49" charset="0"/>
              </a:rPr>
              <a:t>wstring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err="1">
                <a:latin typeface="Consolas" panose="020B0609020204030204" pitchFamily="49" charset="0"/>
              </a:rPr>
              <a:t>ws</a:t>
            </a:r>
            <a:r>
              <a:rPr lang="en-US" sz="1600">
                <a:latin typeface="Consolas" panose="020B0609020204030204" pitchFamily="49" charset="0"/>
              </a:rPr>
              <a:t> = </a:t>
            </a:r>
            <a:r>
              <a:rPr lang="en-US" sz="1600" err="1">
                <a:latin typeface="Consolas" panose="020B0609020204030204" pitchFamily="49" charset="0"/>
              </a:rPr>
              <a:t>L"ħëłlö</a:t>
            </a:r>
            <a:r>
              <a:rPr lang="en-US" sz="1600" smtClean="0">
                <a:latin typeface="Consolas" panose="020B0609020204030204" pitchFamily="49" charset="0"/>
              </a:rPr>
              <a:t>";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err="1" smtClean="0">
                <a:latin typeface="Consolas" panose="020B0609020204030204" pitchFamily="49" charset="0"/>
              </a:rPr>
              <a:t>const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 err="1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::locale </a:t>
            </a:r>
            <a:r>
              <a:rPr lang="en-US" sz="1600" smtClean="0">
                <a:latin typeface="Consolas" panose="020B0609020204030204" pitchFamily="49" charset="0"/>
              </a:rPr>
              <a:t>locale {};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typedef </a:t>
            </a:r>
            <a:r>
              <a:rPr lang="en-US" sz="1600" err="1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sz="160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sz="1600" err="1">
                <a:solidFill>
                  <a:srgbClr val="115EF7"/>
                </a:solidFill>
                <a:latin typeface="Consolas" panose="020B0609020204030204" pitchFamily="49" charset="0"/>
              </a:rPr>
              <a:t>codecvt</a:t>
            </a:r>
            <a:r>
              <a:rPr lang="en-US" sz="1600">
                <a:solidFill>
                  <a:srgbClr val="115EF7"/>
                </a:solidFill>
                <a:latin typeface="Consolas" panose="020B0609020204030204" pitchFamily="49" charset="0"/>
              </a:rPr>
              <a:t>&lt;</a:t>
            </a:r>
            <a:r>
              <a:rPr lang="en-US" sz="1600" err="1">
                <a:solidFill>
                  <a:srgbClr val="115EF7"/>
                </a:solidFill>
                <a:latin typeface="Consolas" panose="020B0609020204030204" pitchFamily="49" charset="0"/>
              </a:rPr>
              <a:t>wchar_t</a:t>
            </a:r>
            <a:r>
              <a:rPr lang="en-US" sz="1600">
                <a:solidFill>
                  <a:srgbClr val="115EF7"/>
                </a:solidFill>
                <a:latin typeface="Consolas" panose="020B0609020204030204" pitchFamily="49" charset="0"/>
              </a:rPr>
              <a:t>, char, </a:t>
            </a:r>
            <a:r>
              <a:rPr lang="en-US" sz="1600" err="1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sz="160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sz="1600" err="1">
                <a:solidFill>
                  <a:srgbClr val="115EF7"/>
                </a:solidFill>
                <a:latin typeface="Consolas" panose="020B0609020204030204" pitchFamily="49" charset="0"/>
              </a:rPr>
              <a:t>mbstate_t</a:t>
            </a:r>
            <a:r>
              <a:rPr lang="en-US" sz="1600">
                <a:solidFill>
                  <a:srgbClr val="115EF7"/>
                </a:solidFill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converter_type;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const </a:t>
            </a:r>
            <a:r>
              <a:rPr lang="en-US" sz="1600" err="1">
                <a:latin typeface="Consolas" panose="020B0609020204030204" pitchFamily="49" charset="0"/>
              </a:rPr>
              <a:t>converter_type</a:t>
            </a:r>
            <a:r>
              <a:rPr lang="en-US" sz="1600">
                <a:latin typeface="Consolas" panose="020B0609020204030204" pitchFamily="49" charset="0"/>
              </a:rPr>
              <a:t>&amp; converter = </a:t>
            </a:r>
            <a:r>
              <a:rPr lang="en-US" sz="1600" err="1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</a:t>
            </a:r>
            <a:r>
              <a:rPr lang="en-US" sz="1600" err="1">
                <a:latin typeface="Consolas" panose="020B0609020204030204" pitchFamily="49" charset="0"/>
              </a:rPr>
              <a:t>use_facet</a:t>
            </a:r>
            <a:r>
              <a:rPr lang="en-US" sz="1600">
                <a:latin typeface="Consolas" panose="020B0609020204030204" pitchFamily="49" charset="0"/>
              </a:rPr>
              <a:t>&lt;</a:t>
            </a:r>
            <a:r>
              <a:rPr lang="en-US" sz="1600" err="1">
                <a:latin typeface="Consolas" panose="020B0609020204030204" pitchFamily="49" charset="0"/>
              </a:rPr>
              <a:t>converter_type</a:t>
            </a:r>
            <a:r>
              <a:rPr lang="en-US" sz="1600">
                <a:latin typeface="Consolas" panose="020B0609020204030204" pitchFamily="49" charset="0"/>
              </a:rPr>
              <a:t>&gt;(locale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::vector&lt;char&gt; to(</a:t>
            </a:r>
            <a:r>
              <a:rPr lang="en-US" sz="1600" err="1">
                <a:latin typeface="Consolas" panose="020B0609020204030204" pitchFamily="49" charset="0"/>
              </a:rPr>
              <a:t>ws.length</a:t>
            </a:r>
            <a:r>
              <a:rPr lang="en-US" sz="1600">
                <a:latin typeface="Consolas" panose="020B0609020204030204" pitchFamily="49" charset="0"/>
              </a:rPr>
              <a:t>() * </a:t>
            </a:r>
            <a:r>
              <a:rPr lang="en-US" sz="1600" err="1">
                <a:latin typeface="Consolas" panose="020B0609020204030204" pitchFamily="49" charset="0"/>
              </a:rPr>
              <a:t>converter.max_length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endParaRPr lang="ru-RU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727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600" smtClean="0"/>
              <a:t>Преобразовать </a:t>
            </a:r>
            <a:r>
              <a:rPr lang="en-US" sz="1600" smtClean="0"/>
              <a:t>UTF32/UCS4 </a:t>
            </a:r>
            <a:r>
              <a:rPr lang="ru-RU" sz="1600" smtClean="0"/>
              <a:t>в </a:t>
            </a:r>
            <a:r>
              <a:rPr lang="en-US" sz="1600" smtClean="0"/>
              <a:t>char/multibyte </a:t>
            </a:r>
            <a:r>
              <a:rPr lang="ru-RU" sz="1600" smtClean="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Первый шаг: перенос в </a:t>
            </a:r>
            <a:r>
              <a:rPr lang="en-US" sz="1600" smtClean="0"/>
              <a:t>vector&lt;char&gt;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Второй шаг</a:t>
            </a:r>
            <a:r>
              <a:rPr lang="en-US" sz="1600" smtClean="0"/>
              <a:t>: </a:t>
            </a:r>
            <a:r>
              <a:rPr lang="ru-RU" sz="1600" smtClean="0"/>
              <a:t>конвертирование</a:t>
            </a:r>
            <a:endParaRPr lang="en-US" sz="16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</a:t>
            </a:r>
            <a:r>
              <a:rPr lang="en-US" sz="1600" err="1">
                <a:latin typeface="Consolas" panose="020B0609020204030204" pitchFamily="49" charset="0"/>
              </a:rPr>
              <a:t>mbstate_t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state;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с</a:t>
            </a:r>
            <a:r>
              <a:rPr lang="en-US" sz="1600" smtClean="0">
                <a:latin typeface="Consolas" panose="020B0609020204030204" pitchFamily="49" charset="0"/>
              </a:rPr>
              <a:t>onst </a:t>
            </a:r>
            <a:r>
              <a:rPr lang="en-US" sz="1600" err="1">
                <a:latin typeface="Consolas" panose="020B0609020204030204" pitchFamily="49" charset="0"/>
              </a:rPr>
              <a:t>wchar_t</a:t>
            </a:r>
            <a:r>
              <a:rPr lang="en-US" sz="1600">
                <a:latin typeface="Consolas" panose="020B0609020204030204" pitchFamily="49" charset="0"/>
              </a:rPr>
              <a:t>* </a:t>
            </a:r>
            <a:r>
              <a:rPr lang="en-US" sz="1600" smtClean="0">
                <a:latin typeface="Consolas" panose="020B0609020204030204" pitchFamily="49" charset="0"/>
              </a:rPr>
              <a:t>from_next;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с</a:t>
            </a:r>
            <a:r>
              <a:rPr lang="en-US" sz="1600" smtClean="0">
                <a:latin typeface="Consolas" panose="020B0609020204030204" pitchFamily="49" charset="0"/>
              </a:rPr>
              <a:t>har</a:t>
            </a:r>
            <a:r>
              <a:rPr lang="en-US" sz="1600">
                <a:latin typeface="Consolas" panose="020B0609020204030204" pitchFamily="49" charset="0"/>
              </a:rPr>
              <a:t>* </a:t>
            </a:r>
            <a:r>
              <a:rPr lang="en-US" sz="1600" smtClean="0">
                <a:latin typeface="Consolas" panose="020B0609020204030204" pitchFamily="49" charset="0"/>
              </a:rPr>
              <a:t>to_next;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const </a:t>
            </a:r>
            <a:r>
              <a:rPr lang="en-US" sz="1600" err="1">
                <a:latin typeface="Consolas" panose="020B0609020204030204" pitchFamily="49" charset="0"/>
              </a:rPr>
              <a:t>converter_type</a:t>
            </a:r>
            <a:r>
              <a:rPr lang="en-US" sz="1600">
                <a:latin typeface="Consolas" panose="020B0609020204030204" pitchFamily="49" charset="0"/>
              </a:rPr>
              <a:t>::result </a:t>
            </a:r>
            <a:r>
              <a:rPr lang="en-US" sz="1600" err="1">
                <a:latin typeface="Consolas" panose="020B0609020204030204" pitchFamily="49" charset="0"/>
              </a:rPr>
              <a:t>result</a:t>
            </a:r>
            <a:r>
              <a:rPr lang="en-US" sz="1600">
                <a:latin typeface="Consolas" panose="020B0609020204030204" pitchFamily="49" charset="0"/>
              </a:rPr>
              <a:t> =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converter.out(state</a:t>
            </a:r>
            <a:r>
              <a:rPr lang="en-US" sz="1600">
                <a:latin typeface="Consolas" panose="020B0609020204030204" pitchFamily="49" charset="0"/>
              </a:rPr>
              <a:t>, </a:t>
            </a:r>
            <a:r>
              <a:rPr lang="en-US" sz="1600" err="1">
                <a:latin typeface="Consolas" panose="020B0609020204030204" pitchFamily="49" charset="0"/>
              </a:rPr>
              <a:t>ws.data</a:t>
            </a:r>
            <a:r>
              <a:rPr lang="en-US" sz="1600">
                <a:latin typeface="Consolas" panose="020B0609020204030204" pitchFamily="49" charset="0"/>
              </a:rPr>
              <a:t>(), </a:t>
            </a:r>
            <a:r>
              <a:rPr lang="en-US" sz="1600" err="1">
                <a:latin typeface="Consolas" panose="020B0609020204030204" pitchFamily="49" charset="0"/>
              </a:rPr>
              <a:t>ws.data</a:t>
            </a:r>
            <a:r>
              <a:rPr lang="en-US" sz="1600">
                <a:latin typeface="Consolas" panose="020B0609020204030204" pitchFamily="49" charset="0"/>
              </a:rPr>
              <a:t>() + </a:t>
            </a:r>
            <a:r>
              <a:rPr lang="en-US" sz="1600" err="1">
                <a:latin typeface="Consolas" panose="020B0609020204030204" pitchFamily="49" charset="0"/>
              </a:rPr>
              <a:t>ws.length</a:t>
            </a:r>
            <a:r>
              <a:rPr lang="en-US" sz="1600">
                <a:latin typeface="Consolas" panose="020B0609020204030204" pitchFamily="49" charset="0"/>
              </a:rPr>
              <a:t>(),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        from_next</a:t>
            </a:r>
            <a:r>
              <a:rPr lang="en-US" sz="1600">
                <a:latin typeface="Consolas" panose="020B0609020204030204" pitchFamily="49" charset="0"/>
              </a:rPr>
              <a:t>, &amp;to[0], &amp;to[0] + </a:t>
            </a:r>
            <a:r>
              <a:rPr lang="en-US" sz="1600" err="1">
                <a:latin typeface="Consolas" panose="020B0609020204030204" pitchFamily="49" charset="0"/>
              </a:rPr>
              <a:t>to.size</a:t>
            </a:r>
            <a:r>
              <a:rPr lang="en-US" sz="1600">
                <a:latin typeface="Consolas" panose="020B0609020204030204" pitchFamily="49" charset="0"/>
              </a:rPr>
              <a:t>(), </a:t>
            </a:r>
            <a:r>
              <a:rPr lang="en-US" sz="1600" err="1">
                <a:latin typeface="Consolas" panose="020B0609020204030204" pitchFamily="49" charset="0"/>
              </a:rPr>
              <a:t>to_next</a:t>
            </a:r>
            <a:r>
              <a:rPr lang="en-US" sz="1600" smtClean="0">
                <a:latin typeface="Consolas" panose="020B0609020204030204" pitchFamily="49" charset="0"/>
              </a:rPr>
              <a:t>); </a:t>
            </a:r>
            <a:endParaRPr lang="ru-RU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568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600" smtClean="0"/>
              <a:t>Преобразовать </a:t>
            </a:r>
            <a:r>
              <a:rPr lang="en-US" sz="1600" smtClean="0"/>
              <a:t>UTF32/UCS4 </a:t>
            </a:r>
            <a:r>
              <a:rPr lang="ru-RU" sz="1600" smtClean="0"/>
              <a:t>в </a:t>
            </a:r>
            <a:r>
              <a:rPr lang="en-US" sz="1600" smtClean="0"/>
              <a:t>char/multibyte </a:t>
            </a:r>
            <a:r>
              <a:rPr lang="ru-RU" sz="1600" smtClean="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Первый шаг: перенос в </a:t>
            </a:r>
            <a:r>
              <a:rPr lang="en-US" sz="1600" smtClean="0"/>
              <a:t>vector&lt;char&gt;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Второй шаг</a:t>
            </a:r>
            <a:r>
              <a:rPr lang="en-US" sz="1600" smtClean="0"/>
              <a:t>: </a:t>
            </a:r>
            <a:r>
              <a:rPr lang="ru-RU" sz="1600" smtClean="0"/>
              <a:t>конвертирование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Третий шаг: проверка результата и сброс в строку</a:t>
            </a:r>
            <a:endParaRPr lang="en-US" sz="16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if </a:t>
            </a:r>
            <a:r>
              <a:rPr lang="en-US" sz="1600">
                <a:latin typeface="Consolas" panose="020B0609020204030204" pitchFamily="49" charset="0"/>
              </a:rPr>
              <a:t>(result </a:t>
            </a:r>
            <a:r>
              <a:rPr lang="en-US" sz="1600" smtClean="0">
                <a:latin typeface="Consolas" panose="020B0609020204030204" pitchFamily="49" charset="0"/>
              </a:rPr>
              <a:t>!= </a:t>
            </a:r>
            <a:r>
              <a:rPr lang="en-US" sz="1600" err="1">
                <a:latin typeface="Consolas" panose="020B0609020204030204" pitchFamily="49" charset="0"/>
              </a:rPr>
              <a:t>converter_type</a:t>
            </a:r>
            <a:r>
              <a:rPr lang="en-US" sz="1600">
                <a:latin typeface="Consolas" panose="020B0609020204030204" pitchFamily="49" charset="0"/>
              </a:rPr>
              <a:t>::ok </a:t>
            </a:r>
            <a:r>
              <a:rPr lang="en-US" sz="1600" smtClean="0">
                <a:latin typeface="Consolas" panose="020B0609020204030204" pitchFamily="49" charset="0"/>
              </a:rPr>
              <a:t>&amp;&amp; result != </a:t>
            </a:r>
            <a:r>
              <a:rPr lang="en-US" sz="1600" err="1">
                <a:latin typeface="Consolas" panose="020B0609020204030204" pitchFamily="49" charset="0"/>
              </a:rPr>
              <a:t>converter_type</a:t>
            </a:r>
            <a:r>
              <a:rPr lang="en-US" sz="1600">
                <a:latin typeface="Consolas" panose="020B0609020204030204" pitchFamily="49" charset="0"/>
              </a:rPr>
              <a:t>::</a:t>
            </a:r>
            <a:r>
              <a:rPr lang="en-US" sz="1600" err="1">
                <a:latin typeface="Consolas" panose="020B0609020204030204" pitchFamily="49" charset="0"/>
              </a:rPr>
              <a:t>noconv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return false;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const </a:t>
            </a:r>
            <a:r>
              <a:rPr lang="en-US" sz="1600" err="1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::string s(&amp;to[0], </a:t>
            </a:r>
            <a:r>
              <a:rPr lang="en-US" sz="1600" err="1">
                <a:latin typeface="Consolas" panose="020B0609020204030204" pitchFamily="49" charset="0"/>
              </a:rPr>
              <a:t>to_next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022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Мог ли мир быть устроен проще?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7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Чего же ещё желать?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Вопрос: какие проблемы создаёт </a:t>
            </a:r>
            <a:r>
              <a:rPr lang="en-US" sz="2800" smtClean="0"/>
              <a:t>C-style IO?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436122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ISO/IEC, "Information technology -- Programming languages – C++", ISO/IEC 14882:2014, 2014</a:t>
            </a:r>
          </a:p>
          <a:p>
            <a:pPr lvl="0"/>
            <a:r>
              <a:rPr lang="en-US"/>
              <a:t>The C++ Programming Language (4th 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Nicolai M. </a:t>
            </a:r>
            <a:r>
              <a:rPr lang="en-US" err="1" smtClean="0"/>
              <a:t>Josuttis</a:t>
            </a:r>
            <a:r>
              <a:rPr lang="en-US" smtClean="0"/>
              <a:t>,  </a:t>
            </a:r>
            <a:r>
              <a:rPr lang="en-US"/>
              <a:t>The C++ Standard Library - A Tutorial and Reference, 2nd Edition </a:t>
            </a:r>
            <a:r>
              <a:rPr lang="en-US" smtClean="0"/>
              <a:t>, </a:t>
            </a:r>
            <a:r>
              <a:rPr lang="en-US"/>
              <a:t>Addison-Wesley, </a:t>
            </a:r>
            <a:r>
              <a:rPr lang="en-US" smtClean="0"/>
              <a:t>2012</a:t>
            </a:r>
          </a:p>
          <a:p>
            <a:pPr lvl="0"/>
            <a:r>
              <a:rPr lang="en-US" smtClean="0"/>
              <a:t>Scott </a:t>
            </a:r>
            <a:r>
              <a:rPr lang="en-US"/>
              <a:t>Meyers, Effective STL, 50 specific ways to improve your use of the standard template </a:t>
            </a:r>
            <a:r>
              <a:rPr lang="en-US" smtClean="0"/>
              <a:t>library, Addison-Wesley, 2001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2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Увы, проблемы есть.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71416"/>
          </a:xfrm>
        </p:spPr>
        <p:txBody>
          <a:bodyPr>
            <a:noAutofit/>
          </a:bodyPr>
          <a:lstStyle/>
          <a:p>
            <a:r>
              <a:rPr lang="ru-RU" sz="2800" smtClean="0"/>
              <a:t>Нерасширяемость. Например как определить новый форматный спецификатор</a:t>
            </a:r>
            <a:r>
              <a:rPr lang="en-US" sz="2800" smtClean="0"/>
              <a:t>?</a:t>
            </a:r>
            <a:endParaRPr lang="ru-RU" sz="2800" smtClean="0"/>
          </a:p>
          <a:p>
            <a:r>
              <a:rPr lang="ru-RU" sz="2800" smtClean="0"/>
              <a:t>Неочевидность: выбор спецификатора определяется размером, который может не быть известен.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ru-RU" sz="2800" smtClean="0"/>
              <a:t>Пример: </a:t>
            </a:r>
            <a:r>
              <a:rPr lang="en-US" sz="2400" smtClean="0">
                <a:latin typeface="Consolas" panose="020B0609020204030204" pitchFamily="49" charset="0"/>
              </a:rPr>
              <a:t>int64_t x = 2; </a:t>
            </a:r>
            <a:r>
              <a:rPr lang="en-US" sz="2400" err="1" smtClean="0">
                <a:latin typeface="Consolas" panose="020B0609020204030204" pitchFamily="49" charset="0"/>
              </a:rPr>
              <a:t>printf</a:t>
            </a:r>
            <a:r>
              <a:rPr lang="ru-RU" sz="2400" smtClean="0">
                <a:latin typeface="Consolas" panose="020B0609020204030204" pitchFamily="49" charset="0"/>
              </a:rPr>
              <a:t>(</a:t>
            </a:r>
            <a:r>
              <a:rPr lang="en-US" sz="2400"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x = %"PRIu64"d</a:t>
            </a:r>
            <a:r>
              <a:rPr lang="en-US" sz="2400"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, x);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800" smtClean="0"/>
              <a:t>Небезопасность относительно типов</a:t>
            </a:r>
            <a:r>
              <a:rPr lang="en-US" sz="2800" smtClean="0"/>
              <a:t>: </a:t>
            </a:r>
            <a:r>
              <a:rPr lang="en-US" sz="2400" err="1" smtClean="0">
                <a:latin typeface="Consolas" panose="020B0609020204030204" pitchFamily="49" charset="0"/>
              </a:rPr>
              <a:t>printf</a:t>
            </a:r>
            <a:r>
              <a:rPr lang="en-US" sz="2400" smtClean="0">
                <a:latin typeface="Consolas" panose="020B0609020204030204" pitchFamily="49" charset="0"/>
              </a:rPr>
              <a:t>(</a:t>
            </a:r>
            <a:r>
              <a:rPr lang="en-US" sz="2400">
                <a:latin typeface="Consolas" panose="020B0609020204030204" pitchFamily="49" charset="0"/>
              </a:rPr>
              <a:t>"%s\n</a:t>
            </a:r>
            <a:r>
              <a:rPr lang="en-US" sz="2400" smtClean="0">
                <a:latin typeface="Consolas" panose="020B0609020204030204" pitchFamily="49" charset="0"/>
              </a:rPr>
              <a:t>", </a:t>
            </a:r>
            <a:r>
              <a:rPr lang="en-US" sz="2400">
                <a:latin typeface="Consolas" panose="020B0609020204030204" pitchFamily="49" charset="0"/>
              </a:rPr>
              <a:t>x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ru-RU" sz="2800" smtClean="0"/>
              <a:t>Небезопасность относительно количества аргументов</a:t>
            </a:r>
            <a:endParaRPr lang="en-US" sz="2800" smtClean="0"/>
          </a:p>
          <a:p>
            <a:r>
              <a:rPr lang="ru-RU" sz="2800"/>
              <a:t>Н</a:t>
            </a:r>
            <a:r>
              <a:rPr lang="ru-RU" sz="2800" smtClean="0"/>
              <a:t>ерасширяемость самого механизма </a:t>
            </a:r>
            <a:r>
              <a:rPr lang="en-US" sz="2400" smtClean="0">
                <a:latin typeface="Consolas" panose="020B0609020204030204" pitchFamily="49" charset="0"/>
              </a:rPr>
              <a:t>FILE*</a:t>
            </a:r>
            <a:r>
              <a:rPr lang="en-US" sz="2800" smtClean="0"/>
              <a:t> </a:t>
            </a:r>
            <a:r>
              <a:rPr lang="ru-RU" sz="2800" smtClean="0"/>
              <a:t>на строки, память, </a:t>
            </a:r>
            <a:r>
              <a:rPr lang="en-US" sz="2800" err="1" smtClean="0"/>
              <a:t>etc</a:t>
            </a:r>
            <a:endParaRPr lang="ru-RU" sz="2800" smtClean="0"/>
          </a:p>
        </p:txBody>
      </p:sp>
    </p:spTree>
    <p:extLst>
      <p:ext uri="{BB962C8B-B14F-4D97-AF65-F5344CB8AC3E}">
        <p14:creationId xmlns:p14="http://schemas.microsoft.com/office/powerpoint/2010/main" val="207945437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4306</TotalTime>
  <Words>3114</Words>
  <Application>Microsoft Office PowerPoint</Application>
  <PresentationFormat>Widescreen</PresentationFormat>
  <Paragraphs>661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Consolas</vt:lpstr>
      <vt:lpstr>Corbel</vt:lpstr>
      <vt:lpstr>Wingdings</vt:lpstr>
      <vt:lpstr>Basis</vt:lpstr>
      <vt:lpstr>Ввод и вывод</vt:lpstr>
      <vt:lpstr>PowerPoint Presentation</vt:lpstr>
      <vt:lpstr>Ввод и вывод в C: всё есть FILE</vt:lpstr>
      <vt:lpstr>Ввод и вывод в C: форматирование</vt:lpstr>
      <vt:lpstr>Ввод и вывод в C: буферизация</vt:lpstr>
      <vt:lpstr>Простая задача</vt:lpstr>
      <vt:lpstr>Простая задача: ответ</vt:lpstr>
      <vt:lpstr>Чего же ещё желать?</vt:lpstr>
      <vt:lpstr>Увы, проблемы есть.</vt:lpstr>
      <vt:lpstr>Обсуждение</vt:lpstr>
      <vt:lpstr>Решение в стиле C++</vt:lpstr>
      <vt:lpstr>Форматный вывод в C++ необычен</vt:lpstr>
      <vt:lpstr>Форматный вывод в C++ необычен</vt:lpstr>
      <vt:lpstr>PowerPoint Presentation</vt:lpstr>
      <vt:lpstr>Ввод и вывод в C++: потоки</vt:lpstr>
      <vt:lpstr>Иерархия потоков</vt:lpstr>
      <vt:lpstr>Ввод и вывод в C++: форматирование</vt:lpstr>
      <vt:lpstr>Пример</vt:lpstr>
      <vt:lpstr>Перегрузка для своего класса</vt:lpstr>
      <vt:lpstr>Обсуждение</vt:lpstr>
      <vt:lpstr>Использование</vt:lpstr>
      <vt:lpstr>Как устроен манипулятор endl</vt:lpstr>
      <vt:lpstr>Неформатированный ввод</vt:lpstr>
      <vt:lpstr>Внезапная проблема</vt:lpstr>
      <vt:lpstr>Внезапная проблема: решение</vt:lpstr>
      <vt:lpstr>Состояния потоков и обработка ошибок</vt:lpstr>
      <vt:lpstr>Примеры</vt:lpstr>
      <vt:lpstr>Обсуждение</vt:lpstr>
      <vt:lpstr>PowerPoint Presentation</vt:lpstr>
      <vt:lpstr>Иерархия потоков</vt:lpstr>
      <vt:lpstr>Иерархия потоков</vt:lpstr>
      <vt:lpstr>Вывод в файл: пример</vt:lpstr>
      <vt:lpstr>Вывод содержимого файла на экран*</vt:lpstr>
      <vt:lpstr>Move-семантика для потоков</vt:lpstr>
      <vt:lpstr>Многоразовое использование</vt:lpstr>
      <vt:lpstr>Режимы открытия файлов</vt:lpstr>
      <vt:lpstr>Позиционирование</vt:lpstr>
      <vt:lpstr>Позиционирование</vt:lpstr>
      <vt:lpstr>Позиционирование</vt:lpstr>
      <vt:lpstr>Позиционирование</vt:lpstr>
      <vt:lpstr>PowerPoint Presentation</vt:lpstr>
      <vt:lpstr>Иерархия потоков</vt:lpstr>
      <vt:lpstr>Иерархия потоков</vt:lpstr>
      <vt:lpstr>Работа вполне прозрачна</vt:lpstr>
      <vt:lpstr>Работа вполне прозрачна</vt:lpstr>
      <vt:lpstr>Неименованные потоки (C++11)</vt:lpstr>
      <vt:lpstr>PowerPoint Presentation</vt:lpstr>
      <vt:lpstr>Иерархия потоков</vt:lpstr>
      <vt:lpstr>Иерархия потоков</vt:lpstr>
      <vt:lpstr>Буферизация</vt:lpstr>
      <vt:lpstr>Странности буферизации</vt:lpstr>
      <vt:lpstr>Странности буферизации</vt:lpstr>
      <vt:lpstr>Сцепленность потоков</vt:lpstr>
      <vt:lpstr>Связанность потоков</vt:lpstr>
      <vt:lpstr>Перенаправление потоков</vt:lpstr>
      <vt:lpstr>PowerPoint Presentation</vt:lpstr>
      <vt:lpstr>Обсуждение: аббревиатуры</vt:lpstr>
      <vt:lpstr>Обсуждение: аббревиатуры</vt:lpstr>
      <vt:lpstr>Кратко о структуре Unicode</vt:lpstr>
      <vt:lpstr>Символы</vt:lpstr>
      <vt:lpstr>Характеристики</vt:lpstr>
      <vt:lpstr>Строки: те же character traits </vt:lpstr>
      <vt:lpstr>Глобальные локали</vt:lpstr>
      <vt:lpstr>Назначенные (imbued) локали</vt:lpstr>
      <vt:lpstr>Обсуждение: и это всё?</vt:lpstr>
      <vt:lpstr>Локаль как контейнер фасетов</vt:lpstr>
      <vt:lpstr>Пример: разделитель для cin</vt:lpstr>
      <vt:lpstr>Обсуждение</vt:lpstr>
      <vt:lpstr>Обсуждение</vt:lpstr>
      <vt:lpstr>Типы распространенных фасетов</vt:lpstr>
      <vt:lpstr>Механизм iword/xalloc</vt:lpstr>
      <vt:lpstr>Добавляем фасеты: add_one</vt:lpstr>
      <vt:lpstr>Запрос и использование фасетов</vt:lpstr>
      <vt:lpstr>Фасеты вне локалей</vt:lpstr>
      <vt:lpstr>Преобразования строк</vt:lpstr>
      <vt:lpstr>Работа со строками может быть сложна</vt:lpstr>
      <vt:lpstr>Работа со строками может быть сложна</vt:lpstr>
      <vt:lpstr>Работа со строками может быть сложна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Последовательные контейнеры</dc:title>
  <dc:creator>Vladimirov, Konstantin</dc:creator>
  <cp:keywords>CTPClassification=CTP_NT</cp:keywords>
  <cp:lastModifiedBy>Vladimirov, Konstantin</cp:lastModifiedBy>
  <cp:revision>578</cp:revision>
  <dcterms:created xsi:type="dcterms:W3CDTF">2017-02-07T15:20:43Z</dcterms:created>
  <dcterms:modified xsi:type="dcterms:W3CDTF">2018-03-05T05:39:54Z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c13b37be-638f-476a-b427-74005f74dc81</vt:lpwstr>
  </property>
  <property fmtid="{D5CDD505-2E9C-101B-9397-08002B2CF9AE}" pid="3" name="CTP_TimeStamp">
    <vt:lpwstr>2018-03-05 05:39:51Z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