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80" r:id="rId4"/>
    <p:sldId id="281" r:id="rId5"/>
    <p:sldId id="282" r:id="rId6"/>
    <p:sldId id="304" r:id="rId7"/>
    <p:sldId id="283" r:id="rId8"/>
    <p:sldId id="288" r:id="rId9"/>
    <p:sldId id="290" r:id="rId10"/>
    <p:sldId id="295" r:id="rId11"/>
    <p:sldId id="303" r:id="rId12"/>
    <p:sldId id="306" r:id="rId13"/>
    <p:sldId id="287" r:id="rId14"/>
    <p:sldId id="307" r:id="rId15"/>
    <p:sldId id="261" r:id="rId16"/>
    <p:sldId id="300" r:id="rId17"/>
    <p:sldId id="302" r:id="rId18"/>
    <p:sldId id="296" r:id="rId19"/>
    <p:sldId id="289" r:id="rId20"/>
    <p:sldId id="297" r:id="rId21"/>
    <p:sldId id="298" r:id="rId22"/>
    <p:sldId id="299" r:id="rId23"/>
    <p:sldId id="294" r:id="rId24"/>
    <p:sldId id="305" r:id="rId25"/>
    <p:sldId id="285" r:id="rId26"/>
    <p:sldId id="291" r:id="rId27"/>
    <p:sldId id="308" r:id="rId28"/>
    <p:sldId id="266" r:id="rId29"/>
    <p:sldId id="309" r:id="rId30"/>
    <p:sldId id="310" r:id="rId31"/>
    <p:sldId id="268" r:id="rId32"/>
    <p:sldId id="312" r:id="rId33"/>
    <p:sldId id="301" r:id="rId34"/>
    <p:sldId id="267" r:id="rId35"/>
    <p:sldId id="313" r:id="rId36"/>
    <p:sldId id="263" r:id="rId37"/>
    <p:sldId id="269" r:id="rId38"/>
    <p:sldId id="311" r:id="rId39"/>
    <p:sldId id="292" r:id="rId40"/>
    <p:sldId id="265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93" r:id="rId52"/>
    <p:sldId id="260" r:id="rId53"/>
    <p:sldId id="25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52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Управление памятью и тонкая настройка контейнеров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Логирующий аллокатор</a:t>
            </a:r>
            <a:r>
              <a:rPr lang="en-US" smtClean="0"/>
              <a:t> </a:t>
            </a:r>
            <a:r>
              <a:rPr lang="ru-RU" smtClean="0"/>
              <a:t>в реалиях </a:t>
            </a:r>
            <a:r>
              <a:rPr lang="en-US" smtClean="0">
                <a:latin typeface="Consolas" panose="020B0609020204030204" pitchFamily="49" charset="0"/>
              </a:rPr>
              <a:t>1998</a:t>
            </a:r>
            <a:r>
              <a:rPr lang="en-US" smtClean="0"/>
              <a:t> </a:t>
            </a:r>
            <a:r>
              <a:rPr lang="ru-RU" smtClean="0"/>
              <a:t>года.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 = 0; i &lt; 16; ++</a:t>
            </a:r>
            <a:r>
              <a:rPr lang="en-US" smtClean="0">
                <a:latin typeface="Consolas" panose="020B0609020204030204" pitchFamily="49" charset="0"/>
              </a:rPr>
              <a:t>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v.push_back(i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, logging_alloc&lt;int&gt; &gt; v2 = v;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v2.push_back(16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v2;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</a:t>
            </a:r>
            <a:r>
              <a:rPr lang="en-US" smtClean="0">
                <a:latin typeface="Consolas" panose="020B0609020204030204" pitchFamily="49" charset="0"/>
              </a:rPr>
              <a:t>ist&lt;int</a:t>
            </a:r>
            <a:r>
              <a:rPr lang="en-US">
                <a:latin typeface="Consolas" panose="020B0609020204030204" pitchFamily="49" charset="0"/>
              </a:rPr>
              <a:t>, logging_alloc&lt;int&gt; &gt; l(v.begin(), v.end()); </a:t>
            </a:r>
          </a:p>
        </p:txBody>
      </p:sp>
    </p:spTree>
    <p:extLst>
      <p:ext uri="{BB962C8B-B14F-4D97-AF65-F5344CB8AC3E}">
        <p14:creationId xmlns:p14="http://schemas.microsoft.com/office/powerpoint/2010/main" val="48260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Weasel words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62272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ru-RU" smtClean="0"/>
              <a:t>Две фразы из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03 (20.1.5.4)</a:t>
            </a:r>
            <a:r>
              <a:rPr lang="en-US" smtClean="0"/>
              <a:t>, </a:t>
            </a:r>
            <a:r>
              <a:rPr lang="ru-RU" smtClean="0"/>
              <a:t>являющиеся по словам Алисдара Мередита</a:t>
            </a:r>
            <a:r>
              <a:rPr lang="en-US" smtClean="0"/>
              <a:t> </a:t>
            </a:r>
            <a:r>
              <a:rPr lang="ru-RU" smtClean="0"/>
              <a:t>причиной почему компания Блумберг присоединилась к комитету</a:t>
            </a:r>
            <a:r>
              <a:rPr lang="en-US"/>
              <a:t>.</a:t>
            </a:r>
            <a:endParaRPr lang="ru-RU" smtClean="0"/>
          </a:p>
          <a:p>
            <a:pPr>
              <a:buFont typeface="Corbel" panose="020B0503020204020204" pitchFamily="34" charset="0"/>
              <a:buChar char="–"/>
            </a:pP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Implementations of containers described in this International Standard are permitted to assume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that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All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instances of a given allocator type are required to be interchangeable and always compare equal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to each other.</a:t>
            </a:r>
            <a:endParaRPr lang="en-US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Corbel" panose="020B0503020204020204" pitchFamily="34" charset="0"/>
              <a:buChar char="–"/>
            </a:pP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The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typedef members pointer, const_pointer, size_type, and difference_type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are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Courier" pitchFamily="49" charset="0"/>
                <a:cs typeface="Times New Roman" panose="02020603050405020304" pitchFamily="18" charset="0"/>
              </a:rPr>
              <a:t>required </a:t>
            </a:r>
            <a:r>
              <a:rPr lang="en-US">
                <a:latin typeface="Courier" pitchFamily="49" charset="0"/>
                <a:cs typeface="Times New Roman" panose="02020603050405020304" pitchFamily="18" charset="0"/>
              </a:rPr>
              <a:t>to be T*, T const*, std::size_t, and std::ptrdiff_t, respectively </a:t>
            </a:r>
            <a:endParaRPr lang="en-US" smtClean="0">
              <a:latin typeface="Courier" pitchFamily="49" charset="0"/>
              <a:cs typeface="Times New Roman" panose="02020603050405020304" pitchFamily="18" charset="0"/>
            </a:endParaRPr>
          </a:p>
          <a:p>
            <a:r>
              <a:rPr lang="ru-RU" smtClean="0"/>
              <a:t>Перевод</a:t>
            </a:r>
            <a:r>
              <a:rPr lang="en-US" smtClean="0"/>
              <a:t>: </a:t>
            </a:r>
            <a:r>
              <a:rPr lang="ru-RU" smtClean="0"/>
              <a:t>запрещены аллокаторы, обладающие состоянием и аллокаторы, возвращающие умные указатели.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27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полезных применений </a:t>
            </a:r>
            <a:r>
              <a:rPr lang="en-US" smtClean="0"/>
              <a:t>stateless </a:t>
            </a:r>
            <a:r>
              <a:rPr lang="ru-RU" smtClean="0"/>
              <a:t>аллокаторов, возвращающих </a:t>
            </a:r>
            <a:r>
              <a:rPr lang="en-US" smtClean="0"/>
              <a:t>raw pointers </a:t>
            </a:r>
            <a:r>
              <a:rPr lang="ru-RU" smtClean="0"/>
              <a:t>вы можете придумать?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ru-RU" smtClean="0"/>
              <a:t> спешит на помощь!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стандарте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и в следующем</a:t>
            </a:r>
            <a:r>
              <a:rPr lang="en-US" smtClean="0"/>
              <a:t> </a:t>
            </a:r>
            <a:r>
              <a:rPr lang="ru-RU" smtClean="0"/>
              <a:t>С++</a:t>
            </a:r>
            <a:r>
              <a:rPr lang="ru-RU" smtClean="0">
                <a:latin typeface="Consolas" panose="020B0609020204030204" pitchFamily="49" charset="0"/>
              </a:rPr>
              <a:t>14</a:t>
            </a:r>
            <a:r>
              <a:rPr lang="ru-RU" smtClean="0"/>
              <a:t> аллокаторам разрешили быть </a:t>
            </a:r>
            <a:r>
              <a:rPr lang="en-US" smtClean="0"/>
              <a:t>stateful</a:t>
            </a:r>
          </a:p>
          <a:p>
            <a:r>
              <a:rPr lang="ru-RU" smtClean="0"/>
              <a:t>Первое, что было добавлено это переопределение равенства для аллокаторов. Теперь два аллокатора считаются </a:t>
            </a:r>
            <a:r>
              <a:rPr lang="ru-RU" smtClean="0">
                <a:solidFill>
                  <a:srgbClr val="0000FF"/>
                </a:solidFill>
              </a:rPr>
              <a:t>равными</a:t>
            </a:r>
            <a:r>
              <a:rPr lang="ru-RU" smtClean="0"/>
              <a:t> если </a:t>
            </a:r>
            <a:r>
              <a:rPr lang="ru-RU" smtClean="0">
                <a:solidFill>
                  <a:srgbClr val="0000FF"/>
                </a:solidFill>
              </a:rPr>
              <a:t>один может освободить то, что аллоцировал другой</a:t>
            </a:r>
            <a:r>
              <a:rPr lang="ru-RU" smtClean="0"/>
              <a:t> и наоборот.</a:t>
            </a:r>
            <a:endParaRPr lang="en-US" smtClean="0"/>
          </a:p>
          <a:p>
            <a:r>
              <a:rPr lang="ru-RU" smtClean="0"/>
              <a:t>Кроме того, аллокаторам разрешили чтобы </a:t>
            </a:r>
            <a:r>
              <a:rPr lang="en-US" smtClean="0"/>
              <a:t>pointer </a:t>
            </a:r>
            <a:r>
              <a:rPr lang="ru-RU" smtClean="0"/>
              <a:t>был не равен </a:t>
            </a:r>
            <a:r>
              <a:rPr lang="en-US" smtClean="0"/>
              <a:t>T*</a:t>
            </a:r>
          </a:p>
          <a:p>
            <a:r>
              <a:rPr lang="ru-RU" smtClean="0"/>
              <a:t>И, наконец, аллокаторам сделали класс </a:t>
            </a:r>
            <a:r>
              <a:rPr lang="en-US" smtClean="0"/>
              <a:t>allocator_traits </a:t>
            </a:r>
            <a:r>
              <a:rPr lang="ru-RU" smtClean="0"/>
              <a:t>куда собрали все редко переопределяемые вещи в качестве разумных значений по умолчанию.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 </a:t>
            </a:r>
            <a:r>
              <a:rPr lang="en-US" smtClean="0"/>
              <a:t>allocator_traits</a:t>
            </a:r>
            <a:r>
              <a:rPr lang="ru-RU" smtClean="0"/>
              <a:t> содержит:</a:t>
            </a:r>
          </a:p>
          <a:p>
            <a:pPr lvl="1"/>
            <a:r>
              <a:rPr lang="ru-RU" smtClean="0"/>
              <a:t>Переопределения типов</a:t>
            </a:r>
            <a:r>
              <a:rPr lang="en-US" smtClean="0"/>
              <a:t>: value_type, pointer, const_pointer </a:t>
            </a:r>
            <a:r>
              <a:rPr lang="ru-RU" smtClean="0"/>
              <a:t>и прочие</a:t>
            </a:r>
          </a:p>
          <a:p>
            <a:pPr lvl="1"/>
            <a:r>
              <a:rPr lang="ru-RU" smtClean="0"/>
              <a:t>Селекторы </a:t>
            </a:r>
            <a:r>
              <a:rPr lang="en-US" smtClean="0"/>
              <a:t>propagate_on_xxx</a:t>
            </a:r>
          </a:p>
          <a:p>
            <a:pPr lvl="1"/>
            <a:r>
              <a:rPr lang="ru-RU" smtClean="0"/>
              <a:t>Шаблоны </a:t>
            </a:r>
            <a:r>
              <a:rPr lang="en-US" smtClean="0"/>
              <a:t>rebind_alloc </a:t>
            </a:r>
            <a:r>
              <a:rPr lang="ru-RU" smtClean="0"/>
              <a:t>и </a:t>
            </a:r>
            <a:r>
              <a:rPr lang="en-US" smtClean="0"/>
              <a:t>rebind_traits</a:t>
            </a:r>
            <a:endParaRPr lang="ru-RU" smtClean="0"/>
          </a:p>
          <a:p>
            <a:pPr lvl="1"/>
            <a:r>
              <a:rPr lang="ru-RU" smtClean="0"/>
              <a:t>Функции</a:t>
            </a:r>
            <a:r>
              <a:rPr lang="en-US" smtClean="0"/>
              <a:t> allocate/deallocate, </a:t>
            </a:r>
            <a:r>
              <a:rPr lang="ru-RU" smtClean="0"/>
              <a:t>а также </a:t>
            </a:r>
            <a:r>
              <a:rPr lang="en-US" smtClean="0"/>
              <a:t>construct </a:t>
            </a:r>
            <a:r>
              <a:rPr lang="ru-RU" smtClean="0"/>
              <a:t>и </a:t>
            </a:r>
            <a:r>
              <a:rPr lang="en-US" smtClean="0"/>
              <a:t>destroy</a:t>
            </a:r>
          </a:p>
          <a:p>
            <a:r>
              <a:rPr lang="ru-RU" smtClean="0"/>
              <a:t>Определение для собственного класса тривиально </a:t>
            </a:r>
            <a:r>
              <a:rPr lang="en-US" smtClean="0"/>
              <a:t>(</a:t>
            </a:r>
            <a:r>
              <a:rPr lang="ru-RU" smtClean="0"/>
              <a:t>и обычно не нужно)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std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&lt;&gt; struct allocator_traits&lt;s_alloc&gt;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// </a:t>
            </a:r>
            <a:r>
              <a:rPr lang="ru-RU" smtClean="0">
                <a:latin typeface="Consolas" panose="020B0609020204030204" pitchFamily="49" charset="0"/>
              </a:rPr>
              <a:t>тут нужно определить все </a:t>
            </a:r>
            <a:r>
              <a:rPr lang="en-US" smtClean="0">
                <a:latin typeface="Consolas" panose="020B0609020204030204" pitchFamily="49" charset="0"/>
              </a:rPr>
              <a:t>traits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8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free list allocator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free list </a:t>
            </a:r>
            <a:r>
              <a:rPr lang="ru-RU" smtClean="0"/>
              <a:t>аллокатора: освобождать блоки не в глобальный аллокатор а во </a:t>
            </a:r>
            <a:r>
              <a:rPr lang="en-US" smtClean="0"/>
              <a:t>free list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list&lt;int</a:t>
            </a:r>
            <a:r>
              <a:rPr lang="en-US">
                <a:latin typeface="Consolas" panose="020B0609020204030204" pitchFamily="49" charset="0"/>
              </a:rPr>
              <a:t>, freelist_alloc&lt;int&gt;&gt; l(v.begin(),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l.remove(2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удаления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l.remove(6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никакого настоящего выделения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l.insert(l.begin</a:t>
            </a:r>
            <a:r>
              <a:rPr lang="en-US">
                <a:latin typeface="Consolas" panose="020B0609020204030204" pitchFamily="49" charset="0"/>
              </a:rPr>
              <a:t>(), -3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В программах с частой вставкой и удалением, это может много сэкономить</a:t>
            </a:r>
            <a:endParaRPr lang="en-US" smtClean="0"/>
          </a:p>
          <a:p>
            <a:r>
              <a:rPr lang="en-US" smtClean="0"/>
              <a:t>Case study: </a:t>
            </a:r>
            <a:r>
              <a:rPr lang="en-US" smtClean="0">
                <a:latin typeface="Consolas" panose="020B0609020204030204" pitchFamily="49" charset="0"/>
              </a:rPr>
              <a:t>02-freelist.cc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32136" cy="4038600"/>
          </a:xfrm>
        </p:spPr>
        <p:txBody>
          <a:bodyPr/>
          <a:lstStyle/>
          <a:p>
            <a:r>
              <a:rPr lang="ru-RU" smtClean="0"/>
              <a:t>Может ли присваивание менять состояние аллокатора?</a:t>
            </a:r>
          </a:p>
          <a:p>
            <a:r>
              <a:rPr lang="ru-RU" smtClean="0"/>
              <a:t>В нашем примере мы видим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freelist_alloc(const </a:t>
            </a:r>
            <a:r>
              <a:rPr lang="en-US">
                <a:latin typeface="Consolas" panose="020B0609020204030204" pitchFamily="49" charset="0"/>
              </a:rPr>
              <a:t>freelist_alloc&amp;) noexcept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latin typeface="Consolas" panose="020B0609020204030204" pitchFamily="49" charset="0"/>
              </a:rPr>
              <a:t>U&gt;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freelist_alloc(const </a:t>
            </a:r>
            <a:r>
              <a:rPr lang="en-US">
                <a:latin typeface="Consolas" panose="020B0609020204030204" pitchFamily="49" charset="0"/>
              </a:rPr>
              <a:t>freelist_alloc&lt;U&gt;&amp;) noexcept {}</a:t>
            </a:r>
          </a:p>
          <a:p>
            <a:r>
              <a:rPr lang="ru-RU" smtClean="0"/>
              <a:t>Но при этом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freelist_alloc(freelist_alloc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en-US" smtClean="0">
                <a:latin typeface="Consolas" panose="020B0609020204030204" pitchFamily="49" charset="0"/>
              </a:rPr>
              <a:t>rhs) noexcept 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list(rhs.list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other.list </a:t>
            </a:r>
            <a:r>
              <a:rPr lang="en-US">
                <a:latin typeface="Consolas" panose="020B0609020204030204" pitchFamily="49" charset="0"/>
              </a:rPr>
              <a:t>= nullptr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Обязательная ли это программа или может быть иначе?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Пропагация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выбор из двух вариантов</a:t>
            </a:r>
          </a:p>
          <a:p>
            <a:pPr lvl="1"/>
            <a:r>
              <a:rPr lang="ru-RU" smtClean="0"/>
              <a:t>Либо все аллокаторы разделяют какой-нибудь ресурс</a:t>
            </a:r>
          </a:p>
          <a:p>
            <a:pPr lvl="1"/>
            <a:r>
              <a:rPr lang="ru-RU" smtClean="0"/>
              <a:t>Либо они не пропагируются на копировании</a:t>
            </a:r>
          </a:p>
          <a:p>
            <a:r>
              <a:rPr lang="ru-RU" smtClean="0"/>
              <a:t>И действительно, рассмотрим </a:t>
            </a:r>
            <a:r>
              <a:rPr lang="en-US" smtClean="0"/>
              <a:t>freelist example</a:t>
            </a:r>
          </a:p>
          <a:p>
            <a:r>
              <a:rPr lang="ru-RU" smtClean="0"/>
              <a:t>Если он будет пропагироваться на копировании, то голова </a:t>
            </a:r>
            <a:r>
              <a:rPr lang="en-US" smtClean="0"/>
              <a:t>freelist </a:t>
            </a:r>
            <a:r>
              <a:rPr lang="ru-RU" smtClean="0"/>
              <a:t>окажется поделена между старым и новым элементами.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1832" y="4754880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rhs alloc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1832" y="5687568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lhs 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5016" y="4754880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2228" y="4754880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49440" y="4754880"/>
            <a:ext cx="1188720" cy="539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node3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3983736" y="5024628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6060948" y="5024628"/>
            <a:ext cx="888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>
            <a:off x="2130552" y="5024628"/>
            <a:ext cx="6644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2130552" y="5159502"/>
            <a:ext cx="664464" cy="797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0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Экземпляры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Коль скоро у аллокаторов есть </a:t>
            </a:r>
            <a:r>
              <a:rPr lang="ru-RU" smtClean="0">
                <a:solidFill>
                  <a:srgbClr val="0000FF"/>
                </a:solidFill>
              </a:rPr>
              <a:t>состояние</a:t>
            </a:r>
            <a:r>
              <a:rPr lang="ru-RU" smtClean="0"/>
              <a:t>, одного их </a:t>
            </a:r>
            <a:r>
              <a:rPr lang="ru-RU" smtClean="0">
                <a:solidFill>
                  <a:srgbClr val="0000FF"/>
                </a:solidFill>
              </a:rPr>
              <a:t>типа</a:t>
            </a:r>
            <a:r>
              <a:rPr lang="ru-RU" smtClean="0"/>
              <a:t> более не достаточно, важен конкретный </a:t>
            </a:r>
            <a:r>
              <a:rPr lang="ru-RU" smtClean="0">
                <a:solidFill>
                  <a:srgbClr val="0000FF"/>
                </a:solidFill>
              </a:rPr>
              <a:t>экземпляр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CustomStr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string &lt;char, char_traits&lt;char&gt;, CustomAlloc&lt;char&gt;&gt;;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CustomAlloc&lt;char&gt; alloc1(SYSTEM), alloc2(LOCAL), alloc3;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</a:t>
            </a:r>
            <a:r>
              <a:rPr lang="en-US" smtClean="0">
                <a:latin typeface="Consolas" panose="020B0609020204030204" pitchFamily="49" charset="0"/>
              </a:rPr>
              <a:t>alloc1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alloc2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alloc3</a:t>
            </a:r>
            <a:r>
              <a:rPr lang="en-US" smtClean="0"/>
              <a:t> </a:t>
            </a:r>
            <a:r>
              <a:rPr lang="ru-RU" smtClean="0"/>
              <a:t>имеют принципиально разное состояние.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CustomStr x1(alloc1), x2(alloc2), x3(alloc3);</a:t>
            </a:r>
          </a:p>
          <a:p>
            <a:r>
              <a:rPr lang="ru-RU" smtClean="0"/>
              <a:t>Строки </a:t>
            </a:r>
            <a:r>
              <a:rPr lang="en-US" smtClean="0">
                <a:latin typeface="Consolas" panose="020B0609020204030204" pitchFamily="49" charset="0"/>
              </a:rPr>
              <a:t>x1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</a:rPr>
              <a:t>x2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x3</a:t>
            </a:r>
            <a:r>
              <a:rPr lang="en-US" smtClean="0"/>
              <a:t> </a:t>
            </a:r>
            <a:r>
              <a:rPr lang="ru-RU" smtClean="0"/>
              <a:t>аллоцируются </a:t>
            </a:r>
            <a:r>
              <a:rPr lang="ru-RU" smtClean="0">
                <a:solidFill>
                  <a:srgbClr val="0000FF"/>
                </a:solidFill>
              </a:rPr>
              <a:t>разными аллокаторами</a:t>
            </a:r>
            <a:r>
              <a:rPr lang="ru-RU" smtClean="0"/>
              <a:t> одного типа.</a:t>
            </a:r>
            <a:endParaRPr lang="en-US" smtClean="0"/>
          </a:p>
          <a:p>
            <a:r>
              <a:rPr lang="ru-RU" smtClean="0"/>
              <a:t>И это порождает проблемы.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6328" y="4760976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 </a:t>
            </a:r>
            <a:r>
              <a:rPr lang="ru-RU" sz="4800" smtClean="0"/>
              <a:t>Аллокатор Хинанта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74208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760975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604504" y="4581144"/>
            <a:ext cx="1652415" cy="536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x3);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72000"/>
            <a:ext cx="1652415" cy="5166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scope </a:t>
            </a:r>
            <a:r>
              <a:rPr lang="ru-RU" smtClean="0"/>
              <a:t>у аллокаторов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Останемся в рамках прошлого слайда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CustomStr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x1(alloc1)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</a:rPr>
              <a:t>x2(alloc2)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9900"/>
                </a:solidFill>
                <a:latin typeface="Consolas" panose="020B0609020204030204" pitchFamily="49" charset="0"/>
              </a:rPr>
              <a:t>x3(alloc3</a:t>
            </a:r>
            <a:r>
              <a:rPr lang="en-US" smtClean="0">
                <a:solidFill>
                  <a:srgbClr val="0099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Попробуем разместить их в вектор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vector&lt;CustomStr&gt; vec;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vec.push_back(x1);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vec.push_back(x2);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vec.reserve(4);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vec.insert(vec.begin(), x3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При этом память на сам вектор добывается</a:t>
            </a:r>
            <a:br>
              <a:rPr lang="ru-RU" smtClean="0"/>
            </a:br>
            <a:r>
              <a:rPr lang="ru-RU" smtClean="0"/>
              <a:t>по ста</a:t>
            </a:r>
            <a:r>
              <a:rPr lang="ru-RU" smtClean="0"/>
              <a:t>рин</a:t>
            </a:r>
            <a:r>
              <a:rPr lang="ru-RU" smtClean="0"/>
              <a:t>ке из </a:t>
            </a:r>
            <a:r>
              <a:rPr lang="en-US" smtClean="0"/>
              <a:t>std::allocator</a:t>
            </a:r>
            <a:endParaRPr lang="en-US" smtClean="0"/>
          </a:p>
          <a:p>
            <a:pPr marL="45720" indent="0">
              <a:buNone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6328" y="3334512"/>
            <a:ext cx="1408176" cy="713232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x3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328" y="4732020"/>
            <a:ext cx="1408176" cy="7132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328" y="5445252"/>
            <a:ext cx="1408176" cy="713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004191" y="3334512"/>
            <a:ext cx="1517904" cy="71323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10256919" y="4030980"/>
            <a:ext cx="1517904" cy="74676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2"/>
          </p:cNvCxnSpPr>
          <p:nvPr/>
        </p:nvCxnSpPr>
        <p:spPr>
          <a:xfrm>
            <a:off x="8604504" y="3691128"/>
            <a:ext cx="4043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8604504" y="4590288"/>
            <a:ext cx="1652415" cy="498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6328" y="4047744"/>
            <a:ext cx="1408176" cy="713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endParaRPr 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16" idx="3"/>
            <a:endCxn id="13" idx="2"/>
          </p:cNvCxnSpPr>
          <p:nvPr/>
        </p:nvCxnSpPr>
        <p:spPr>
          <a:xfrm>
            <a:off x="8604504" y="4404360"/>
            <a:ext cx="16571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7584" cy="4038600"/>
          </a:xfrm>
        </p:spPr>
        <p:txBody>
          <a:bodyPr/>
          <a:lstStyle/>
          <a:p>
            <a:r>
              <a:rPr lang="ru-RU" smtClean="0"/>
              <a:t>Хотелось бы чтобы контейнер при создании элементов спрашивал "ты используешь аллокатор?" и если да, то передавал свой.</a:t>
            </a:r>
          </a:p>
          <a:p>
            <a:r>
              <a:rPr lang="ru-RU" smtClean="0"/>
              <a:t>Для этого служит</a:t>
            </a:r>
            <a:r>
              <a:rPr lang="en-US" smtClean="0"/>
              <a:t> scoped_allocator_adapter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cust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template &lt;typename T&gt; CustomAlloc;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template &lt;typename T&gt; using alloc =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::std::scoped_allocator_adapter&lt;CustomAlloc&lt;T&gt;&gt;;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using vector = ::std::vector&lt;T, alloc&lt;T&gt;&gt;;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template &lt;typename T&gt; using string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::std::basic_string&lt;char, char_traits&lt;char&gt;, alloc&lt;char&gt;&gt;;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cust::vector&lt;cust::string&gt; vs(&amp;alloc1);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propagated 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глаза?</a:t>
            </a:r>
          </a:p>
        </p:txBody>
      </p:sp>
    </p:spTree>
    <p:extLst>
      <p:ext uri="{BB962C8B-B14F-4D97-AF65-F5344CB8AC3E}">
        <p14:creationId xmlns:p14="http://schemas.microsoft.com/office/powerpoint/2010/main" val="162592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Какие проблемы бросаются в глаза?</a:t>
            </a:r>
          </a:p>
          <a:p>
            <a:r>
              <a:rPr lang="ru-RU" smtClean="0"/>
              <a:t>Код загрязняется вирусными шаблонами даже </a:t>
            </a:r>
            <a:r>
              <a:rPr lang="ru-RU" smtClean="0"/>
              <a:t>для обычных </a:t>
            </a:r>
            <a:r>
              <a:rPr lang="ru-RU" smtClean="0"/>
              <a:t>аллокаторов.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 &lt;int, float, less&lt;int&gt;, s_alloc&lt;pair&lt;const int, float&gt;&gt;&gt; m;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basic_string&lt;char, char_traits&lt;char&gt;, s_alloc&lt;char&gt;&gt; s;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/>
              <a:t>Scoped </a:t>
            </a:r>
            <a:r>
              <a:rPr lang="ru-RU" smtClean="0"/>
              <a:t>адаптер это </a:t>
            </a:r>
            <a:r>
              <a:rPr lang="ru-RU" smtClean="0"/>
              <a:t>классно, но это </a:t>
            </a:r>
            <a:r>
              <a:rPr lang="ru-RU" smtClean="0"/>
              <a:t>может очень серьёзно увеличить писанину шаблонов: в более-менее серьёзном проекте туда придётся руками затаскивать не только </a:t>
            </a:r>
            <a:r>
              <a:rPr lang="en-US" smtClean="0"/>
              <a:t>string </a:t>
            </a:r>
            <a:r>
              <a:rPr lang="ru-RU" smtClean="0"/>
              <a:t>и </a:t>
            </a:r>
            <a:r>
              <a:rPr lang="en-US" smtClean="0"/>
              <a:t>vector, </a:t>
            </a:r>
            <a:r>
              <a:rPr lang="ru-RU" smtClean="0"/>
              <a:t>а вообще всё.</a:t>
            </a:r>
            <a:endParaRPr lang="ru-RU" smtClean="0"/>
          </a:p>
          <a:p>
            <a:r>
              <a:rPr lang="ru-RU" smtClean="0"/>
              <a:t>Вполне возможно, следует сделать ещё один шаг: </a:t>
            </a:r>
            <a:r>
              <a:rPr lang="ru-RU" smtClean="0">
                <a:solidFill>
                  <a:srgbClr val="0000FF"/>
                </a:solidFill>
              </a:rPr>
              <a:t>аллокатор вообще не должен быть частью типа контейнера</a:t>
            </a:r>
            <a:r>
              <a:rPr lang="ru-RU" smtClean="0"/>
              <a:t>.</a:t>
            </a:r>
          </a:p>
          <a:p>
            <a:r>
              <a:rPr lang="ru-RU" smtClean="0"/>
              <a:t>Действительно, что он делает в типе?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 </a:t>
            </a:r>
            <a:r>
              <a:rPr lang="ru-RU" sz="4800" smtClean="0"/>
              <a:t>Аллокатор Хинанта</a:t>
            </a:r>
          </a:p>
        </p:txBody>
      </p:sp>
    </p:spTree>
    <p:extLst>
      <p:ext uri="{BB962C8B-B14F-4D97-AF65-F5344CB8AC3E}">
        <p14:creationId xmlns:p14="http://schemas.microsoft.com/office/powerpoint/2010/main" val="1647843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пройденному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r>
              <a:rPr lang="ru-RU" smtClean="0"/>
              <a:t>Когда мы проектировали наивный аллокатор мы спроектировали его просто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struct </a:t>
            </a:r>
            <a:r>
              <a:rPr lang="en-US" smtClean="0">
                <a:latin typeface="Consolas" panose="020B0609020204030204" pitchFamily="49" charset="0"/>
              </a:rPr>
              <a:t>memory_resource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allocate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n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</a:t>
            </a:r>
            <a:r>
              <a:rPr lang="en-US" smtClean="0">
                <a:latin typeface="Consolas" panose="020B0609020204030204" pitchFamily="49" charset="0"/>
              </a:rPr>
              <a:t>deallocate(T* </a:t>
            </a:r>
            <a:r>
              <a:rPr lang="en-US" smtClean="0">
                <a:latin typeface="Consolas" panose="020B0609020204030204" pitchFamily="49" charset="0"/>
              </a:rPr>
              <a:t>p, size_t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Время показало, что полезна также функция </a:t>
            </a:r>
            <a:r>
              <a:rPr lang="en-US" smtClean="0"/>
              <a:t>is_equal </a:t>
            </a:r>
            <a:r>
              <a:rPr lang="ru-RU" smtClean="0"/>
              <a:t>особенно если мы разрешаем состояние</a:t>
            </a:r>
          </a:p>
          <a:p>
            <a:r>
              <a:rPr lang="ru-RU" smtClean="0"/>
              <a:t>Что если отсюда удалить типы</a:t>
            </a:r>
            <a:r>
              <a:rPr lang="en-US" smtClean="0"/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7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убрать типы, то мы должны вручную передать </a:t>
            </a:r>
            <a:r>
              <a:rPr lang="en-US" smtClean="0"/>
              <a:t>alignment </a:t>
            </a:r>
            <a:r>
              <a:rPr lang="ru-RU" smtClean="0"/>
              <a:t>и сделать этот класс виртуальной базой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virtual void*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>
                <a:latin typeface="Consolas" panose="020B0609020204030204" pitchFamily="49" charset="0"/>
              </a:rPr>
              <a:t>n,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size_t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align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alignof(std::max_align_t)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virtual void deallocate(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, size_t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virtual bool is_equal(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memory_resource&amp;</a:t>
            </a:r>
            <a:r>
              <a:rPr lang="en-US" smtClean="0">
                <a:latin typeface="Consolas" panose="020B0609020204030204" pitchFamily="49" charset="0"/>
              </a:rPr>
              <a:t>) const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Это очень плохой дизайн. Что вам не нравится здесь?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4005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убрать типы, то мы должны вручную передать </a:t>
            </a:r>
            <a:r>
              <a:rPr lang="en-US" smtClean="0"/>
              <a:t>alignment </a:t>
            </a:r>
            <a:r>
              <a:rPr lang="ru-RU" smtClean="0"/>
              <a:t>и сделать этот класс виртуальной базой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virtual void*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>
                <a:latin typeface="Consolas" panose="020B0609020204030204" pitchFamily="49" charset="0"/>
              </a:rPr>
              <a:t>n,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size_t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align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alignof(std::max_align_t)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virtual void deallocate(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void*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, size_t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virtual bool is_equal(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memory_resource&amp;</a:t>
            </a:r>
            <a:r>
              <a:rPr lang="en-US" smtClean="0">
                <a:latin typeface="Consolas" panose="020B0609020204030204" pitchFamily="49" charset="0"/>
              </a:rPr>
              <a:t>) const = 0;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Это очень плохой дизайн. Что вам не нравится здесь?</a:t>
            </a:r>
          </a:p>
          <a:p>
            <a:r>
              <a:rPr lang="ru-RU" smtClean="0"/>
              <a:t>Параметр по умолчанию в виртуальной функции это очень нехорошо. Он свяжется статически, а не динамически.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483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Коварный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по вашему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8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ресурса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038600"/>
          </a:xfrm>
        </p:spPr>
        <p:txBody>
          <a:bodyPr/>
          <a:lstStyle/>
          <a:p>
            <a:r>
              <a:rPr lang="ru-RU" smtClean="0"/>
              <a:t>Чтобы решить эту проблему, давайте сделаем ресурс в памяти с использованием идиомы </a:t>
            </a:r>
            <a:r>
              <a:rPr lang="en-US" smtClean="0"/>
              <a:t>NVI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memory_resource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void* allocate(size_t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size_t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align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 alignof(max_align_t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deallocate(void* </a:t>
            </a:r>
            <a:r>
              <a:rPr lang="en-US">
                <a:latin typeface="Consolas" panose="020B0609020204030204" pitchFamily="49" charset="0"/>
              </a:rPr>
              <a:t>p, size_t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bool is_equal(const memory_resource&amp;) const noexcept;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protected: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virtual </a:t>
            </a:r>
            <a:r>
              <a:rPr lang="en-US" smtClean="0">
                <a:latin typeface="Consolas" panose="020B0609020204030204" pitchFamily="49" charset="0"/>
              </a:rPr>
              <a:t>void* do_allocate(</a:t>
            </a:r>
            <a:r>
              <a:rPr lang="en-US">
                <a:latin typeface="Consolas" panose="020B0609020204030204" pitchFamily="49" charset="0"/>
              </a:rPr>
              <a:t>size_t n, 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 smtClean="0">
                <a:latin typeface="Consolas" panose="020B0609020204030204" pitchFamily="49" charset="0"/>
              </a:rPr>
              <a:t>align)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остальные две так же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всё почти готово к использованию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8312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Существующие в стандарте ресурсы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Теперь, когда существует </a:t>
            </a:r>
            <a:r>
              <a:rPr lang="en-US" smtClean="0"/>
              <a:t>memory_resource, </a:t>
            </a:r>
            <a:r>
              <a:rPr lang="ru-RU" smtClean="0"/>
              <a:t>от него можно наследовать</a:t>
            </a:r>
            <a:endParaRPr lang="ru-RU" smtClean="0"/>
          </a:p>
          <a:p>
            <a:pPr lvl="1"/>
            <a:r>
              <a:rPr lang="en-US" smtClean="0"/>
              <a:t>null_memory_resource</a:t>
            </a:r>
            <a:r>
              <a:rPr lang="ru-RU" smtClean="0"/>
              <a:t> – </a:t>
            </a:r>
            <a:r>
              <a:rPr lang="ru-RU" smtClean="0"/>
              <a:t>самый интересный ресурс, всегда </a:t>
            </a:r>
            <a:r>
              <a:rPr lang="en-US" smtClean="0"/>
              <a:t>nullptr</a:t>
            </a:r>
            <a:endParaRPr lang="en-US" smtClean="0"/>
          </a:p>
          <a:p>
            <a:pPr lvl="1"/>
            <a:r>
              <a:rPr lang="en-US" smtClean="0"/>
              <a:t>new_delete_resource</a:t>
            </a:r>
            <a:r>
              <a:rPr lang="ru-RU"/>
              <a:t> </a:t>
            </a:r>
            <a:r>
              <a:rPr lang="ru-RU" smtClean="0"/>
              <a:t>– стандартный ресурс с </a:t>
            </a:r>
            <a:r>
              <a:rPr lang="en-US" smtClean="0"/>
              <a:t>new/delete</a:t>
            </a:r>
            <a:endParaRPr lang="en-US" smtClean="0"/>
          </a:p>
          <a:p>
            <a:pPr lvl="1"/>
            <a:r>
              <a:rPr lang="en-US" smtClean="0"/>
              <a:t>synchronize_pool_resource </a:t>
            </a:r>
            <a:r>
              <a:rPr lang="ru-RU" smtClean="0"/>
              <a:t>–</a:t>
            </a:r>
            <a:r>
              <a:rPr lang="en-US" smtClean="0"/>
              <a:t> </a:t>
            </a:r>
            <a:r>
              <a:rPr lang="ru-RU" smtClean="0"/>
              <a:t>мультипул с многопоточной синхронизацией</a:t>
            </a:r>
            <a:endParaRPr lang="en-US" smtClean="0"/>
          </a:p>
          <a:p>
            <a:pPr lvl="1"/>
            <a:r>
              <a:rPr lang="en-US" smtClean="0"/>
              <a:t>unsynchronize_pool_resource</a:t>
            </a:r>
            <a:r>
              <a:rPr lang="ru-RU"/>
              <a:t> </a:t>
            </a:r>
            <a:r>
              <a:rPr lang="ru-RU" smtClean="0"/>
              <a:t>– быстрый мультипул без синхронизации</a:t>
            </a:r>
            <a:endParaRPr lang="en-US"/>
          </a:p>
          <a:p>
            <a:pPr lvl="1"/>
            <a:r>
              <a:rPr lang="en-US" smtClean="0"/>
              <a:t>monotonic_buffer_resource</a:t>
            </a:r>
            <a:r>
              <a:rPr lang="ru-RU"/>
              <a:t> </a:t>
            </a:r>
            <a:r>
              <a:rPr lang="ru-RU" smtClean="0"/>
              <a:t>– монтонное выделение</a:t>
            </a:r>
            <a:endParaRPr lang="en-US" smtClean="0"/>
          </a:p>
          <a:p>
            <a:r>
              <a:rPr lang="ru-RU"/>
              <a:t>Тут встречаются два новых </a:t>
            </a:r>
            <a:r>
              <a:rPr lang="ru-RU"/>
              <a:t>термина </a:t>
            </a:r>
            <a:r>
              <a:rPr lang="ru-RU" smtClean="0"/>
              <a:t>– мультипул и монотонное выделение</a:t>
            </a:r>
          </a:p>
          <a:p>
            <a:r>
              <a:rPr lang="ru-RU" smtClean="0"/>
              <a:t>Это две стратегии работы с памятью, настолько себя зарекомендовавшие, что их предложили в стандарт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Monotonic &amp; multipool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Монотонный ресурс это ресурс, который монотонно выделяет память внутри некоего заранее выделенного буфера. Память не освобождается, в конце работы прибивается сам буфер.</a:t>
            </a:r>
          </a:p>
          <a:p>
            <a:endParaRPr lang="ru-RU" smtClean="0"/>
          </a:p>
          <a:p>
            <a:endParaRPr lang="ru-RU"/>
          </a:p>
          <a:p>
            <a:r>
              <a:rPr lang="ru-RU" smtClean="0"/>
              <a:t>Мультипул ресурс это</a:t>
            </a:r>
            <a:r>
              <a:rPr lang="en-US" smtClean="0"/>
              <a:t> </a:t>
            </a:r>
            <a:r>
              <a:rPr lang="ru-RU" smtClean="0"/>
              <a:t>несколько связанных пулов, в которые выделяется и освобождается память. Пулы преаллоцируются и при нехватке, выделяется больший и больший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96312" y="5340096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3048" y="5340096"/>
            <a:ext cx="18288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4184" y="5340096"/>
            <a:ext cx="3657600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Pool3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6312" y="3101340"/>
            <a:ext cx="7205472" cy="9144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Monotonic buffer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5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Интригующий 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почти возможен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sz = 1000 * sizeof(double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buffer[sz] alignas(double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pmr::monotonic_buffer_resource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alloc(buffer, sz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start = </a:t>
            </a:r>
            <a:r>
              <a:rPr lang="en-US" smtClean="0">
                <a:latin typeface="Consolas" panose="020B0609020204030204" pitchFamily="49" charset="0"/>
              </a:rPr>
              <a:t>0.0;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pmr::vector</a:t>
            </a:r>
            <a:r>
              <a:rPr lang="en-US" smtClean="0">
                <a:latin typeface="Consolas" panose="020B0609020204030204" pitchFamily="49" charset="0"/>
              </a:rPr>
              <a:t>&lt;double</a:t>
            </a:r>
            <a:r>
              <a:rPr lang="en-US">
                <a:latin typeface="Consolas" panose="020B0609020204030204" pitchFamily="49" charset="0"/>
              </a:rPr>
              <a:t>&gt; v1(&amp;alloc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generate_n(back_inserter(v1</a:t>
            </a:r>
            <a:r>
              <a:rPr lang="en-US">
                <a:latin typeface="Consolas" panose="020B0609020204030204" pitchFamily="49" charset="0"/>
              </a:rPr>
              <a:t>), 100,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latin typeface="Consolas" panose="020B0609020204030204" pitchFamily="49" charset="0"/>
              </a:rPr>
              <a:t>start] () mutable { return (start += 1.1); });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этом примере</a:t>
            </a:r>
            <a:r>
              <a:rPr lang="en-US" smtClean="0"/>
              <a:t> </a:t>
            </a:r>
            <a:r>
              <a:rPr lang="ru-RU" smtClean="0"/>
              <a:t>средне </a:t>
            </a:r>
            <a:r>
              <a:rPr lang="ru-RU" smtClean="0"/>
              <a:t>интригующее </a:t>
            </a:r>
            <a:r>
              <a:rPr lang="ru-RU" smtClean="0"/>
              <a:t>то, что</a:t>
            </a:r>
            <a:r>
              <a:rPr lang="en-US" smtClean="0"/>
              <a:t> generate_n </a:t>
            </a:r>
            <a:r>
              <a:rPr lang="ru-RU" smtClean="0"/>
              <a:t>не вызывает никаких аллокаций </a:t>
            </a:r>
            <a:r>
              <a:rPr lang="ru-RU" smtClean="0"/>
              <a:t>памяти</a:t>
            </a:r>
            <a:r>
              <a:rPr lang="en-US" smtClean="0"/>
              <a:t>, </a:t>
            </a:r>
            <a:r>
              <a:rPr lang="ru-RU" smtClean="0"/>
              <a:t>см</a:t>
            </a:r>
            <a:r>
              <a:rPr lang="ru-RU" smtClean="0"/>
              <a:t>. </a:t>
            </a:r>
            <a:r>
              <a:rPr lang="en-US" smtClean="0"/>
              <a:t>case study </a:t>
            </a:r>
            <a:r>
              <a:rPr lang="en-US" smtClean="0">
                <a:latin typeface="Consolas" panose="020B0609020204030204" pitchFamily="49" charset="0"/>
              </a:rPr>
              <a:t>04-memresource.cc</a:t>
            </a:r>
          </a:p>
          <a:p>
            <a:r>
              <a:rPr lang="ru-RU" smtClean="0"/>
              <a:t>Но есть и ещё более интригующий вопрос: что такое </a:t>
            </a:r>
            <a:r>
              <a:rPr lang="en-US" smtClean="0"/>
              <a:t>pmr::vector?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</a:t>
            </a:r>
            <a:r>
              <a:rPr lang="ru-RU" smtClean="0"/>
              <a:t>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</a:t>
            </a:r>
            <a:r>
              <a:rPr lang="en-US" smtClean="0"/>
              <a:t>memory_resource, </a:t>
            </a:r>
            <a:r>
              <a:rPr lang="ru-RU" smtClean="0"/>
              <a:t>каким он введён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не совпадает с интерфейсов аллокаторов, которые уже есть во всех контейнерах</a:t>
            </a:r>
          </a:p>
          <a:p>
            <a:r>
              <a:rPr lang="ru-RU" smtClean="0"/>
              <a:t>Идея сделать к нему адаптер, который является честным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аллокатором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</a:t>
            </a: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polymorphic_allocator {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polymorphic_allocator();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polymorphic_allocator(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memory_resource *mr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T*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allocate (size_t n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deallocate(T* p, size_t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9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Пространство имён </a:t>
            </a:r>
            <a:r>
              <a:rPr lang="en-US" smtClean="0"/>
              <a:t>pmr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 посмотрим как будет выглядеть вектор</a:t>
            </a:r>
            <a:r>
              <a:rPr lang="en-US" smtClean="0"/>
              <a:t> </a:t>
            </a:r>
            <a:r>
              <a:rPr lang="ru-RU" smtClean="0"/>
              <a:t>с таким аллокатором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pmr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vector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::std</a:t>
            </a:r>
            <a:r>
              <a:rPr lang="en-US">
                <a:latin typeface="Consolas" panose="020B0609020204030204" pitchFamily="49" charset="0"/>
              </a:rPr>
              <a:t>::vector&lt;T, std::pmr::</a:t>
            </a:r>
            <a:r>
              <a:rPr lang="en-US">
                <a:latin typeface="Consolas" panose="020B0609020204030204" pitchFamily="49" charset="0"/>
              </a:rPr>
              <a:t>polymorphic_allocator&lt;T</a:t>
            </a:r>
            <a:r>
              <a:rPr lang="en-US" smtClean="0">
                <a:latin typeface="Consolas" panose="020B0609020204030204" pitchFamily="49" charset="0"/>
              </a:rPr>
              <a:t>&gt;&gt;;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в пространство имён </a:t>
            </a:r>
            <a:r>
              <a:rPr lang="en-US" smtClean="0"/>
              <a:t>pmr </a:t>
            </a:r>
            <a:r>
              <a:rPr lang="ru-RU" smtClean="0"/>
              <a:t>затащена вся стандартная библиотека с полиморфной аллокацией</a:t>
            </a:r>
            <a:endParaRPr lang="en-US" smtClean="0"/>
          </a:p>
          <a:p>
            <a:r>
              <a:rPr lang="ru-RU" smtClean="0"/>
              <a:t>Использование мы уже видели ранее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pmr::monotonic_buffer_resource alloc(buffer, sz);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pmr</a:t>
            </a:r>
            <a:r>
              <a:rPr lang="en-US">
                <a:latin typeface="Consolas" panose="020B0609020204030204" pitchFamily="49" charset="0"/>
              </a:rPr>
              <a:t>::vector&lt;double&gt; v1(&amp;</a:t>
            </a:r>
            <a:r>
              <a:rPr lang="en-US">
                <a:latin typeface="Consolas" panose="020B0609020204030204" pitchFamily="49" charset="0"/>
              </a:rPr>
              <a:t>alloc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56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тестовый </a:t>
            </a:r>
            <a:r>
              <a:rPr lang="en-US" smtClean="0"/>
              <a:t>memory resource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Тестовый ресурс памяти проверяет что аллокация соответствует деаллокации и проверяет утечки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test_resource : public pmr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>
                <a:latin typeface="Consolas" panose="020B0609020204030204" pitchFamily="49" charset="0"/>
              </a:rPr>
              <a:t>memory_resource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всякий интерфейс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</a:t>
            </a:r>
            <a:r>
              <a:rPr lang="en-US">
                <a:latin typeface="Consolas" panose="020B0609020204030204" pitchFamily="49" charset="0"/>
              </a:rPr>
              <a:t>allocation_rec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void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size_t nbytes_, nalign_;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pmr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>
                <a:latin typeface="Consolas" panose="020B0609020204030204" pitchFamily="49" charset="0"/>
              </a:rPr>
              <a:t>memory_resource </a:t>
            </a:r>
            <a:r>
              <a:rPr lang="en-US">
                <a:latin typeface="Consolas" panose="020B0609020204030204" pitchFamily="49" charset="0"/>
              </a:rPr>
              <a:t>*parent_;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pmr::vector&lt;allocation_rec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blocks_;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4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Переопределение </a:t>
            </a:r>
            <a:r>
              <a:rPr lang="en-US" smtClean="0"/>
              <a:t>do_allocate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*test_resource::</a:t>
            </a:r>
            <a:r>
              <a:rPr lang="en-US">
                <a:latin typeface="Consolas" panose="020B0609020204030204" pitchFamily="49" charset="0"/>
              </a:rPr>
              <a:t>do_allocate(size_t </a:t>
            </a:r>
            <a:r>
              <a:rPr lang="en-US" smtClean="0">
                <a:latin typeface="Consolas" panose="020B0609020204030204" pitchFamily="49" charset="0"/>
              </a:rPr>
              <a:t>bytes,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size_t align)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*ret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parent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allocate(bytes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align);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blocks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.emplace_back(ret</a:t>
            </a:r>
            <a:r>
              <a:rPr lang="en-US">
                <a:latin typeface="Consolas" panose="020B0609020204030204" pitchFamily="49" charset="0"/>
              </a:rPr>
              <a:t>, bytes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align);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ret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Видно, что тестовый ресурс просто сцепляется с тем, над которым он живёт</a:t>
            </a:r>
            <a:endParaRPr lang="ru-RU"/>
          </a:p>
          <a:p>
            <a:r>
              <a:rPr lang="ru-RU" smtClean="0"/>
              <a:t>Это обычная идея: теперь мы можем жить над любым аллокатором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7178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цепочки ресурсов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</a:t>
            </a:r>
            <a:r>
              <a:rPr lang="en-US" smtClean="0"/>
              <a:t> </a:t>
            </a:r>
            <a:r>
              <a:rPr lang="ru-RU" smtClean="0"/>
              <a:t>комбинирование осуществляется за счёт одного параметра </a:t>
            </a:r>
            <a:r>
              <a:rPr lang="en-US" smtClean="0"/>
              <a:t>parent</a:t>
            </a:r>
          </a:p>
          <a:p>
            <a:r>
              <a:rPr lang="ru-RU" smtClean="0"/>
              <a:t>Много ли можно выиграть, если придумать иные стратегии объединения распределителей?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/>
              <a:t> </a:t>
            </a:r>
            <a:r>
              <a:rPr lang="ru-RU" sz="4800" smtClean="0"/>
              <a:t>Аллокатор Хинанта</a:t>
            </a:r>
          </a:p>
        </p:txBody>
      </p:sp>
    </p:spTree>
    <p:extLst>
      <p:ext uri="{BB962C8B-B14F-4D97-AF65-F5344CB8AC3E}">
        <p14:creationId xmlns:p14="http://schemas.microsoft.com/office/powerpoint/2010/main" val="293078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Удивительный 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по вашему в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были</a:t>
            </a:r>
            <a:r>
              <a:rPr lang="en-US" smtClean="0"/>
              <a:t> </a:t>
            </a:r>
            <a:r>
              <a:rPr lang="ru-RU" smtClean="0"/>
              <a:t>введены аллокаторы?</a:t>
            </a:r>
          </a:p>
          <a:p>
            <a:r>
              <a:rPr lang="ru-RU" smtClean="0"/>
              <a:t>Исходно Степанов планировал аллокаторы </a:t>
            </a:r>
            <a:r>
              <a:rPr lang="ru-RU" smtClean="0">
                <a:solidFill>
                  <a:srgbClr val="0000FF"/>
                </a:solidFill>
              </a:rPr>
              <a:t>для абстракции различий между </a:t>
            </a:r>
            <a:r>
              <a:rPr lang="en-US" smtClean="0">
                <a:solidFill>
                  <a:srgbClr val="0000FF"/>
                </a:solidFill>
              </a:rPr>
              <a:t>near </a:t>
            </a:r>
            <a:r>
              <a:rPr lang="ru-RU" smtClean="0">
                <a:solidFill>
                  <a:srgbClr val="0000FF"/>
                </a:solidFill>
              </a:rPr>
              <a:t>и </a:t>
            </a:r>
            <a:r>
              <a:rPr lang="en-US" smtClean="0">
                <a:solidFill>
                  <a:srgbClr val="0000FF"/>
                </a:solidFill>
              </a:rPr>
              <a:t>far pointers</a:t>
            </a:r>
            <a:r>
              <a:rPr lang="ru-RU" smtClean="0"/>
              <a:t>.</a:t>
            </a:r>
          </a:p>
          <a:p>
            <a:r>
              <a:rPr lang="ru-RU" smtClean="0"/>
              <a:t>Комитет по стандартизации пошёл дальше</a:t>
            </a:r>
            <a:r>
              <a:rPr lang="en-US" smtClean="0"/>
              <a:t>: </a:t>
            </a:r>
            <a:r>
              <a:rPr lang="ru-RU" smtClean="0"/>
              <a:t>аллокаторы были стандартизованы чтобы прятать различия между любыми ресурсами</a:t>
            </a:r>
          </a:p>
          <a:p>
            <a:r>
              <a:rPr lang="ru-RU" smtClean="0"/>
              <a:t>Идея в следующем: каждый раз когда контейнеру нужна память он пользуется не </a:t>
            </a:r>
            <a:r>
              <a:rPr lang="en-US" smtClean="0"/>
              <a:t>new/delete </a:t>
            </a:r>
            <a:r>
              <a:rPr lang="ru-RU" smtClean="0"/>
              <a:t>напрямую, а функциями </a:t>
            </a:r>
            <a:r>
              <a:rPr lang="en-US" smtClean="0"/>
              <a:t>allocate/deallocate </a:t>
            </a:r>
            <a:r>
              <a:rPr lang="ru-RU" smtClean="0"/>
              <a:t>своего аллокатора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0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smtClean="0"/>
              <a:t>www.youtube.com/watch?v=v3dz-AKOVL8</a:t>
            </a:r>
            <a:endParaRPr lang="ru-RU" smtClean="0"/>
          </a:p>
          <a:p>
            <a:r>
              <a:rPr lang="en-US" smtClean="0"/>
              <a:t>slist </a:t>
            </a:r>
            <a:r>
              <a:rPr lang="ru-RU" smtClean="0"/>
              <a:t>около 39 минуты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8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Возможное устройство узла </a:t>
            </a:r>
            <a:r>
              <a:rPr lang="en-US" smtClean="0"/>
              <a:t>slist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*m_next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Tp m_value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Увы довольно сложно угадать разумное значение по умолчанию для </a:t>
            </a:r>
            <a:r>
              <a:rPr lang="en-US" smtClean="0"/>
              <a:t>m_value.</a:t>
            </a:r>
          </a:p>
        </p:txBody>
      </p:sp>
    </p:spTree>
    <p:extLst>
      <p:ext uri="{BB962C8B-B14F-4D97-AF65-F5344CB8AC3E}">
        <p14:creationId xmlns:p14="http://schemas.microsoft.com/office/powerpoint/2010/main" val="3594350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 </a:t>
            </a:r>
            <a:r>
              <a:rPr lang="en-US" smtClean="0"/>
              <a:t>union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Устройство узла для такого контейнера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Tp&gt; struct node_base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node&lt;Tp&gt; *m_next = nullptr;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явно запрещены копирование и присваивание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Tp&gt; struct </a:t>
            </a:r>
            <a:r>
              <a:rPr lang="en-US" smtClean="0">
                <a:latin typeface="Consolas" panose="020B0609020204030204" pitchFamily="49" charset="0"/>
              </a:rPr>
              <a:t>node : node_base&lt;Tp&gt;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union {</a:t>
            </a:r>
            <a:r>
              <a:rPr lang="en-US" smtClean="0">
                <a:latin typeface="Consolas" panose="020B0609020204030204" pitchFamily="49" charset="0"/>
              </a:rPr>
              <a:t> Tp m_value;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это значение вообще не будет инициализировано при конструировании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946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Удобный алиас</a:t>
            </a:r>
          </a:p>
          <a:p>
            <a:pPr marL="45720" indent="0">
              <a:buNone/>
            </a:pPr>
            <a:r>
              <a:rPr lang="en-US" smtClean="0"/>
              <a:t>using allocator_t = pmr::polymorphic_allocator&lt;byte&gt;;</a:t>
            </a:r>
          </a:p>
          <a:p>
            <a:r>
              <a:rPr lang="ru-RU" smtClean="0"/>
              <a:t>Аргумент конструктора, а не шаблона</a:t>
            </a:r>
          </a:p>
          <a:p>
            <a:pPr marL="45720" indent="0">
              <a:buNone/>
            </a:pPr>
            <a:r>
              <a:rPr lang="en-US" smtClean="0"/>
              <a:t>slist(allocator_t a = {}) : head_{}, tail_p_{&amp;head_}, size_{0}, alloc_{a} {};</a:t>
            </a:r>
          </a:p>
          <a:p>
            <a:r>
              <a:rPr lang="ru-RU" smtClean="0"/>
              <a:t>Вариант копирующего конструктора с аллокатором</a:t>
            </a:r>
          </a:p>
          <a:p>
            <a:pPr marL="45720" indent="0">
              <a:buNone/>
            </a:pPr>
            <a:r>
              <a:rPr lang="en-US" smtClean="0"/>
              <a:t>slist(const slist&amp; rhs, allocator_t </a:t>
            </a:r>
            <a:r>
              <a:rPr lang="en-US"/>
              <a:t>a = {})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3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аллокатора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emplace (46 </a:t>
            </a:r>
            <a:r>
              <a:rPr lang="ru-RU" smtClean="0"/>
              <a:t>минута)</a:t>
            </a:r>
          </a:p>
          <a:p>
            <a:r>
              <a:rPr lang="ru-RU" smtClean="0"/>
              <a:t>Ключевая идея:</a:t>
            </a:r>
          </a:p>
          <a:p>
            <a:pPr marL="45720" indent="0">
              <a:buNone/>
            </a:pPr>
            <a:r>
              <a:rPr lang="en-US" smtClean="0"/>
              <a:t>alloc_.resource()-&gt;allocate(sizeof node, alignof node)</a:t>
            </a:r>
          </a:p>
          <a:p>
            <a:pPr marL="45720" indent="0">
              <a:buNone/>
            </a:pPr>
            <a:r>
              <a:rPr lang="en-US" smtClean="0"/>
              <a:t>alloc_.construct(addressof node-&gt;value, forward&lt;Args&gt;(args)...);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0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Очистка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Около 50 минуты</a:t>
            </a:r>
          </a:p>
          <a:p>
            <a:r>
              <a:rPr lang="en-US" smtClean="0"/>
              <a:t>destroy, </a:t>
            </a:r>
            <a:r>
              <a:rPr lang="ru-RU" smtClean="0"/>
              <a:t>потом </a:t>
            </a:r>
            <a:r>
              <a:rPr lang="en-US" smtClean="0"/>
              <a:t>deallocate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6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Стандартная реализация перемещения в данном случае будет очевидно плоха:</a:t>
            </a:r>
          </a:p>
          <a:p>
            <a:pPr marL="45720" indent="0">
              <a:buNone/>
            </a:pPr>
            <a:r>
              <a:rPr lang="en-US" smtClean="0"/>
              <a:t>slist&amp; operator=(slist&amp;&amp; rhs) {</a:t>
            </a:r>
            <a:br>
              <a:rPr lang="en-US" smtClean="0"/>
            </a:br>
            <a:r>
              <a:rPr lang="ru-RU" smtClean="0"/>
              <a:t>  </a:t>
            </a:r>
            <a:r>
              <a:rPr lang="en-US" smtClean="0"/>
              <a:t>swap(rhs.head_, head_);</a:t>
            </a:r>
            <a:br>
              <a:rPr lang="en-US" smtClean="0"/>
            </a:br>
            <a:r>
              <a:rPr lang="en-US" smtClean="0"/>
              <a:t> </a:t>
            </a:r>
            <a:r>
              <a:rPr lang="ru-RU" smtClean="0"/>
              <a:t> </a:t>
            </a:r>
            <a:r>
              <a:rPr lang="en-US" smtClean="0"/>
              <a:t>swap(rhs.tail_p_, tail_p_);</a:t>
            </a:r>
            <a:r>
              <a:rPr lang="ru-RU"/>
              <a:t/>
            </a:r>
            <a:br>
              <a:rPr lang="ru-RU"/>
            </a:br>
            <a:r>
              <a:rPr lang="en-US" smtClean="0"/>
              <a:t>  swap(rhs.alloc_, alloc_); // </a:t>
            </a:r>
            <a:r>
              <a:rPr lang="ru-RU" smtClean="0"/>
              <a:t>ошибка</a:t>
            </a:r>
            <a:r>
              <a:rPr lang="en-US" smtClean="0"/>
              <a:t>, </a:t>
            </a:r>
            <a:r>
              <a:rPr lang="ru-RU" smtClean="0"/>
              <a:t>у аллокатора может не быть </a:t>
            </a:r>
            <a:r>
              <a:rPr lang="en-US" smtClean="0"/>
              <a:t>move-ctor</a:t>
            </a:r>
            <a:br>
              <a:rPr lang="en-US" smtClean="0"/>
            </a:br>
            <a:r>
              <a:rPr lang="en-US" smtClean="0"/>
              <a:t>  return *this;</a:t>
            </a:r>
            <a:br>
              <a:rPr lang="en-US" smtClean="0"/>
            </a:br>
            <a:r>
              <a:rPr lang="en-US" smtClean="0"/>
              <a:t>}</a:t>
            </a:r>
            <a:endParaRPr lang="ru-RU"/>
          </a:p>
          <a:p>
            <a:r>
              <a:rPr lang="ru-RU" smtClean="0"/>
              <a:t>На самом деле аллокатор никогда нельзя двигать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3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Тонкость в реализации перемещения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Поэтому необходимо предусмотреть копирование если пришёл объект того же класса с другим аллокатором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slist&amp; operator=(slist&amp;&amp;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(alloc_ == rhs.alloc_)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// </a:t>
            </a:r>
            <a:r>
              <a:rPr lang="ru-RU" smtClean="0">
                <a:latin typeface="Consolas" panose="020B0609020204030204" pitchFamily="49" charset="0"/>
              </a:rPr>
              <a:t>тогда можно перемещать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else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operator=(rhs); // </a:t>
            </a:r>
            <a:r>
              <a:rPr lang="ru-RU" smtClean="0">
                <a:latin typeface="Consolas" panose="020B0609020204030204" pitchFamily="49" charset="0"/>
              </a:rPr>
              <a:t>копирование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Обычно это усложнение незначительно, но оно показывает, что аллокаторы влияют на архитектуру.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2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аллокатор -- шаблонный параметр как в </a:t>
            </a:r>
            <a:r>
              <a:rPr lang="en-US" smtClean="0"/>
              <a:t>C</a:t>
            </a:r>
            <a:r>
              <a:rPr lang="en-US" smtClean="0"/>
              <a:t>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Как в этом случае могло бы быть устроено перемещающее присваивание?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6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аллокатор -- шаблонный параметр как в </a:t>
            </a:r>
            <a:r>
              <a:rPr lang="en-US" smtClean="0"/>
              <a:t>C</a:t>
            </a:r>
            <a:r>
              <a:rPr lang="en-US" smtClean="0"/>
              <a:t>++</a:t>
            </a:r>
            <a:r>
              <a:rPr lang="en-US" smtClean="0">
                <a:latin typeface="Consolas" panose="020B0609020204030204" pitchFamily="49" charset="0"/>
              </a:rPr>
              <a:t>11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Как в этом случае могло бы быть устроено перемещающее присваивание?</a:t>
            </a:r>
          </a:p>
          <a:p>
            <a:r>
              <a:rPr lang="ru-RU" smtClean="0"/>
              <a:t>Это один из мрачнейших вопросов. Краткий ответ: </a:t>
            </a:r>
            <a:r>
              <a:rPr lang="en-US" smtClean="0"/>
              <a:t>rebind. </a:t>
            </a:r>
            <a:r>
              <a:rPr lang="ru-RU" smtClean="0"/>
              <a:t>Подробный ответ вы не хотите знать.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это было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r>
              <a:rPr lang="ru-RU" smtClean="0"/>
              <a:t>Представим, что у вас в программе есть особый распределитель памяти </a:t>
            </a:r>
            <a:r>
              <a:rPr lang="en-US" smtClean="0"/>
              <a:t>s</a:t>
            </a:r>
            <a:r>
              <a:rPr lang="ru-RU" smtClean="0"/>
              <a:t>_</a:t>
            </a:r>
            <a:r>
              <a:rPr lang="en-US" smtClean="0"/>
              <a:t>malloc </a:t>
            </a:r>
            <a:r>
              <a:rPr lang="ru-RU" smtClean="0"/>
              <a:t>и вы пишете аллокатор с функциями </a:t>
            </a:r>
            <a:r>
              <a:rPr lang="en-US" smtClean="0"/>
              <a:t>allocate</a:t>
            </a:r>
            <a:r>
              <a:rPr lang="ru-RU" smtClean="0"/>
              <a:t> и </a:t>
            </a:r>
            <a:r>
              <a:rPr lang="en-US" smtClean="0"/>
              <a:t>deallocate: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struct s_alloc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T value_type;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typedef T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 pointer;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pointer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allocate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n</a:t>
            </a:r>
            <a:r>
              <a:rPr lang="ru-RU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static_cast&lt;pointer&gt;(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s_malloc(n * sizeof(T))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deallocate(pointer p, size_t n)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s_free(p);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это</a:t>
            </a:r>
            <a:r>
              <a:rPr lang="en-US" smtClean="0"/>
              <a:t> </a:t>
            </a:r>
            <a:r>
              <a:rPr lang="ru-RU" smtClean="0"/>
              <a:t>наверное можно использовать, размещая нечто в это</a:t>
            </a:r>
            <a:r>
              <a:rPr lang="ru-RU"/>
              <a:t>й</a:t>
            </a:r>
            <a:r>
              <a:rPr lang="ru-RU" smtClean="0"/>
              <a:t> памяти</a:t>
            </a:r>
            <a:r>
              <a:rPr lang="en-US"/>
              <a:t>?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using s_vector = vector&lt;T,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s_alloc&lt;T&gt;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28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Копирующее конструирование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Около 54 минуты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8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Плохая репутация аллокаторов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Полиморфные аллокаторы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 Собственный </a:t>
            </a:r>
            <a:r>
              <a:rPr lang="en-US" sz="4800" smtClean="0"/>
              <a:t>pmr </a:t>
            </a:r>
            <a:r>
              <a:rPr lang="ru-RU" sz="4800" smtClean="0"/>
              <a:t>контейнер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/>
              <a:t> </a:t>
            </a:r>
            <a:r>
              <a:rPr lang="ru-RU" sz="4800" smtClean="0"/>
              <a:t>Аллокатор Хинанта</a:t>
            </a:r>
          </a:p>
        </p:txBody>
      </p:sp>
    </p:spTree>
    <p:extLst>
      <p:ext uri="{BB962C8B-B14F-4D97-AF65-F5344CB8AC3E}">
        <p14:creationId xmlns:p14="http://schemas.microsoft.com/office/powerpoint/2010/main" val="1004029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https://howardhinnant.github.io/stack_alloc.html</a:t>
            </a:r>
          </a:p>
        </p:txBody>
      </p:sp>
    </p:spTree>
    <p:extLst>
      <p:ext uri="{BB962C8B-B14F-4D97-AF65-F5344CB8AC3E}">
        <p14:creationId xmlns:p14="http://schemas.microsoft.com/office/powerpoint/2010/main" val="2848263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040112" cy="403860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1800" dirty="0"/>
                  <a:t>ISO/IEC, "Information technology -- Programming languages – C++", </a:t>
                </a:r>
                <a:r>
                  <a:rPr lang="en-US" sz="1800"/>
                  <a:t>ISO/IEC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1800" dirty="0"/>
              </a:p>
              <a:p>
                <a:pPr lvl="0"/>
                <a:r>
                  <a:rPr lang="en-US" sz="1800"/>
                  <a:t>Bjarne Stroustrup, The </a:t>
                </a:r>
                <a:r>
                  <a:rPr lang="en-US" sz="18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th </a:t>
                </a:r>
                <a:r>
                  <a:rPr lang="en-US" sz="1800"/>
                  <a:t>Edition</a:t>
                </a:r>
                <a:r>
                  <a:rPr lang="en-US" sz="1800" smtClean="0"/>
                  <a:t>)</a:t>
                </a:r>
              </a:p>
              <a:p>
                <a:pPr lvl="0"/>
                <a:r>
                  <a:rPr lang="en-US" sz="1800"/>
                  <a:t>Pablo </a:t>
                </a:r>
                <a:r>
                  <a:rPr lang="en-US" sz="1800" smtClean="0"/>
                  <a:t>Halpern </a:t>
                </a:r>
              </a:p>
              <a:p>
                <a:pPr lvl="1"/>
                <a:r>
                  <a:rPr lang="en-US" sz="1600" smtClean="0">
                    <a:latin typeface="Consolas" panose="020B0609020204030204" pitchFamily="49" charset="0"/>
                  </a:rPr>
                  <a:t>N3916</a:t>
                </a:r>
                <a:r>
                  <a:rPr lang="en-US" sz="1600" smtClean="0"/>
                  <a:t> proposal</a:t>
                </a:r>
                <a:r>
                  <a:rPr lang="en-US" sz="1600" smtClean="0">
                    <a:latin typeface="Courier" pitchFamily="49" charset="0"/>
                  </a:rPr>
                  <a:t>: open-std.org/jtc1/sc22/wg21/docs/papers/2014/n3916.pdf</a:t>
                </a:r>
              </a:p>
              <a:p>
                <a:pPr lvl="1"/>
                <a:r>
                  <a:rPr lang="en-US" sz="1600" smtClean="0"/>
                  <a:t>"Allocators, the good parts", CppCon'</a:t>
                </a:r>
                <a:r>
                  <a:rPr lang="en-US" sz="1600" smtClean="0">
                    <a:latin typeface="Consolas" panose="020B0609020204030204" pitchFamily="49" charset="0"/>
                  </a:rPr>
                  <a:t>2017</a:t>
                </a:r>
                <a:r>
                  <a:rPr lang="en-US" sz="1600" smtClean="0">
                    <a:latin typeface="Courier" pitchFamily="49" charset="0"/>
                  </a:rPr>
                  <a:t>: youtube.com/watch?v=v3dz-AKOVL8</a:t>
                </a:r>
                <a:endParaRPr lang="ru-RU" sz="1600" smtClean="0"/>
              </a:p>
              <a:p>
                <a:pPr lvl="0"/>
                <a:r>
                  <a:rPr lang="en-US" sz="1800" smtClean="0"/>
                  <a:t>John </a:t>
                </a:r>
                <a:r>
                  <a:rPr lang="en-US" sz="1800"/>
                  <a:t>Lakos</a:t>
                </a:r>
                <a:r>
                  <a:rPr lang="en-US" sz="1800"/>
                  <a:t>, </a:t>
                </a:r>
                <a:endParaRPr lang="en-US" sz="1800" smtClean="0"/>
              </a:p>
              <a:p>
                <a:pPr lvl="1"/>
                <a:r>
                  <a:rPr lang="en-US" sz="1600" smtClean="0"/>
                  <a:t>Quantifying memory allocation strategies (with Meredith and others):     </a:t>
                </a:r>
                <a:r>
                  <a:rPr lang="en-US" sz="1600" smtClean="0">
                    <a:latin typeface="Courier" pitchFamily="49" charset="0"/>
                  </a:rPr>
                  <a:t>open</a:t>
                </a:r>
                <a:r>
                  <a:rPr lang="en-US" sz="1600" b="1" smtClean="0"/>
                  <a:t>‑</a:t>
                </a:r>
                <a:r>
                  <a:rPr lang="en-US" sz="1600" smtClean="0">
                    <a:latin typeface="Courier" pitchFamily="49" charset="0"/>
                  </a:rPr>
                  <a:t>std.org/jtc1/sc22/wg21/docs/papers/2015/p0089r0.pdf</a:t>
                </a:r>
              </a:p>
              <a:p>
                <a:pPr lvl="1"/>
                <a:r>
                  <a:rPr lang="en-US" sz="1600"/>
                  <a:t>"Local memory allocators", part </a:t>
                </a:r>
                <a:r>
                  <a:rPr lang="en-US" sz="1600">
                    <a:latin typeface="Consolas" panose="020B0609020204030204" pitchFamily="49" charset="0"/>
                  </a:rPr>
                  <a:t>1</a:t>
                </a:r>
                <a:r>
                  <a:rPr lang="en-US" sz="1600"/>
                  <a:t>, </a:t>
                </a:r>
                <a:r>
                  <a:rPr lang="en-US" sz="1600" smtClean="0">
                    <a:latin typeface="Courier" pitchFamily="49" charset="0"/>
                  </a:rPr>
                  <a:t>youtube.com/watch?v=nZNd5FjSquk</a:t>
                </a:r>
              </a:p>
              <a:p>
                <a:pPr lvl="1"/>
                <a:r>
                  <a:rPr lang="en-US" sz="1600"/>
                  <a:t>"Local memory allocators", </a:t>
                </a:r>
                <a:r>
                  <a:rPr lang="en-US" sz="1600"/>
                  <a:t>part </a:t>
                </a:r>
                <a:r>
                  <a:rPr lang="en-US" sz="1600">
                    <a:latin typeface="Consolas" panose="020B0609020204030204" pitchFamily="49" charset="0"/>
                  </a:rPr>
                  <a:t>2</a:t>
                </a:r>
                <a:r>
                  <a:rPr lang="en-US" sz="1600"/>
                  <a:t>, </a:t>
                </a:r>
                <a:r>
                  <a:rPr lang="en-US" sz="1600">
                    <a:latin typeface="Courier" pitchFamily="49" charset="0"/>
                  </a:rPr>
                  <a:t>youtube.com/watch?v=CFzuFNSpycI</a:t>
                </a:r>
                <a:endParaRPr lang="en-US" sz="1600" dirty="0">
                  <a:latin typeface="Courier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040112" cy="4038600"/>
              </a:xfrm>
              <a:blipFill rotWithShape="0">
                <a:blip r:embed="rId2"/>
                <a:stretch>
                  <a:fillRect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 нет, секундочку....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нас две проблемы, которые в целом стали понятны к </a:t>
            </a:r>
            <a:r>
              <a:rPr lang="ru-RU" smtClean="0">
                <a:latin typeface="Consolas" panose="020B0609020204030204" pitchFamily="49" charset="0"/>
              </a:rPr>
              <a:t>1998</a:t>
            </a:r>
            <a:r>
              <a:rPr lang="ru-RU" smtClean="0"/>
              <a:t> году.</a:t>
            </a:r>
          </a:p>
          <a:p>
            <a:r>
              <a:rPr lang="ru-RU" smtClean="0"/>
              <a:t>Первая проблема: взаимозаменяемость аллокаторов </a:t>
            </a:r>
          </a:p>
          <a:p>
            <a:pPr lvl="1"/>
            <a:r>
              <a:rPr lang="ru-RU"/>
              <a:t>П</a:t>
            </a:r>
            <a:r>
              <a:rPr lang="ru-RU" smtClean="0"/>
              <a:t>усть у нас есть </a:t>
            </a:r>
            <a:r>
              <a:rPr lang="en-US" smtClean="0">
                <a:latin typeface="Consolas" panose="020B0609020204030204" pitchFamily="49" charset="0"/>
              </a:rPr>
              <a:t>s_vector v1,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v2</a:t>
            </a:r>
            <a:r>
              <a:rPr lang="en-US" smtClean="0"/>
              <a:t> </a:t>
            </a:r>
            <a:endParaRPr lang="en-US"/>
          </a:p>
          <a:p>
            <a:pPr lvl="1"/>
            <a:r>
              <a:rPr lang="ru-RU" smtClean="0"/>
              <a:t>У каждого из них есть свой экземпляр аллокатора. </a:t>
            </a:r>
            <a:endParaRPr lang="en-US" smtClean="0"/>
          </a:p>
          <a:p>
            <a:pPr lvl="1"/>
            <a:r>
              <a:rPr lang="ru-RU" smtClean="0"/>
              <a:t>Очевидно присвоение</a:t>
            </a:r>
            <a:r>
              <a:rPr lang="ru-RU"/>
              <a:t> </a:t>
            </a:r>
            <a:r>
              <a:rPr lang="en-US" smtClean="0">
                <a:latin typeface="Consolas" panose="020B0609020204030204" pitchFamily="49" charset="0"/>
              </a:rPr>
              <a:t>v1 = v2</a:t>
            </a:r>
            <a:r>
              <a:rPr lang="en-US" smtClean="0"/>
              <a:t> </a:t>
            </a:r>
            <a:r>
              <a:rPr lang="ru-RU" smtClean="0"/>
              <a:t>будет работать только если эти аллокаторы в некотором смысле взаимозаменяемы</a:t>
            </a:r>
            <a:endParaRPr lang="en-US" smtClean="0"/>
          </a:p>
          <a:p>
            <a:r>
              <a:rPr lang="ru-RU" smtClean="0"/>
              <a:t>Вторая проблема: приведение аллокаторов</a:t>
            </a:r>
          </a:p>
          <a:p>
            <a:pPr lvl="1"/>
            <a:r>
              <a:rPr lang="ru-RU"/>
              <a:t>Возмём </a:t>
            </a:r>
            <a:r>
              <a:rPr lang="en-US">
                <a:latin typeface="Consolas" panose="020B0609020204030204" pitchFamily="49" charset="0"/>
              </a:rPr>
              <a:t>std::list&lt;T, myalloc&lt;T&gt;&gt;</a:t>
            </a:r>
            <a:endParaRPr lang="ru-RU"/>
          </a:p>
          <a:p>
            <a:pPr lvl="1"/>
            <a:r>
              <a:rPr lang="ru-RU"/>
              <a:t>Внутри себя список будет создавать не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/>
              <a:t>, </a:t>
            </a:r>
            <a:r>
              <a:rPr lang="ru-RU"/>
              <a:t>а </a:t>
            </a:r>
            <a:r>
              <a:rPr lang="en-US">
                <a:latin typeface="Consolas" panose="020B0609020204030204" pitchFamily="49" charset="0"/>
              </a:rPr>
              <a:t>__list_node&lt;T&gt;</a:t>
            </a:r>
            <a:r>
              <a:rPr lang="en-US"/>
              <a:t>. </a:t>
            </a:r>
          </a:p>
          <a:p>
            <a:pPr lvl="1"/>
            <a:r>
              <a:rPr lang="ru-RU"/>
              <a:t>То есть ему нужно иметь возможность получить </a:t>
            </a:r>
            <a:r>
              <a:rPr lang="en-US">
                <a:latin typeface="Consolas" panose="020B0609020204030204" pitchFamily="49" charset="0"/>
              </a:rPr>
              <a:t>myalloc&lt;__list_node&lt;T&gt;&gt;</a:t>
            </a:r>
            <a:r>
              <a:rPr lang="en-US"/>
              <a:t> </a:t>
            </a:r>
            <a:r>
              <a:rPr lang="ru-RU"/>
              <a:t>который является совершенно отдельным </a:t>
            </a:r>
            <a:r>
              <a:rPr lang="ru-RU" smtClean="0"/>
              <a:t>типом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192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Равенство и неравенство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 </a:t>
            </a:r>
            <a:r>
              <a:rPr lang="en-US" smtClean="0">
                <a:latin typeface="Consolas" panose="020B0609020204030204" pitchFamily="49" charset="0"/>
              </a:rPr>
              <a:t>98</a:t>
            </a:r>
            <a:r>
              <a:rPr lang="en-US" smtClean="0"/>
              <a:t> </a:t>
            </a:r>
            <a:r>
              <a:rPr lang="ru-RU" smtClean="0"/>
              <a:t>года накладывал </a:t>
            </a:r>
            <a:r>
              <a:rPr lang="ru-RU" smtClean="0">
                <a:solidFill>
                  <a:srgbClr val="FF0000"/>
                </a:solidFill>
              </a:rPr>
              <a:t>ограничение</a:t>
            </a:r>
            <a:r>
              <a:rPr lang="ru-RU" smtClean="0"/>
              <a:t>: все конкретные экземпляры аллокатора должны </a:t>
            </a:r>
            <a:r>
              <a:rPr lang="ru-RU" smtClean="0">
                <a:solidFill>
                  <a:srgbClr val="0000FF"/>
                </a:solidFill>
              </a:rPr>
              <a:t>быть эквивалентными</a:t>
            </a:r>
            <a:r>
              <a:rPr lang="ru-RU" smtClean="0"/>
              <a:t>.</a:t>
            </a:r>
          </a:p>
          <a:p>
            <a:r>
              <a:rPr lang="ru-RU" smtClean="0"/>
              <a:t>Это означало, что вы должны были также написать: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typename U&gt;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s_alloc&lt;T&gt;&amp;, const s_alloc&lt;U&gt;&amp;)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true;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U&gt;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bool </a:t>
            </a:r>
            <a:r>
              <a:rPr lang="en-US" smtClean="0">
                <a:latin typeface="Consolas" panose="020B0609020204030204" pitchFamily="49" charset="0"/>
              </a:rPr>
              <a:t>operator!= </a:t>
            </a:r>
            <a:r>
              <a:rPr lang="en-US">
                <a:latin typeface="Consolas" panose="020B0609020204030204" pitchFamily="49" charset="0"/>
              </a:rPr>
              <a:t>(const s_alloc&lt;T&gt;&amp;, const s_alloc&lt;U&gt;&amp;)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false;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93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 и </a:t>
            </a:r>
            <a:r>
              <a:rPr lang="en-US" smtClean="0"/>
              <a:t>rebind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5832" cy="4038600"/>
          </a:xfrm>
        </p:spPr>
        <p:txBody>
          <a:bodyPr/>
          <a:lstStyle/>
          <a:p>
            <a:r>
              <a:rPr lang="ru-RU" smtClean="0"/>
              <a:t>Для приведения аллокаторов одного к другому и чтобы контейнер мог узнать тип аллокатора для чего-то кроме своего типа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struct s_alloc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всё как было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template&lt;typename U&gt; s_alloc(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s_alloc&lt;U&gt;&amp;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U&gt;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rebind { typedef s_alloc&lt;U&gt; other;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Может быть это всё?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8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дополнительные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58984" cy="4038600"/>
          </a:xfrm>
        </p:spPr>
        <p:txBody>
          <a:bodyPr/>
          <a:lstStyle/>
          <a:p>
            <a:r>
              <a:rPr lang="ru-RU" smtClean="0"/>
              <a:t>Нет в </a:t>
            </a:r>
            <a:r>
              <a:rPr lang="ru-RU" smtClean="0">
                <a:latin typeface="Consolas" panose="020B0609020204030204" pitchFamily="49" charset="0"/>
              </a:rPr>
              <a:t>98</a:t>
            </a:r>
            <a:r>
              <a:rPr lang="ru-RU" smtClean="0"/>
              <a:t>-м году это ещё не всё</a:t>
            </a:r>
          </a:p>
          <a:p>
            <a:r>
              <a:rPr lang="ru-RU" smtClean="0"/>
              <a:t>Вы</a:t>
            </a:r>
            <a:r>
              <a:rPr lang="en-US" smtClean="0"/>
              <a:t> </a:t>
            </a:r>
            <a:r>
              <a:rPr lang="ru-RU" smtClean="0"/>
              <a:t>также обязаны были предоставить функции </a:t>
            </a:r>
            <a:r>
              <a:rPr lang="en-US" smtClean="0"/>
              <a:t>construct</a:t>
            </a:r>
            <a:r>
              <a:rPr lang="ru-RU"/>
              <a:t> </a:t>
            </a:r>
            <a:r>
              <a:rPr lang="ru-RU" smtClean="0"/>
              <a:t>и</a:t>
            </a:r>
            <a:r>
              <a:rPr lang="en-US" smtClean="0"/>
              <a:t> destroy</a:t>
            </a:r>
            <a:r>
              <a:rPr lang="ru-RU" smtClean="0"/>
              <a:t>, выполняющие функции размещающего </a:t>
            </a:r>
            <a:r>
              <a:rPr lang="en-US" smtClean="0"/>
              <a:t>new </a:t>
            </a:r>
            <a:r>
              <a:rPr lang="ru-RU" smtClean="0"/>
              <a:t>и явного вызова деструктора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construct(pointer p, const T&amp; t) {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new(p</a:t>
            </a:r>
            <a:r>
              <a:rPr lang="en-US">
                <a:latin typeface="Consolas" panose="020B0609020204030204" pitchFamily="49" charset="0"/>
              </a:rPr>
              <a:t>) T(t);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destroy(pointer p) { </a:t>
            </a:r>
            <a:r>
              <a:rPr lang="en-US" smtClean="0">
                <a:latin typeface="Consolas" panose="020B0609020204030204" pitchFamily="49" charset="0"/>
              </a:rPr>
              <a:t>p-</a:t>
            </a:r>
            <a:r>
              <a:rPr lang="en-US">
                <a:latin typeface="Consolas" panose="020B0609020204030204" pitchFamily="49" charset="0"/>
              </a:rPr>
              <a:t>&gt;~T();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И функцию </a:t>
            </a:r>
            <a:r>
              <a:rPr lang="en-US" smtClean="0"/>
              <a:t>max_size </a:t>
            </a:r>
            <a:r>
              <a:rPr lang="ru-RU" smtClean="0"/>
              <a:t>для ограничения общего размера (а также кучу </a:t>
            </a:r>
            <a:r>
              <a:rPr lang="en-US" smtClean="0"/>
              <a:t>typedefs</a:t>
            </a:r>
            <a:r>
              <a:rPr lang="ru-RU" smtClean="0"/>
              <a:t> для </a:t>
            </a:r>
            <a:r>
              <a:rPr lang="en-US" smtClean="0"/>
              <a:t>reference, const_pointer </a:t>
            </a:r>
            <a:r>
              <a:rPr lang="ru-RU" smtClean="0"/>
              <a:t>и всего такого</a:t>
            </a:r>
            <a:r>
              <a:rPr lang="en-US" smtClean="0"/>
              <a:t>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size_type </a:t>
            </a:r>
            <a:r>
              <a:rPr lang="en-US">
                <a:latin typeface="Consolas" panose="020B0609020204030204" pitchFamily="49" charset="0"/>
              </a:rPr>
              <a:t>max_size() const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numeric_limits&lt;size_type&gt;::max() / sizeof(T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Всё это было </a:t>
            </a:r>
            <a:r>
              <a:rPr lang="en-US" smtClean="0"/>
              <a:t>deprecated </a:t>
            </a:r>
            <a:r>
              <a:rPr lang="ru-RU" smtClean="0"/>
              <a:t>в </a:t>
            </a:r>
            <a:r>
              <a:rPr lang="ru-RU" smtClean="0">
                <a:latin typeface="Consolas" panose="020B0609020204030204" pitchFamily="49" charset="0"/>
              </a:rPr>
              <a:t>2017</a:t>
            </a:r>
            <a:r>
              <a:rPr lang="ru-RU" smtClean="0"/>
              <a:t> году</a:t>
            </a:r>
            <a:r>
              <a:rPr lang="en-US" smtClean="0"/>
              <a:t>, </a:t>
            </a:r>
            <a:r>
              <a:rPr lang="ru-RU" smtClean="0"/>
              <a:t>так как это было перенесено в </a:t>
            </a:r>
            <a:r>
              <a:rPr lang="en-US" smtClean="0"/>
              <a:t>traits </a:t>
            </a:r>
            <a:r>
              <a:rPr lang="ru-RU" smtClean="0"/>
              <a:t>в </a:t>
            </a:r>
            <a:r>
              <a:rPr lang="en-US" smtClean="0">
                <a:latin typeface="Consolas" panose="020B0609020204030204" pitchFamily="49" charset="0"/>
              </a:rPr>
              <a:t>2011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19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2881</TotalTime>
  <Words>1726</Words>
  <Application>Microsoft Office PowerPoint</Application>
  <PresentationFormat>Widescreen</PresentationFormat>
  <Paragraphs>312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Cambria Math</vt:lpstr>
      <vt:lpstr>Consolas</vt:lpstr>
      <vt:lpstr>Corbel</vt:lpstr>
      <vt:lpstr>Courier</vt:lpstr>
      <vt:lpstr>Times New Roman</vt:lpstr>
      <vt:lpstr>Wingdings</vt:lpstr>
      <vt:lpstr>Basis</vt:lpstr>
      <vt:lpstr>аллокаторы</vt:lpstr>
      <vt:lpstr>PowerPoint Presentation</vt:lpstr>
      <vt:lpstr>Коварный вопрос</vt:lpstr>
      <vt:lpstr>Удивительный ответ</vt:lpstr>
      <vt:lpstr>Как это было</vt:lpstr>
      <vt:lpstr>О нет, секундочку....</vt:lpstr>
      <vt:lpstr>Равенство и неравенство</vt:lpstr>
      <vt:lpstr>Приведение и rebind</vt:lpstr>
      <vt:lpstr>Некоторые дополнительные функции</vt:lpstr>
      <vt:lpstr>Case study</vt:lpstr>
      <vt:lpstr>Weasel words</vt:lpstr>
      <vt:lpstr>Обсуждение</vt:lpstr>
      <vt:lpstr>С++11 спешит на помощь!</vt:lpstr>
      <vt:lpstr>Характеристики аллокаторов</vt:lpstr>
      <vt:lpstr>Case study: free list allocator</vt:lpstr>
      <vt:lpstr>Обсуждение</vt:lpstr>
      <vt:lpstr>Пропагация аллокаторов</vt:lpstr>
      <vt:lpstr>Экземпляры аллокаторов</vt:lpstr>
      <vt:lpstr>Проблемы scope у аллокаторов</vt:lpstr>
      <vt:lpstr>Проблемы scope у аллокаторов</vt:lpstr>
      <vt:lpstr>Проблемы scope у аллокаторов</vt:lpstr>
      <vt:lpstr>Проблемы scope у аллокаторов</vt:lpstr>
      <vt:lpstr>Решение в C++11</vt:lpstr>
      <vt:lpstr>Обсуждение</vt:lpstr>
      <vt:lpstr>Обсуждение</vt:lpstr>
      <vt:lpstr>PowerPoint Presentation</vt:lpstr>
      <vt:lpstr>Вернёмся к пройденному</vt:lpstr>
      <vt:lpstr>Абстракция ресурса в памяти</vt:lpstr>
      <vt:lpstr>Абстракция ресурса в памяти</vt:lpstr>
      <vt:lpstr>Абстракция ресурса в памяти</vt:lpstr>
      <vt:lpstr>Существующие в стандарте ресурсы</vt:lpstr>
      <vt:lpstr>Monotonic &amp; multipool</vt:lpstr>
      <vt:lpstr>Интригующий пример</vt:lpstr>
      <vt:lpstr>Абстракция аллокатора</vt:lpstr>
      <vt:lpstr>Пространство имён pmr</vt:lpstr>
      <vt:lpstr>Case study: тестовый memory resource</vt:lpstr>
      <vt:lpstr>Аллокация</vt:lpstr>
      <vt:lpstr>Обсуждение: цепочки ресурсов</vt:lpstr>
      <vt:lpstr>PowerPoint Presentation</vt:lpstr>
      <vt:lpstr>PowerPoint Presentation</vt:lpstr>
      <vt:lpstr>Возможное устройство узла slist</vt:lpstr>
      <vt:lpstr>Трюк с union</vt:lpstr>
      <vt:lpstr>Инициализация аллокатора</vt:lpstr>
      <vt:lpstr>Использование аллокатора</vt:lpstr>
      <vt:lpstr>Очистка памяти</vt:lpstr>
      <vt:lpstr>Тонкость в реализации перемещения</vt:lpstr>
      <vt:lpstr>Тонкость в реализации перемещения</vt:lpstr>
      <vt:lpstr>Обсуждение</vt:lpstr>
      <vt:lpstr>Обсуждение</vt:lpstr>
      <vt:lpstr>Копирующее конструирование</vt:lpstr>
      <vt:lpstr>PowerPoint Presentation</vt:lpstr>
      <vt:lpstr>PowerPoint Presentation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138</cp:revision>
  <dcterms:created xsi:type="dcterms:W3CDTF">2017-06-26T09:21:48Z</dcterms:created>
  <dcterms:modified xsi:type="dcterms:W3CDTF">2018-05-19T20:18:48Z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8b2b2b9e-d3f6-4a82-a12c-0b585a54dded</vt:lpwstr>
  </property>
  <property fmtid="{D5CDD505-2E9C-101B-9397-08002B2CF9AE}" pid="3" name="CTP_TimeStamp">
    <vt:lpwstr>2018-05-19 20:18:48Z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