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80" r:id="rId4"/>
    <p:sldId id="281" r:id="rId5"/>
    <p:sldId id="282" r:id="rId6"/>
    <p:sldId id="304" r:id="rId7"/>
    <p:sldId id="283" r:id="rId8"/>
    <p:sldId id="288" r:id="rId9"/>
    <p:sldId id="290" r:id="rId10"/>
    <p:sldId id="295" r:id="rId11"/>
    <p:sldId id="303" r:id="rId12"/>
    <p:sldId id="306" r:id="rId13"/>
    <p:sldId id="287" r:id="rId14"/>
    <p:sldId id="307" r:id="rId15"/>
    <p:sldId id="261" r:id="rId16"/>
    <p:sldId id="300" r:id="rId17"/>
    <p:sldId id="302" r:id="rId18"/>
    <p:sldId id="296" r:id="rId19"/>
    <p:sldId id="289" r:id="rId20"/>
    <p:sldId id="297" r:id="rId21"/>
    <p:sldId id="298" r:id="rId22"/>
    <p:sldId id="299" r:id="rId23"/>
    <p:sldId id="294" r:id="rId24"/>
    <p:sldId id="305" r:id="rId25"/>
    <p:sldId id="285" r:id="rId26"/>
    <p:sldId id="291" r:id="rId27"/>
    <p:sldId id="266" r:id="rId28"/>
    <p:sldId id="301" r:id="rId29"/>
    <p:sldId id="267" r:id="rId30"/>
    <p:sldId id="263" r:id="rId31"/>
    <p:sldId id="268" r:id="rId32"/>
    <p:sldId id="269" r:id="rId33"/>
    <p:sldId id="292" r:id="rId34"/>
    <p:sldId id="265" r:id="rId35"/>
    <p:sldId id="270" r:id="rId36"/>
    <p:sldId id="271" r:id="rId37"/>
    <p:sldId id="272" r:id="rId38"/>
    <p:sldId id="273" r:id="rId39"/>
    <p:sldId id="274" r:id="rId40"/>
    <p:sldId id="275" r:id="rId41"/>
    <p:sldId id="276" r:id="rId42"/>
    <p:sldId id="277" r:id="rId43"/>
    <p:sldId id="278" r:id="rId44"/>
    <p:sldId id="279" r:id="rId45"/>
    <p:sldId id="293" r:id="rId46"/>
    <p:sldId id="260" r:id="rId47"/>
    <p:sldId id="258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15204" autoAdjust="0"/>
    <p:restoredTop sz="94660"/>
  </p:normalViewPr>
  <p:slideViewPr>
    <p:cSldViewPr snapToGrid="0">
      <p:cViewPr varScale="1">
        <p:scale>
          <a:sx n="70" d="100"/>
          <a:sy n="70" d="100"/>
        </p:scale>
        <p:origin x="5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аллокаторы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Управление памятью и тонкая настройка контейнеров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ubtitle 2"/>
              <p:cNvSpPr txBox="1">
                <a:spLocks/>
              </p:cNvSpPr>
              <p:nvPr/>
            </p:nvSpPr>
            <p:spPr>
              <a:xfrm>
                <a:off x="3380095" y="5832390"/>
                <a:ext cx="8564770" cy="7832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10000"/>
                  </a:lnSpc>
                </a:pPr>
                <a:r>
                  <a:rPr lang="ru-RU" sz="1800" smtClean="0"/>
                  <a:t>К. Владимиров, </a:t>
                </a:r>
                <a:r>
                  <a:rPr lang="en-US" sz="1800" smtClean="0"/>
                  <a:t>Intel,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201</m:t>
                    </m:r>
                    <m:r>
                      <a:rPr lang="ru-RU" sz="180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sz="1800" smtClean="0"/>
                  <a:t/>
                </a:r>
                <a:br>
                  <a:rPr lang="en-US" sz="1800" smtClean="0"/>
                </a:br>
                <a:r>
                  <a:rPr lang="en-US" sz="1800" smtClean="0"/>
                  <a:t>mail-to: konstantin.vladimirov@gmail.com</a:t>
                </a:r>
                <a:endParaRPr lang="en-US" sz="1800"/>
              </a:p>
            </p:txBody>
          </p:sp>
        </mc:Choice>
        <mc:Fallback xmlns="">
          <p:sp>
            <p:nvSpPr>
              <p:cNvPr id="4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095" y="5832390"/>
                <a:ext cx="8564770" cy="783281"/>
              </a:xfrm>
              <a:prstGeom prst="rect">
                <a:avLst/>
              </a:prstGeom>
              <a:blipFill rotWithShape="0">
                <a:blip r:embed="rId2"/>
                <a:stretch>
                  <a:fillRect t="-3125" r="-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191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 study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Логирующий аллокатор</a:t>
            </a:r>
            <a:r>
              <a:rPr lang="en-US" smtClean="0"/>
              <a:t> </a:t>
            </a:r>
            <a:r>
              <a:rPr lang="ru-RU" smtClean="0"/>
              <a:t>в реалиях </a:t>
            </a:r>
            <a:r>
              <a:rPr lang="en-US" smtClean="0">
                <a:latin typeface="Consolas" panose="020B0609020204030204" pitchFamily="49" charset="0"/>
              </a:rPr>
              <a:t>1998</a:t>
            </a:r>
            <a:r>
              <a:rPr lang="en-US" smtClean="0"/>
              <a:t> </a:t>
            </a:r>
            <a:r>
              <a:rPr lang="ru-RU" smtClean="0"/>
              <a:t>года.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vector&lt;int</a:t>
            </a:r>
            <a:r>
              <a:rPr lang="en-US">
                <a:latin typeface="Consolas" panose="020B0609020204030204" pitchFamily="49" charset="0"/>
              </a:rPr>
              <a:t>, logging_alloc&lt;int&gt; &gt; v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for </a:t>
            </a:r>
            <a:r>
              <a:rPr lang="en-US">
                <a:latin typeface="Consolas" panose="020B0609020204030204" pitchFamily="49" charset="0"/>
              </a:rPr>
              <a:t>(int i = 0; i &lt; 16; ++</a:t>
            </a:r>
            <a:r>
              <a:rPr lang="en-US" smtClean="0">
                <a:latin typeface="Consolas" panose="020B0609020204030204" pitchFamily="49" charset="0"/>
              </a:rPr>
              <a:t>i)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v.push_back(i</a:t>
            </a:r>
            <a:r>
              <a:rPr lang="en-US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vector&lt;int</a:t>
            </a:r>
            <a:r>
              <a:rPr lang="en-US">
                <a:latin typeface="Consolas" panose="020B0609020204030204" pitchFamily="49" charset="0"/>
              </a:rPr>
              <a:t>, logging_alloc&lt;int&gt; &gt; v2 = v;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v2.push_back(16</a:t>
            </a:r>
            <a:r>
              <a:rPr lang="en-US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v2;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l</a:t>
            </a:r>
            <a:r>
              <a:rPr lang="en-US" smtClean="0">
                <a:latin typeface="Consolas" panose="020B0609020204030204" pitchFamily="49" charset="0"/>
              </a:rPr>
              <a:t>ist&lt;int</a:t>
            </a:r>
            <a:r>
              <a:rPr lang="en-US">
                <a:latin typeface="Consolas" panose="020B0609020204030204" pitchFamily="49" charset="0"/>
              </a:rPr>
              <a:t>, logging_alloc&lt;int&gt; &gt; l(v.begin(), v.end()); </a:t>
            </a:r>
          </a:p>
        </p:txBody>
      </p:sp>
    </p:spTree>
    <p:extLst>
      <p:ext uri="{BB962C8B-B14F-4D97-AF65-F5344CB8AC3E}">
        <p14:creationId xmlns:p14="http://schemas.microsoft.com/office/powerpoint/2010/main" val="482601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Weasel words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462272"/>
          </a:xfr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ru-RU" smtClean="0"/>
              <a:t>Две фразы из </a:t>
            </a:r>
            <a:r>
              <a:rPr lang="en-US" smtClean="0"/>
              <a:t>C++</a:t>
            </a:r>
            <a:r>
              <a:rPr lang="en-US" smtClean="0">
                <a:latin typeface="Consolas" panose="020B0609020204030204" pitchFamily="49" charset="0"/>
              </a:rPr>
              <a:t>03 (20.1.5.4)</a:t>
            </a:r>
            <a:r>
              <a:rPr lang="en-US" smtClean="0"/>
              <a:t>, </a:t>
            </a:r>
            <a:r>
              <a:rPr lang="ru-RU" smtClean="0"/>
              <a:t>являющиеся по словам Алисдара Мередита</a:t>
            </a:r>
            <a:r>
              <a:rPr lang="en-US" smtClean="0"/>
              <a:t> </a:t>
            </a:r>
            <a:r>
              <a:rPr lang="ru-RU" smtClean="0"/>
              <a:t>причиной почему компания Блумберг присоединилась к комитету</a:t>
            </a:r>
            <a:r>
              <a:rPr lang="en-US"/>
              <a:t>.</a:t>
            </a:r>
            <a:endParaRPr lang="ru-RU" smtClean="0"/>
          </a:p>
          <a:p>
            <a:pPr>
              <a:buFont typeface="Corbel" panose="020B0503020204020204" pitchFamily="34" charset="0"/>
              <a:buChar char="–"/>
            </a:pPr>
            <a:r>
              <a:rPr lang="en-US">
                <a:latin typeface="Courier" pitchFamily="49" charset="0"/>
                <a:cs typeface="Times New Roman" panose="02020603050405020304" pitchFamily="18" charset="0"/>
              </a:rPr>
              <a:t>Implementations of containers described in this International Standard are permitted to </a:t>
            </a:r>
            <a:r>
              <a:rPr lang="en-US">
                <a:latin typeface="Courier" pitchFamily="49" charset="0"/>
                <a:cs typeface="Times New Roman" panose="02020603050405020304" pitchFamily="18" charset="0"/>
              </a:rPr>
              <a:t>assume </a:t>
            </a:r>
            <a:r>
              <a:rPr lang="en-US" smtClean="0">
                <a:latin typeface="Courier" pitchFamily="49" charset="0"/>
                <a:cs typeface="Times New Roman" panose="02020603050405020304" pitchFamily="18" charset="0"/>
              </a:rPr>
              <a:t>that</a:t>
            </a:r>
            <a:endParaRPr lang="en-US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buFont typeface="Corbel" panose="020B0503020204020204" pitchFamily="34" charset="0"/>
              <a:buChar char="–"/>
            </a:pPr>
            <a:r>
              <a:rPr lang="en-US" smtClean="0">
                <a:latin typeface="Courier" pitchFamily="49" charset="0"/>
                <a:cs typeface="Times New Roman" panose="02020603050405020304" pitchFamily="18" charset="0"/>
              </a:rPr>
              <a:t>All </a:t>
            </a:r>
            <a:r>
              <a:rPr lang="en-US">
                <a:latin typeface="Courier" pitchFamily="49" charset="0"/>
                <a:cs typeface="Times New Roman" panose="02020603050405020304" pitchFamily="18" charset="0"/>
              </a:rPr>
              <a:t>instances of a given allocator type are required to be interchangeable and always compare </a:t>
            </a:r>
            <a:r>
              <a:rPr lang="en-US">
                <a:latin typeface="Courier" pitchFamily="49" charset="0"/>
                <a:cs typeface="Times New Roman" panose="02020603050405020304" pitchFamily="18" charset="0"/>
              </a:rPr>
              <a:t>equal </a:t>
            </a:r>
            <a:r>
              <a:rPr lang="en-US" smtClean="0">
                <a:latin typeface="Courier" pitchFamily="49" charset="0"/>
                <a:cs typeface="Times New Roman" panose="02020603050405020304" pitchFamily="18" charset="0"/>
              </a:rPr>
              <a:t>to each other.</a:t>
            </a:r>
            <a:endParaRPr lang="en-US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buFont typeface="Corbel" panose="020B0503020204020204" pitchFamily="34" charset="0"/>
              <a:buChar char="–"/>
            </a:pPr>
            <a:r>
              <a:rPr lang="en-US" smtClean="0">
                <a:latin typeface="Courier" pitchFamily="49" charset="0"/>
                <a:cs typeface="Times New Roman" panose="02020603050405020304" pitchFamily="18" charset="0"/>
              </a:rPr>
              <a:t>The </a:t>
            </a:r>
            <a:r>
              <a:rPr lang="en-US">
                <a:latin typeface="Courier" pitchFamily="49" charset="0"/>
                <a:cs typeface="Times New Roman" panose="02020603050405020304" pitchFamily="18" charset="0"/>
              </a:rPr>
              <a:t>typedef members pointer, const_pointer, size_type, and </a:t>
            </a:r>
            <a:r>
              <a:rPr lang="en-US">
                <a:latin typeface="Courier" pitchFamily="49" charset="0"/>
                <a:cs typeface="Times New Roman" panose="02020603050405020304" pitchFamily="18" charset="0"/>
              </a:rPr>
              <a:t>difference_type </a:t>
            </a:r>
            <a:r>
              <a:rPr lang="en-US" smtClean="0">
                <a:latin typeface="Courier" pitchFamily="49" charset="0"/>
                <a:cs typeface="Times New Roman" panose="02020603050405020304" pitchFamily="18" charset="0"/>
              </a:rPr>
              <a:t>are</a:t>
            </a:r>
            <a:r>
              <a:rPr lang="en-US">
                <a:latin typeface="Courier" pitchFamily="49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Courier" pitchFamily="49" charset="0"/>
                <a:cs typeface="Times New Roman" panose="02020603050405020304" pitchFamily="18" charset="0"/>
              </a:rPr>
              <a:t>required </a:t>
            </a:r>
            <a:r>
              <a:rPr lang="en-US">
                <a:latin typeface="Courier" pitchFamily="49" charset="0"/>
                <a:cs typeface="Times New Roman" panose="02020603050405020304" pitchFamily="18" charset="0"/>
              </a:rPr>
              <a:t>to be T*, T const*, std::size_t, and std::ptrdiff_t, </a:t>
            </a:r>
            <a:r>
              <a:rPr lang="en-US">
                <a:latin typeface="Courier" pitchFamily="49" charset="0"/>
                <a:cs typeface="Times New Roman" panose="02020603050405020304" pitchFamily="18" charset="0"/>
              </a:rPr>
              <a:t>respectively</a:t>
            </a:r>
            <a:r>
              <a:rPr lang="en-US">
                <a:latin typeface="Courier" pitchFamily="49" charset="0"/>
                <a:cs typeface="Times New Roman" panose="02020603050405020304" pitchFamily="18" charset="0"/>
              </a:rPr>
              <a:t> </a:t>
            </a:r>
            <a:endParaRPr lang="en-US" smtClean="0">
              <a:latin typeface="Courier" pitchFamily="49" charset="0"/>
              <a:cs typeface="Times New Roman" panose="02020603050405020304" pitchFamily="18" charset="0"/>
            </a:endParaRPr>
          </a:p>
          <a:p>
            <a:r>
              <a:rPr lang="ru-RU" smtClean="0"/>
              <a:t>Перевод</a:t>
            </a:r>
            <a:r>
              <a:rPr lang="en-US" smtClean="0"/>
              <a:t>: </a:t>
            </a:r>
            <a:r>
              <a:rPr lang="ru-RU" smtClean="0"/>
              <a:t>запрещены аллокаторы, обладающие состоянием и аллокаторы, возвращающие умные указатели.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48275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Много ли полезных применений </a:t>
            </a:r>
            <a:r>
              <a:rPr lang="en-US" smtClean="0"/>
              <a:t>stateless </a:t>
            </a:r>
            <a:r>
              <a:rPr lang="ru-RU" smtClean="0"/>
              <a:t>аллокаторов, возвращающих </a:t>
            </a:r>
            <a:r>
              <a:rPr lang="en-US" smtClean="0"/>
              <a:t>raw pointers </a:t>
            </a:r>
            <a:r>
              <a:rPr lang="ru-RU" smtClean="0"/>
              <a:t>вы можете придумать?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71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С++</a:t>
            </a:r>
            <a:r>
              <a:rPr lang="ru-RU" smtClean="0">
                <a:latin typeface="Consolas" panose="020B0609020204030204" pitchFamily="49" charset="0"/>
              </a:rPr>
              <a:t>11</a:t>
            </a:r>
            <a:r>
              <a:rPr lang="ru-RU" smtClean="0"/>
              <a:t> спешит на помощь!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 стандарте </a:t>
            </a:r>
            <a:r>
              <a:rPr lang="en-US" smtClean="0"/>
              <a:t>C++</a:t>
            </a:r>
            <a:r>
              <a:rPr lang="en-US" smtClean="0">
                <a:latin typeface="Consolas" panose="020B0609020204030204" pitchFamily="49" charset="0"/>
              </a:rPr>
              <a:t>11</a:t>
            </a:r>
            <a:r>
              <a:rPr lang="en-US" smtClean="0"/>
              <a:t> </a:t>
            </a:r>
            <a:r>
              <a:rPr lang="ru-RU" smtClean="0"/>
              <a:t>и в следующем</a:t>
            </a:r>
            <a:r>
              <a:rPr lang="en-US" smtClean="0"/>
              <a:t> </a:t>
            </a:r>
            <a:r>
              <a:rPr lang="ru-RU" smtClean="0"/>
              <a:t>С++</a:t>
            </a:r>
            <a:r>
              <a:rPr lang="ru-RU" smtClean="0">
                <a:latin typeface="Consolas" panose="020B0609020204030204" pitchFamily="49" charset="0"/>
              </a:rPr>
              <a:t>14</a:t>
            </a:r>
            <a:r>
              <a:rPr lang="ru-RU" smtClean="0"/>
              <a:t> аллокаторам разрешили быть </a:t>
            </a:r>
            <a:r>
              <a:rPr lang="en-US" smtClean="0"/>
              <a:t>stateful</a:t>
            </a:r>
          </a:p>
          <a:p>
            <a:r>
              <a:rPr lang="ru-RU" smtClean="0"/>
              <a:t>Первое, что было добавлено это переопределение равенства для аллокаторов. Теперь два аллокатора считаются </a:t>
            </a:r>
            <a:r>
              <a:rPr lang="ru-RU" smtClean="0">
                <a:solidFill>
                  <a:srgbClr val="0000FF"/>
                </a:solidFill>
              </a:rPr>
              <a:t>равными</a:t>
            </a:r>
            <a:r>
              <a:rPr lang="ru-RU" smtClean="0"/>
              <a:t> если </a:t>
            </a:r>
            <a:r>
              <a:rPr lang="ru-RU" smtClean="0">
                <a:solidFill>
                  <a:srgbClr val="0000FF"/>
                </a:solidFill>
              </a:rPr>
              <a:t>один может освободить то, что аллоцировал другой</a:t>
            </a:r>
            <a:r>
              <a:rPr lang="ru-RU" smtClean="0"/>
              <a:t> и наоборот</a:t>
            </a:r>
            <a:r>
              <a:rPr lang="ru-RU" smtClean="0"/>
              <a:t>.</a:t>
            </a:r>
            <a:endParaRPr lang="en-US" smtClean="0"/>
          </a:p>
          <a:p>
            <a:r>
              <a:rPr lang="ru-RU" smtClean="0"/>
              <a:t>Кроме того, аллокаторам разрешили чтобы </a:t>
            </a:r>
            <a:r>
              <a:rPr lang="en-US" smtClean="0"/>
              <a:t>pointer </a:t>
            </a:r>
            <a:r>
              <a:rPr lang="ru-RU" smtClean="0"/>
              <a:t>был не равен </a:t>
            </a:r>
            <a:r>
              <a:rPr lang="en-US" smtClean="0"/>
              <a:t>T*</a:t>
            </a:r>
          </a:p>
          <a:p>
            <a:r>
              <a:rPr lang="ru-RU" smtClean="0"/>
              <a:t>И, наконец, аллокаторам сделали класс </a:t>
            </a:r>
            <a:r>
              <a:rPr lang="en-US" smtClean="0"/>
              <a:t>allocator_traits </a:t>
            </a:r>
            <a:r>
              <a:rPr lang="ru-RU" smtClean="0"/>
              <a:t>куда собрали все редко переопределяем</a:t>
            </a:r>
            <a:r>
              <a:rPr lang="ru-RU" smtClean="0"/>
              <a:t>ые вещи в качестве разумных значений по умолчанию</a:t>
            </a:r>
            <a:r>
              <a:rPr lang="ru-RU" smtClean="0"/>
              <a:t>. </a:t>
            </a:r>
            <a:endParaRPr lang="ru-RU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6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Характеристики аллокаторов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Тут что-то про </a:t>
            </a:r>
            <a:r>
              <a:rPr lang="en-US" smtClean="0"/>
              <a:t>allocator_traits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86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 study: free list allocator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Идея </a:t>
            </a:r>
            <a:r>
              <a:rPr lang="en-US" smtClean="0"/>
              <a:t>free list </a:t>
            </a:r>
            <a:r>
              <a:rPr lang="ru-RU" smtClean="0"/>
              <a:t>аллокатора: освобождать блоки не в глобальный аллокатор а во </a:t>
            </a:r>
            <a:r>
              <a:rPr lang="en-US" smtClean="0"/>
              <a:t>free list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list&lt;int</a:t>
            </a:r>
            <a:r>
              <a:rPr lang="en-US">
                <a:latin typeface="Consolas" panose="020B0609020204030204" pitchFamily="49" charset="0"/>
              </a:rPr>
              <a:t>, freelist_alloc&lt;int&gt;&gt; l(v.begin(), v.end</a:t>
            </a:r>
            <a:r>
              <a:rPr lang="en-US" smtClean="0">
                <a:latin typeface="Consolas" panose="020B0609020204030204" pitchFamily="49" charset="0"/>
              </a:rPr>
              <a:t>());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l.remove(2</a:t>
            </a:r>
            <a:r>
              <a:rPr lang="en-US">
                <a:latin typeface="Consolas" panose="020B0609020204030204" pitchFamily="49" charset="0"/>
              </a:rPr>
              <a:t>);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тут никакого настоящего удаления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l.remove(6</a:t>
            </a:r>
            <a:r>
              <a:rPr lang="en-US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l.insert(l.begin</a:t>
            </a:r>
            <a:r>
              <a:rPr lang="en-US">
                <a:latin typeface="Consolas" panose="020B0609020204030204" pitchFamily="49" charset="0"/>
              </a:rPr>
              <a:t>(), -1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тут никакого настоящего выделения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l.insert(l.begin</a:t>
            </a:r>
            <a:r>
              <a:rPr lang="en-US">
                <a:latin typeface="Consolas" panose="020B0609020204030204" pitchFamily="49" charset="0"/>
              </a:rPr>
              <a:t>(), -3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r>
              <a:rPr lang="ru-RU" smtClean="0"/>
              <a:t>В программах с частой вставкой и удалением, это может много </a:t>
            </a:r>
            <a:r>
              <a:rPr lang="ru-RU" smtClean="0"/>
              <a:t>сэкономить</a:t>
            </a:r>
            <a:endParaRPr lang="en-US" smtClean="0"/>
          </a:p>
          <a:p>
            <a:r>
              <a:rPr lang="en-US" smtClean="0"/>
              <a:t>Case study: </a:t>
            </a:r>
            <a:r>
              <a:rPr lang="en-US" smtClean="0">
                <a:latin typeface="Consolas" panose="020B0609020204030204" pitchFamily="49" charset="0"/>
              </a:rPr>
              <a:t>02-freelist.cc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67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32136" cy="4038600"/>
          </a:xfrm>
        </p:spPr>
        <p:txBody>
          <a:bodyPr/>
          <a:lstStyle/>
          <a:p>
            <a:r>
              <a:rPr lang="ru-RU" smtClean="0"/>
              <a:t>Может ли присваивание менять состояние аллокатора?</a:t>
            </a:r>
          </a:p>
          <a:p>
            <a:r>
              <a:rPr lang="ru-RU" smtClean="0"/>
              <a:t>В нашем примере мы видим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freelist_alloc(const </a:t>
            </a:r>
            <a:r>
              <a:rPr lang="en-US">
                <a:latin typeface="Consolas" panose="020B0609020204030204" pitchFamily="49" charset="0"/>
              </a:rPr>
              <a:t>freelist_alloc&amp;) noexcept </a:t>
            </a:r>
            <a:r>
              <a:rPr lang="en-US" smtClean="0">
                <a:latin typeface="Consolas" panose="020B0609020204030204" pitchFamily="49" charset="0"/>
              </a:rPr>
              <a:t>{}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</a:t>
            </a:r>
            <a:r>
              <a:rPr lang="en-US" smtClean="0">
                <a:latin typeface="Consolas" panose="020B0609020204030204" pitchFamily="49" charset="0"/>
              </a:rPr>
              <a:t>U&gt;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freelist_alloc(const </a:t>
            </a:r>
            <a:r>
              <a:rPr lang="en-US">
                <a:latin typeface="Consolas" panose="020B0609020204030204" pitchFamily="49" charset="0"/>
              </a:rPr>
              <a:t>freelist_alloc&lt;U&gt;&amp;) noexcept {}</a:t>
            </a:r>
          </a:p>
          <a:p>
            <a:r>
              <a:rPr lang="ru-RU" smtClean="0"/>
              <a:t>Но при этом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freelist_alloc(freelist_alloc</a:t>
            </a:r>
            <a:r>
              <a:rPr lang="en-US">
                <a:latin typeface="Consolas" panose="020B0609020204030204" pitchFamily="49" charset="0"/>
              </a:rPr>
              <a:t>&amp;&amp; </a:t>
            </a:r>
            <a:r>
              <a:rPr lang="en-US" smtClean="0">
                <a:latin typeface="Consolas" panose="020B0609020204030204" pitchFamily="49" charset="0"/>
              </a:rPr>
              <a:t>rhs) noexcept :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list(rhs.list</a:t>
            </a:r>
            <a:r>
              <a:rPr lang="en-US">
                <a:latin typeface="Consolas" panose="020B0609020204030204" pitchFamily="49" charset="0"/>
              </a:rPr>
              <a:t>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other.list </a:t>
            </a:r>
            <a:r>
              <a:rPr lang="en-US">
                <a:latin typeface="Consolas" panose="020B0609020204030204" pitchFamily="49" charset="0"/>
              </a:rPr>
              <a:t>= nullptr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Обязательная ли это программа или может быть иначе?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2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Пропагация аллокаторов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Есть выбор из двух вариантов</a:t>
            </a:r>
          </a:p>
          <a:p>
            <a:pPr lvl="1"/>
            <a:r>
              <a:rPr lang="ru-RU" smtClean="0"/>
              <a:t>Либо все аллокаторы разделяют какой-нибудь ресурс</a:t>
            </a:r>
          </a:p>
          <a:p>
            <a:pPr lvl="1"/>
            <a:r>
              <a:rPr lang="ru-RU" smtClean="0"/>
              <a:t>Либо они не пропагируются на копировании</a:t>
            </a:r>
          </a:p>
          <a:p>
            <a:r>
              <a:rPr lang="ru-RU" smtClean="0"/>
              <a:t>И действительно, рассмотрим </a:t>
            </a:r>
            <a:r>
              <a:rPr lang="en-US" smtClean="0"/>
              <a:t>freelist example</a:t>
            </a:r>
          </a:p>
          <a:p>
            <a:r>
              <a:rPr lang="ru-RU" smtClean="0"/>
              <a:t>Если он будет пропагироваться на копировании, то голова </a:t>
            </a:r>
            <a:r>
              <a:rPr lang="en-US" smtClean="0"/>
              <a:t>freelist </a:t>
            </a:r>
            <a:r>
              <a:rPr lang="ru-RU" smtClean="0"/>
              <a:t>окажется поделена между старым и новым элементами.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41832" y="4754880"/>
            <a:ext cx="1188720" cy="5394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rhs alloc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41832" y="5687568"/>
            <a:ext cx="1188720" cy="5394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lhs alloc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95016" y="4754880"/>
            <a:ext cx="1188720" cy="5394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node1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72228" y="4754880"/>
            <a:ext cx="1188720" cy="5394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node2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49440" y="4754880"/>
            <a:ext cx="1188720" cy="5394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node3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>
            <a:off x="3983736" y="5024628"/>
            <a:ext cx="8884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8" idx="1"/>
          </p:cNvCxnSpPr>
          <p:nvPr/>
        </p:nvCxnSpPr>
        <p:spPr>
          <a:xfrm>
            <a:off x="6060948" y="5024628"/>
            <a:ext cx="8884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3"/>
            <a:endCxn id="6" idx="1"/>
          </p:cNvCxnSpPr>
          <p:nvPr/>
        </p:nvCxnSpPr>
        <p:spPr>
          <a:xfrm>
            <a:off x="2130552" y="5024628"/>
            <a:ext cx="6644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</p:cNvCxnSpPr>
          <p:nvPr/>
        </p:nvCxnSpPr>
        <p:spPr>
          <a:xfrm flipV="1">
            <a:off x="2130552" y="5159502"/>
            <a:ext cx="664464" cy="7978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307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Экземпляры аллокаторов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Коль скоро у аллокаторов есть </a:t>
            </a:r>
            <a:r>
              <a:rPr lang="ru-RU" smtClean="0">
                <a:solidFill>
                  <a:srgbClr val="0000FF"/>
                </a:solidFill>
              </a:rPr>
              <a:t>состояние</a:t>
            </a:r>
            <a:r>
              <a:rPr lang="ru-RU" smtClean="0"/>
              <a:t>, одного их </a:t>
            </a:r>
            <a:r>
              <a:rPr lang="ru-RU" smtClean="0">
                <a:solidFill>
                  <a:srgbClr val="0000FF"/>
                </a:solidFill>
              </a:rPr>
              <a:t>типа</a:t>
            </a:r>
            <a:r>
              <a:rPr lang="ru-RU" smtClean="0"/>
              <a:t> более не достаточно, важен конкретный </a:t>
            </a:r>
            <a:r>
              <a:rPr lang="ru-RU" smtClean="0">
                <a:solidFill>
                  <a:srgbClr val="0000FF"/>
                </a:solidFill>
              </a:rPr>
              <a:t>экземпляр</a:t>
            </a:r>
            <a:r>
              <a:rPr lang="ru-RU" smtClean="0"/>
              <a:t>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using CustomStr =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string &lt;char, char_traits&lt;char&gt;, CustomAlloc&lt;char&gt;&gt;;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CustomAlloc&lt;char&gt; alloc1(SYSTEM), alloc2(LOCAL), alloc3;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Здесь </a:t>
            </a:r>
            <a:r>
              <a:rPr lang="en-US" smtClean="0">
                <a:latin typeface="Consolas" panose="020B0609020204030204" pitchFamily="49" charset="0"/>
              </a:rPr>
              <a:t>alloc1</a:t>
            </a:r>
            <a:r>
              <a:rPr lang="en-US" smtClean="0"/>
              <a:t>, </a:t>
            </a:r>
            <a:r>
              <a:rPr lang="en-US" smtClean="0">
                <a:latin typeface="Consolas" panose="020B0609020204030204" pitchFamily="49" charset="0"/>
              </a:rPr>
              <a:t>alloc2</a:t>
            </a:r>
            <a:r>
              <a:rPr lang="en-US" smtClean="0"/>
              <a:t> </a:t>
            </a:r>
            <a:r>
              <a:rPr lang="ru-RU" smtClean="0"/>
              <a:t>и </a:t>
            </a:r>
            <a:r>
              <a:rPr lang="en-US" smtClean="0">
                <a:latin typeface="Consolas" panose="020B0609020204030204" pitchFamily="49" charset="0"/>
              </a:rPr>
              <a:t>alloc3</a:t>
            </a:r>
            <a:r>
              <a:rPr lang="en-US" smtClean="0"/>
              <a:t> </a:t>
            </a:r>
            <a:r>
              <a:rPr lang="ru-RU" smtClean="0"/>
              <a:t>имеют принципиально разное состояние.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CustomStr x1(alloc1), x2(alloc2), x3(alloc3);</a:t>
            </a:r>
          </a:p>
          <a:p>
            <a:r>
              <a:rPr lang="ru-RU" smtClean="0"/>
              <a:t>Строки </a:t>
            </a:r>
            <a:r>
              <a:rPr lang="en-US" smtClean="0">
                <a:latin typeface="Consolas" panose="020B0609020204030204" pitchFamily="49" charset="0"/>
              </a:rPr>
              <a:t>x1</a:t>
            </a:r>
            <a:r>
              <a:rPr lang="en-US" smtClean="0"/>
              <a:t>, </a:t>
            </a:r>
            <a:r>
              <a:rPr lang="en-US" smtClean="0">
                <a:latin typeface="Consolas" panose="020B0609020204030204" pitchFamily="49" charset="0"/>
              </a:rPr>
              <a:t>x2</a:t>
            </a:r>
            <a:r>
              <a:rPr lang="en-US" smtClean="0"/>
              <a:t> </a:t>
            </a:r>
            <a:r>
              <a:rPr lang="ru-RU" smtClean="0"/>
              <a:t>и </a:t>
            </a:r>
            <a:r>
              <a:rPr lang="en-US" smtClean="0">
                <a:latin typeface="Consolas" panose="020B0609020204030204" pitchFamily="49" charset="0"/>
              </a:rPr>
              <a:t>x3</a:t>
            </a:r>
            <a:r>
              <a:rPr lang="en-US" smtClean="0"/>
              <a:t> </a:t>
            </a:r>
            <a:r>
              <a:rPr lang="ru-RU" smtClean="0"/>
              <a:t>аллоцируются </a:t>
            </a:r>
            <a:r>
              <a:rPr lang="ru-RU" smtClean="0">
                <a:solidFill>
                  <a:srgbClr val="0000FF"/>
                </a:solidFill>
              </a:rPr>
              <a:t>разными аллокаторами</a:t>
            </a:r>
            <a:r>
              <a:rPr lang="ru-RU" smtClean="0"/>
              <a:t> одного типа.</a:t>
            </a:r>
            <a:endParaRPr lang="en-US" smtClean="0"/>
          </a:p>
          <a:p>
            <a:r>
              <a:rPr lang="ru-RU" smtClean="0"/>
              <a:t>И это порождает проблемы.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1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Проблемы </a:t>
            </a:r>
            <a:r>
              <a:rPr lang="en-US" smtClean="0"/>
              <a:t>scope </a:t>
            </a:r>
            <a:r>
              <a:rPr lang="ru-RU" smtClean="0"/>
              <a:t>у аллокаторов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Останемся в рамках прошлого слайда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CustomStr </a:t>
            </a:r>
            <a:r>
              <a:rPr lang="en-US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x1(alloc1)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>
                <a:ln>
                  <a:solidFill>
                    <a:srgbClr val="FFFF00"/>
                  </a:solidFill>
                </a:ln>
                <a:latin typeface="Consolas" panose="020B0609020204030204" pitchFamily="49" charset="0"/>
              </a:rPr>
              <a:t>x2(alloc2)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009900"/>
                </a:solidFill>
                <a:latin typeface="Consolas" panose="020B0609020204030204" pitchFamily="49" charset="0"/>
              </a:rPr>
              <a:t>x3(alloc3</a:t>
            </a:r>
            <a:r>
              <a:rPr lang="en-US" smtClean="0">
                <a:solidFill>
                  <a:srgbClr val="009900"/>
                </a:solidFill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ru-RU" smtClean="0"/>
          </a:p>
          <a:p>
            <a:r>
              <a:rPr lang="ru-RU" smtClean="0"/>
              <a:t>Попробуем разместить их в вектор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vector&lt;CustomStr&gt; vec;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vec.push_back(x1);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vec.push_back(x2);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vec.reserve(4);</a:t>
            </a:r>
          </a:p>
          <a:p>
            <a:pPr marL="45720" indent="0">
              <a:buNone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196328" y="3334512"/>
            <a:ext cx="1408176" cy="7132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x1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96328" y="4047744"/>
            <a:ext cx="1408176" cy="713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x2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96328" y="4760976"/>
            <a:ext cx="1408176" cy="7132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196328" y="5474208"/>
            <a:ext cx="1408176" cy="7132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11"/>
          <p:cNvSpPr/>
          <p:nvPr/>
        </p:nvSpPr>
        <p:spPr>
          <a:xfrm>
            <a:off x="9004191" y="3334512"/>
            <a:ext cx="1517904" cy="713232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a1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Cloud 12"/>
          <p:cNvSpPr/>
          <p:nvPr/>
        </p:nvSpPr>
        <p:spPr>
          <a:xfrm>
            <a:off x="10256919" y="4030980"/>
            <a:ext cx="1517904" cy="746760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a2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Straight Arrow Connector 15"/>
          <p:cNvCxnSpPr>
            <a:stCxn id="8" idx="3"/>
            <a:endCxn id="12" idx="2"/>
          </p:cNvCxnSpPr>
          <p:nvPr/>
        </p:nvCxnSpPr>
        <p:spPr>
          <a:xfrm>
            <a:off x="8604504" y="3691128"/>
            <a:ext cx="40439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  <a:endCxn id="13" idx="2"/>
          </p:cNvCxnSpPr>
          <p:nvPr/>
        </p:nvCxnSpPr>
        <p:spPr>
          <a:xfrm>
            <a:off x="8604504" y="4404360"/>
            <a:ext cx="165712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20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 Плохая репутация аллокаторов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 Полиморфные аллокаторы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 Собственный </a:t>
            </a:r>
            <a:r>
              <a:rPr lang="en-US" sz="4800" smtClean="0"/>
              <a:t>pmr </a:t>
            </a:r>
            <a:r>
              <a:rPr lang="ru-RU" sz="4800" smtClean="0"/>
              <a:t>контейнер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/>
              <a:t> </a:t>
            </a:r>
            <a:r>
              <a:rPr lang="ru-RU" sz="4800" smtClean="0"/>
              <a:t>Аллокатор Хинанта</a:t>
            </a:r>
          </a:p>
        </p:txBody>
      </p:sp>
    </p:spTree>
    <p:extLst>
      <p:ext uri="{BB962C8B-B14F-4D97-AF65-F5344CB8AC3E}">
        <p14:creationId xmlns:p14="http://schemas.microsoft.com/office/powerpoint/2010/main" val="820947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Проблемы </a:t>
            </a:r>
            <a:r>
              <a:rPr lang="en-US" smtClean="0"/>
              <a:t>scope </a:t>
            </a:r>
            <a:r>
              <a:rPr lang="ru-RU" smtClean="0"/>
              <a:t>у аллокаторов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Останемся в рамках прошлого слайда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CustomStr </a:t>
            </a:r>
            <a:r>
              <a:rPr lang="en-US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x1(alloc1)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>
                <a:ln>
                  <a:solidFill>
                    <a:srgbClr val="FFFF00"/>
                  </a:solidFill>
                </a:ln>
                <a:latin typeface="Consolas" panose="020B0609020204030204" pitchFamily="49" charset="0"/>
              </a:rPr>
              <a:t>x2(alloc2)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009900"/>
                </a:solidFill>
                <a:latin typeface="Consolas" panose="020B0609020204030204" pitchFamily="49" charset="0"/>
              </a:rPr>
              <a:t>x3(alloc3</a:t>
            </a:r>
            <a:r>
              <a:rPr lang="en-US" smtClean="0">
                <a:solidFill>
                  <a:srgbClr val="009900"/>
                </a:solidFill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ru-RU" smtClean="0"/>
          </a:p>
          <a:p>
            <a:r>
              <a:rPr lang="ru-RU" smtClean="0"/>
              <a:t>Попробуем разместить их в вектор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vector&lt;CustomStr&gt; vec;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vec.push_back(x1);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vec.push_back(x2);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vec.reserve(4);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vec.insert(vec.begin(), x3);</a:t>
            </a:r>
          </a:p>
          <a:p>
            <a:pPr marL="45720" indent="0">
              <a:buNone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196328" y="3334512"/>
            <a:ext cx="1408176" cy="7132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x1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96328" y="4047744"/>
            <a:ext cx="1408176" cy="713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x2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96328" y="5474208"/>
            <a:ext cx="1408176" cy="7132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11"/>
          <p:cNvSpPr/>
          <p:nvPr/>
        </p:nvSpPr>
        <p:spPr>
          <a:xfrm>
            <a:off x="9004191" y="3334512"/>
            <a:ext cx="1517904" cy="713232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a1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Cloud 12"/>
          <p:cNvSpPr/>
          <p:nvPr/>
        </p:nvSpPr>
        <p:spPr>
          <a:xfrm>
            <a:off x="10256919" y="4030980"/>
            <a:ext cx="1517904" cy="746760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a2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/>
          <p:cNvCxnSpPr>
            <a:stCxn id="8" idx="3"/>
            <a:endCxn id="12" idx="2"/>
          </p:cNvCxnSpPr>
          <p:nvPr/>
        </p:nvCxnSpPr>
        <p:spPr>
          <a:xfrm>
            <a:off x="8604504" y="3691128"/>
            <a:ext cx="40439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13" idx="2"/>
          </p:cNvCxnSpPr>
          <p:nvPr/>
        </p:nvCxnSpPr>
        <p:spPr>
          <a:xfrm>
            <a:off x="8604504" y="4404360"/>
            <a:ext cx="165712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196328" y="4760975"/>
            <a:ext cx="1408176" cy="713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x2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 flipV="1">
            <a:off x="8604504" y="4581144"/>
            <a:ext cx="1652415" cy="53644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08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Проблемы </a:t>
            </a:r>
            <a:r>
              <a:rPr lang="en-US" smtClean="0"/>
              <a:t>scope </a:t>
            </a:r>
            <a:r>
              <a:rPr lang="ru-RU" smtClean="0"/>
              <a:t>у аллокаторов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Останемся в рамках прошлого слайда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CustomStr </a:t>
            </a:r>
            <a:r>
              <a:rPr lang="en-US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x1(alloc1)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>
                <a:ln>
                  <a:solidFill>
                    <a:srgbClr val="FFFF00"/>
                  </a:solidFill>
                </a:ln>
                <a:latin typeface="Consolas" panose="020B0609020204030204" pitchFamily="49" charset="0"/>
              </a:rPr>
              <a:t>x2(alloc2)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009900"/>
                </a:solidFill>
                <a:latin typeface="Consolas" panose="020B0609020204030204" pitchFamily="49" charset="0"/>
              </a:rPr>
              <a:t>x3(alloc3</a:t>
            </a:r>
            <a:r>
              <a:rPr lang="en-US" smtClean="0">
                <a:solidFill>
                  <a:srgbClr val="009900"/>
                </a:solidFill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ru-RU" smtClean="0"/>
          </a:p>
          <a:p>
            <a:r>
              <a:rPr lang="ru-RU" smtClean="0"/>
              <a:t>Попробуем разместить их в вектор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vector&lt;CustomStr&gt; vec;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vec.push_back(x1);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vec.push_back(x2);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vec.reserve(4);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vec.insert(vec.begin(), x3);</a:t>
            </a:r>
          </a:p>
          <a:p>
            <a:pPr marL="45720" indent="0">
              <a:buNone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196328" y="3334512"/>
            <a:ext cx="1408176" cy="7132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x1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96328" y="4732020"/>
            <a:ext cx="1408176" cy="713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x2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96328" y="5445252"/>
            <a:ext cx="1408176" cy="7132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11"/>
          <p:cNvSpPr/>
          <p:nvPr/>
        </p:nvSpPr>
        <p:spPr>
          <a:xfrm>
            <a:off x="9004191" y="3334512"/>
            <a:ext cx="1517904" cy="713232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a1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Cloud 12"/>
          <p:cNvSpPr/>
          <p:nvPr/>
        </p:nvSpPr>
        <p:spPr>
          <a:xfrm>
            <a:off x="10256919" y="4030980"/>
            <a:ext cx="1517904" cy="746760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a2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/>
          <p:cNvCxnSpPr>
            <a:stCxn id="8" idx="3"/>
            <a:endCxn id="12" idx="2"/>
          </p:cNvCxnSpPr>
          <p:nvPr/>
        </p:nvCxnSpPr>
        <p:spPr>
          <a:xfrm>
            <a:off x="8604504" y="3691128"/>
            <a:ext cx="40439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</p:cNvCxnSpPr>
          <p:nvPr/>
        </p:nvCxnSpPr>
        <p:spPr>
          <a:xfrm flipV="1">
            <a:off x="8604504" y="4572000"/>
            <a:ext cx="1652415" cy="5166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196328" y="4047744"/>
            <a:ext cx="1408176" cy="7132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x1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Straight Arrow Connector 16"/>
          <p:cNvCxnSpPr>
            <a:stCxn id="16" idx="3"/>
            <a:endCxn id="13" idx="2"/>
          </p:cNvCxnSpPr>
          <p:nvPr/>
        </p:nvCxnSpPr>
        <p:spPr>
          <a:xfrm>
            <a:off x="8604504" y="4404360"/>
            <a:ext cx="165712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7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Проблемы </a:t>
            </a:r>
            <a:r>
              <a:rPr lang="en-US" smtClean="0"/>
              <a:t>scope </a:t>
            </a:r>
            <a:r>
              <a:rPr lang="ru-RU" smtClean="0"/>
              <a:t>у аллокаторов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Останемся в рамках прошлого слайда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CustomStr </a:t>
            </a:r>
            <a:r>
              <a:rPr lang="en-US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x1(alloc1)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>
                <a:ln>
                  <a:solidFill>
                    <a:srgbClr val="FFFF00"/>
                  </a:solidFill>
                </a:ln>
                <a:latin typeface="Consolas" panose="020B0609020204030204" pitchFamily="49" charset="0"/>
              </a:rPr>
              <a:t>x2(alloc2)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009900"/>
                </a:solidFill>
                <a:latin typeface="Consolas" panose="020B0609020204030204" pitchFamily="49" charset="0"/>
              </a:rPr>
              <a:t>x3(alloc3</a:t>
            </a:r>
            <a:r>
              <a:rPr lang="en-US" smtClean="0">
                <a:solidFill>
                  <a:srgbClr val="009900"/>
                </a:solidFill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ru-RU" smtClean="0"/>
          </a:p>
          <a:p>
            <a:r>
              <a:rPr lang="ru-RU" smtClean="0"/>
              <a:t>Попробуем разместить их в вектор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vector&lt;CustomStr&gt; vec;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vec.push_back(x1);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vec.push_back(x2);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vec.reserve(4);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vec.insert(vec.begin(), x3);</a:t>
            </a:r>
          </a:p>
          <a:p>
            <a:pPr marL="45720" indent="0">
              <a:buNone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196328" y="3334512"/>
            <a:ext cx="1408176" cy="713232"/>
          </a:xfrm>
          <a:prstGeom prst="rect">
            <a:avLst/>
          </a:prstGeom>
          <a:solidFill>
            <a:srgbClr val="0099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x3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96328" y="4732020"/>
            <a:ext cx="1408176" cy="713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x2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96328" y="5445252"/>
            <a:ext cx="1408176" cy="7132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11"/>
          <p:cNvSpPr/>
          <p:nvPr/>
        </p:nvSpPr>
        <p:spPr>
          <a:xfrm>
            <a:off x="9004191" y="3334512"/>
            <a:ext cx="1517904" cy="713232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a1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Cloud 12"/>
          <p:cNvSpPr/>
          <p:nvPr/>
        </p:nvSpPr>
        <p:spPr>
          <a:xfrm>
            <a:off x="10256919" y="4030980"/>
            <a:ext cx="1517904" cy="746760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a2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/>
          <p:cNvCxnSpPr>
            <a:stCxn id="8" idx="3"/>
            <a:endCxn id="12" idx="2"/>
          </p:cNvCxnSpPr>
          <p:nvPr/>
        </p:nvCxnSpPr>
        <p:spPr>
          <a:xfrm>
            <a:off x="8604504" y="3691128"/>
            <a:ext cx="40439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</p:cNvCxnSpPr>
          <p:nvPr/>
        </p:nvCxnSpPr>
        <p:spPr>
          <a:xfrm flipV="1">
            <a:off x="8604504" y="4590288"/>
            <a:ext cx="1652415" cy="4983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196328" y="4047744"/>
            <a:ext cx="1408176" cy="7132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x1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Straight Arrow Connector 16"/>
          <p:cNvCxnSpPr>
            <a:stCxn id="16" idx="3"/>
            <a:endCxn id="13" idx="2"/>
          </p:cNvCxnSpPr>
          <p:nvPr/>
        </p:nvCxnSpPr>
        <p:spPr>
          <a:xfrm>
            <a:off x="8604504" y="4404360"/>
            <a:ext cx="165712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28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 в </a:t>
            </a:r>
            <a:r>
              <a:rPr lang="en-US" smtClean="0"/>
              <a:t>C++</a:t>
            </a:r>
            <a:r>
              <a:rPr lang="en-US" smtClean="0">
                <a:latin typeface="Consolas" panose="020B0609020204030204" pitchFamily="49" charset="0"/>
              </a:rPr>
              <a:t>11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TODO: scoped_allocator_adapter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93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68128" cy="4038600"/>
          </a:xfrm>
        </p:spPr>
        <p:txBody>
          <a:bodyPr/>
          <a:lstStyle/>
          <a:p>
            <a:r>
              <a:rPr lang="ru-RU" smtClean="0"/>
              <a:t>Какие проблемы бросаются в глаза</a:t>
            </a:r>
            <a:r>
              <a:rPr lang="ru-RU" smtClean="0"/>
              <a:t>?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6259279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68128" cy="4038600"/>
          </a:xfrm>
        </p:spPr>
        <p:txBody>
          <a:bodyPr/>
          <a:lstStyle/>
          <a:p>
            <a:r>
              <a:rPr lang="ru-RU" smtClean="0"/>
              <a:t>Какие проблемы бросаются в глаза?</a:t>
            </a:r>
          </a:p>
          <a:p>
            <a:r>
              <a:rPr lang="ru-RU" smtClean="0"/>
              <a:t>Код </a:t>
            </a:r>
            <a:r>
              <a:rPr lang="ru-RU" smtClean="0"/>
              <a:t>загрязняется вирусными </a:t>
            </a:r>
            <a:r>
              <a:rPr lang="ru-RU" smtClean="0"/>
              <a:t>шаблонами даже при обычных аллокаторов.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map &lt;int, float, less&lt;int&gt;, s_alloc&lt;pair&lt;const int, float&gt;&gt;&gt; m;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basic_string&lt;char, char_traits&lt;char&gt;, s_alloc&lt;char&gt;&gt; s;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en-US" smtClean="0"/>
              <a:t>Scoped </a:t>
            </a:r>
            <a:r>
              <a:rPr lang="ru-RU" smtClean="0"/>
              <a:t>аллокатор это классно, но это </a:t>
            </a:r>
            <a:r>
              <a:rPr lang="en-US" smtClean="0"/>
              <a:t>write-only</a:t>
            </a:r>
            <a:endParaRPr lang="ru-RU" smtClean="0"/>
          </a:p>
          <a:p>
            <a:r>
              <a:rPr lang="ru-RU" smtClean="0"/>
              <a:t>Вполне возможно, следует сделать ещё один шаг: </a:t>
            </a:r>
            <a:r>
              <a:rPr lang="ru-RU" smtClean="0">
                <a:solidFill>
                  <a:srgbClr val="0000FF"/>
                </a:solidFill>
              </a:rPr>
              <a:t>аллокатор вообще не должен быть частью типа контейнера</a:t>
            </a:r>
            <a:r>
              <a:rPr lang="ru-RU" smtClean="0"/>
              <a:t>.</a:t>
            </a:r>
          </a:p>
          <a:p>
            <a:r>
              <a:rPr lang="ru-RU" smtClean="0"/>
              <a:t>Действительно, что он делает в типе?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71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 Плохая репутация аллокаторов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 Полиморфные аллокаторы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 Собственный </a:t>
            </a:r>
            <a:r>
              <a:rPr lang="en-US" sz="4800" smtClean="0"/>
              <a:t>pmr </a:t>
            </a:r>
            <a:r>
              <a:rPr lang="ru-RU" sz="4800" smtClean="0"/>
              <a:t>контейнер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/>
              <a:t> </a:t>
            </a:r>
            <a:r>
              <a:rPr lang="ru-RU" sz="4800" smtClean="0"/>
              <a:t>Аллокатор Хинанта</a:t>
            </a:r>
          </a:p>
        </p:txBody>
      </p:sp>
    </p:spTree>
    <p:extLst>
      <p:ext uri="{BB962C8B-B14F-4D97-AF65-F5344CB8AC3E}">
        <p14:creationId xmlns:p14="http://schemas.microsoft.com/office/powerpoint/2010/main" val="16478431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Абстракция ресурса в памяти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TODO:</a:t>
            </a:r>
            <a:r>
              <a:rPr lang="ru-RU"/>
              <a:t> </a:t>
            </a:r>
            <a:r>
              <a:rPr lang="ru-RU" smtClean="0"/>
              <a:t>тут про </a:t>
            </a:r>
            <a:r>
              <a:rPr lang="en-US" smtClean="0"/>
              <a:t>memory_resource</a:t>
            </a:r>
          </a:p>
          <a:p>
            <a:r>
              <a:rPr lang="ru-RU" smtClean="0"/>
              <a:t>Главное: предоставляет функции </a:t>
            </a:r>
            <a:r>
              <a:rPr lang="en-US" smtClean="0"/>
              <a:t>allocate </a:t>
            </a:r>
            <a:r>
              <a:rPr lang="ru-RU" smtClean="0"/>
              <a:t>и </a:t>
            </a:r>
            <a:r>
              <a:rPr lang="en-US" smtClean="0"/>
              <a:t>deallocate </a:t>
            </a:r>
            <a:r>
              <a:rPr lang="ru-RU" smtClean="0"/>
              <a:t>как </a:t>
            </a:r>
            <a:r>
              <a:rPr lang="en-US" smtClean="0"/>
              <a:t>NVI</a:t>
            </a:r>
          </a:p>
          <a:p>
            <a:r>
              <a:rPr lang="ru-RU" smtClean="0"/>
              <a:t>Пользователь переопределяет </a:t>
            </a:r>
            <a:r>
              <a:rPr lang="en-US" smtClean="0"/>
              <a:t>do_allocate </a:t>
            </a:r>
            <a:r>
              <a:rPr lang="ru-RU" smtClean="0"/>
              <a:t>и </a:t>
            </a:r>
            <a:r>
              <a:rPr lang="en-US" smtClean="0"/>
              <a:t>do_deallocate, do_is_equal (private, virtual)</a:t>
            </a:r>
          </a:p>
        </p:txBody>
      </p:sp>
    </p:spTree>
    <p:extLst>
      <p:ext uri="{BB962C8B-B14F-4D97-AF65-F5344CB8AC3E}">
        <p14:creationId xmlns:p14="http://schemas.microsoft.com/office/powerpoint/2010/main" val="36040058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Интригующий пример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Следующий пример почти возможен в </a:t>
            </a:r>
            <a:r>
              <a:rPr lang="en-US" smtClean="0"/>
              <a:t>C++17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constexpr </a:t>
            </a:r>
            <a:r>
              <a:rPr lang="en-US">
                <a:latin typeface="Consolas" panose="020B0609020204030204" pitchFamily="49" charset="0"/>
              </a:rPr>
              <a:t>size_t sz = 1000 * </a:t>
            </a:r>
            <a:r>
              <a:rPr lang="en-US">
                <a:latin typeface="Consolas" panose="020B0609020204030204" pitchFamily="49" charset="0"/>
              </a:rPr>
              <a:t>sizeof(double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char </a:t>
            </a:r>
            <a:r>
              <a:rPr lang="en-US">
                <a:latin typeface="Consolas" panose="020B0609020204030204" pitchFamily="49" charset="0"/>
              </a:rPr>
              <a:t>buffer[sz] </a:t>
            </a:r>
            <a:r>
              <a:rPr lang="en-US">
                <a:latin typeface="Consolas" panose="020B0609020204030204" pitchFamily="49" charset="0"/>
              </a:rPr>
              <a:t>alignas(double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pmr::monotonic_buffer_resource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alloc(buffer, </a:t>
            </a:r>
            <a:r>
              <a:rPr lang="en-US">
                <a:latin typeface="Consolas" panose="020B0609020204030204" pitchFamily="49" charset="0"/>
              </a:rPr>
              <a:t>sz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double </a:t>
            </a:r>
            <a:r>
              <a:rPr lang="en-US">
                <a:latin typeface="Consolas" panose="020B0609020204030204" pitchFamily="49" charset="0"/>
              </a:rPr>
              <a:t>start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0.0;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pmr::vector</a:t>
            </a:r>
            <a:r>
              <a:rPr lang="en-US" smtClean="0">
                <a:latin typeface="Consolas" panose="020B0609020204030204" pitchFamily="49" charset="0"/>
              </a:rPr>
              <a:t>&lt;double</a:t>
            </a:r>
            <a:r>
              <a:rPr lang="en-US">
                <a:latin typeface="Consolas" panose="020B0609020204030204" pitchFamily="49" charset="0"/>
              </a:rPr>
              <a:t>&gt; v1(&amp;</a:t>
            </a:r>
            <a:r>
              <a:rPr lang="en-US">
                <a:latin typeface="Consolas" panose="020B0609020204030204" pitchFamily="49" charset="0"/>
              </a:rPr>
              <a:t>alloc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generate_n(back_inserter(v1</a:t>
            </a:r>
            <a:r>
              <a:rPr lang="en-US">
                <a:latin typeface="Consolas" panose="020B0609020204030204" pitchFamily="49" charset="0"/>
              </a:rPr>
              <a:t>), 100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[</a:t>
            </a:r>
            <a:r>
              <a:rPr lang="en-US">
                <a:latin typeface="Consolas" panose="020B0609020204030204" pitchFamily="49" charset="0"/>
              </a:rPr>
              <a:t>start] () mutable { return (start += 1.1); });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В этом примере</a:t>
            </a:r>
            <a:r>
              <a:rPr lang="en-US" smtClean="0"/>
              <a:t> </a:t>
            </a:r>
            <a:r>
              <a:rPr lang="ru-RU" smtClean="0"/>
              <a:t>самое интригующее то, что</a:t>
            </a:r>
            <a:r>
              <a:rPr lang="en-US" smtClean="0"/>
              <a:t> generate_n </a:t>
            </a:r>
            <a:r>
              <a:rPr lang="ru-RU" smtClean="0"/>
              <a:t>не вызывает никаких аллокаций памяти</a:t>
            </a:r>
          </a:p>
          <a:p>
            <a:r>
              <a:rPr lang="ru-RU" smtClean="0"/>
              <a:t>см. </a:t>
            </a:r>
            <a:r>
              <a:rPr lang="en-US" smtClean="0"/>
              <a:t>case study </a:t>
            </a:r>
            <a:r>
              <a:rPr lang="en-US" smtClean="0">
                <a:latin typeface="Consolas" panose="020B0609020204030204" pitchFamily="49" charset="0"/>
              </a:rPr>
              <a:t>04-memresource.cc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878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Абстракция аллокатора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Тут про </a:t>
            </a:r>
            <a:r>
              <a:rPr lang="en-US" smtClean="0"/>
              <a:t>polymorphic_allocator</a:t>
            </a:r>
          </a:p>
          <a:p>
            <a:r>
              <a:rPr lang="en-US" smtClean="0"/>
              <a:t>Halpern, 17:14</a:t>
            </a:r>
          </a:p>
          <a:p>
            <a:r>
              <a:rPr lang="ru-RU" smtClean="0"/>
              <a:t>Основная идея:</a:t>
            </a:r>
          </a:p>
          <a:p>
            <a:pPr marL="45720" indent="0">
              <a:buNone/>
            </a:pPr>
            <a:r>
              <a:rPr lang="en-US" smtClean="0"/>
              <a:t>polymorphic_allocator</a:t>
            </a:r>
            <a:r>
              <a:rPr lang="ru-RU" smtClean="0"/>
              <a:t>(</a:t>
            </a:r>
            <a:r>
              <a:rPr lang="en-US" smtClean="0"/>
              <a:t>memory_resource *)</a:t>
            </a:r>
          </a:p>
          <a:p>
            <a:r>
              <a:rPr lang="ru-RU" smtClean="0"/>
              <a:t>Т.е. это обёртка над </a:t>
            </a:r>
            <a:r>
              <a:rPr lang="en-US" smtClean="0"/>
              <a:t>memory_resource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19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Коварный вопрос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Зачем по вашему в </a:t>
            </a:r>
            <a:r>
              <a:rPr lang="en-US" smtClean="0"/>
              <a:t>C++</a:t>
            </a:r>
            <a:r>
              <a:rPr lang="en-US" smtClean="0">
                <a:latin typeface="Consolas" panose="020B0609020204030204" pitchFamily="49" charset="0"/>
              </a:rPr>
              <a:t>98</a:t>
            </a:r>
            <a:r>
              <a:rPr lang="en-US" smtClean="0"/>
              <a:t> </a:t>
            </a:r>
            <a:r>
              <a:rPr lang="ru-RU" smtClean="0"/>
              <a:t>были</a:t>
            </a:r>
            <a:r>
              <a:rPr lang="en-US" smtClean="0"/>
              <a:t> </a:t>
            </a:r>
            <a:r>
              <a:rPr lang="ru-RU" smtClean="0"/>
              <a:t>введены аллокаторы?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883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</a:t>
            </a:r>
            <a:r>
              <a:rPr lang="en-US" smtClean="0"/>
              <a:t>www.youtube.com/watch?v=v3dz-AKOVL8 (</a:t>
            </a:r>
            <a:r>
              <a:rPr lang="ru-RU" smtClean="0"/>
              <a:t>около 30 минуты)</a:t>
            </a:r>
          </a:p>
          <a:p>
            <a:r>
              <a:rPr lang="en-US" smtClean="0"/>
              <a:t>github.com/phalpern/CppCon2017Code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48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Существующие в стандарте ресурсы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TODO: </a:t>
            </a:r>
            <a:r>
              <a:rPr lang="ru-RU" smtClean="0"/>
              <a:t>тут взять из Лакоса про отличия глобальных аллокаторов, пула и монотонных аллокаторов</a:t>
            </a:r>
          </a:p>
          <a:p>
            <a:r>
              <a:rPr lang="en-US" smtClean="0"/>
              <a:t>null_memory_resource</a:t>
            </a:r>
          </a:p>
          <a:p>
            <a:r>
              <a:rPr lang="en-US" smtClean="0"/>
              <a:t>new_delete_resource</a:t>
            </a:r>
          </a:p>
          <a:p>
            <a:r>
              <a:rPr lang="en-US" smtClean="0"/>
              <a:t>synchronize_pool_resource</a:t>
            </a:r>
          </a:p>
          <a:p>
            <a:r>
              <a:rPr lang="en-US" smtClean="0"/>
              <a:t>unsynchronize_pool_resource</a:t>
            </a:r>
            <a:endParaRPr lang="en-US"/>
          </a:p>
          <a:p>
            <a:r>
              <a:rPr lang="en-US" smtClean="0"/>
              <a:t>monotonic_buffer_resource</a:t>
            </a:r>
          </a:p>
          <a:p>
            <a:r>
              <a:rPr lang="ru-RU" smtClean="0"/>
              <a:t>+ про возможность склеивать их в цепочки</a:t>
            </a:r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481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do_allocate: parent-&gt;allocate + </a:t>
            </a:r>
            <a:r>
              <a:rPr lang="ru-RU" smtClean="0"/>
              <a:t>набор статистики. Около 34 минуты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771788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 Плохая репутация аллокаторов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 Полиморфные аллокаторы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 Собственный </a:t>
            </a:r>
            <a:r>
              <a:rPr lang="en-US" sz="4800" smtClean="0"/>
              <a:t>pmr </a:t>
            </a:r>
            <a:r>
              <a:rPr lang="ru-RU" sz="4800" smtClean="0"/>
              <a:t>контейнер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/>
              <a:t> </a:t>
            </a:r>
            <a:r>
              <a:rPr lang="ru-RU" sz="4800" smtClean="0"/>
              <a:t>Аллокатор Хинанта</a:t>
            </a:r>
          </a:p>
        </p:txBody>
      </p:sp>
    </p:spTree>
    <p:extLst>
      <p:ext uri="{BB962C8B-B14F-4D97-AF65-F5344CB8AC3E}">
        <p14:creationId xmlns:p14="http://schemas.microsoft.com/office/powerpoint/2010/main" val="29307810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</a:t>
            </a:r>
            <a:r>
              <a:rPr lang="en-US" smtClean="0"/>
              <a:t>www.youtube.com/watch?v=v3dz-AKOVL8</a:t>
            </a:r>
            <a:endParaRPr lang="ru-RU" smtClean="0"/>
          </a:p>
          <a:p>
            <a:r>
              <a:rPr lang="en-US" smtClean="0"/>
              <a:t>slist </a:t>
            </a:r>
            <a:r>
              <a:rPr lang="ru-RU" smtClean="0"/>
              <a:t>около 39 минуты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983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Возможное устройство узла </a:t>
            </a:r>
            <a:r>
              <a:rPr lang="en-US" smtClean="0"/>
              <a:t>slist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Устройство узла для такого контейнера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Tp&gt; struct </a:t>
            </a:r>
            <a:r>
              <a:rPr lang="en-US" smtClean="0">
                <a:latin typeface="Consolas" panose="020B0609020204030204" pitchFamily="49" charset="0"/>
              </a:rPr>
              <a:t>node;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Tp&gt; struct node_base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node&lt;Tp&gt; *m_next = nullptr;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тут явно запрещены копирование и присваивание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Tp&gt; struct </a:t>
            </a:r>
            <a:r>
              <a:rPr lang="en-US" smtClean="0">
                <a:latin typeface="Consolas" panose="020B0609020204030204" pitchFamily="49" charset="0"/>
              </a:rPr>
              <a:t>node : node_base&lt;Tp&gt;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Tp m_value</a:t>
            </a:r>
            <a:r>
              <a:rPr lang="en-US">
                <a:latin typeface="Consolas" panose="020B0609020204030204" pitchFamily="49" charset="0"/>
              </a:rPr>
              <a:t>;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r>
              <a:rPr lang="ru-RU" smtClean="0"/>
              <a:t>Увы довольно сложно угадать разумное значение по умолчанию для </a:t>
            </a:r>
            <a:r>
              <a:rPr lang="en-US" smtClean="0"/>
              <a:t>m_value.</a:t>
            </a:r>
          </a:p>
        </p:txBody>
      </p:sp>
    </p:spTree>
    <p:extLst>
      <p:ext uri="{BB962C8B-B14F-4D97-AF65-F5344CB8AC3E}">
        <p14:creationId xmlns:p14="http://schemas.microsoft.com/office/powerpoint/2010/main" val="35943506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Трюк с </a:t>
            </a:r>
            <a:r>
              <a:rPr lang="en-US" smtClean="0"/>
              <a:t>union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Устройство узла для такого контейнера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Tp&gt; struct </a:t>
            </a:r>
            <a:r>
              <a:rPr lang="en-US" smtClean="0">
                <a:latin typeface="Consolas" panose="020B0609020204030204" pitchFamily="49" charset="0"/>
              </a:rPr>
              <a:t>node;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Tp&gt; struct node_base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node&lt;Tp&gt; *m_next = nullptr;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тут явно запрещены копирование и присваивание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Tp&gt; struct </a:t>
            </a:r>
            <a:r>
              <a:rPr lang="en-US" smtClean="0">
                <a:latin typeface="Consolas" panose="020B0609020204030204" pitchFamily="49" charset="0"/>
              </a:rPr>
              <a:t>node : node_base&lt;Tp&gt;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union {</a:t>
            </a:r>
            <a:r>
              <a:rPr lang="en-US" smtClean="0">
                <a:latin typeface="Consolas" panose="020B0609020204030204" pitchFamily="49" charset="0"/>
              </a:rPr>
              <a:t> Tp m_value;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};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r>
              <a:rPr lang="ru-RU" smtClean="0"/>
              <a:t>Теперь это значение вообще не будет инициализировано при конструировании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409464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Инициализация аллокатора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Удобный алиас</a:t>
            </a:r>
          </a:p>
          <a:p>
            <a:pPr marL="45720" indent="0">
              <a:buNone/>
            </a:pPr>
            <a:r>
              <a:rPr lang="en-US" smtClean="0"/>
              <a:t>using allocator_t = pmr::polymorphic_allocator&lt;byte&gt;;</a:t>
            </a:r>
          </a:p>
          <a:p>
            <a:r>
              <a:rPr lang="ru-RU" smtClean="0"/>
              <a:t>Аргумент конструктора, а не шаблона</a:t>
            </a:r>
          </a:p>
          <a:p>
            <a:pPr marL="45720" indent="0">
              <a:buNone/>
            </a:pPr>
            <a:r>
              <a:rPr lang="en-US" smtClean="0"/>
              <a:t>slist(allocator_t a = {}) : head_{}, tail_p_{&amp;head_}, size_{0}, alloc_{a} {};</a:t>
            </a:r>
          </a:p>
          <a:p>
            <a:r>
              <a:rPr lang="ru-RU" smtClean="0"/>
              <a:t>Вариант копирующего конструктора с аллокатором</a:t>
            </a:r>
          </a:p>
          <a:p>
            <a:pPr marL="45720" indent="0">
              <a:buNone/>
            </a:pPr>
            <a:r>
              <a:rPr lang="en-US" smtClean="0"/>
              <a:t>slist(const slist&amp; rhs, allocator_t </a:t>
            </a:r>
            <a:r>
              <a:rPr lang="en-US"/>
              <a:t>a = {})</a:t>
            </a:r>
            <a:endParaRPr lang="ru-RU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137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Использование аллокатора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TODO: emplace (46 </a:t>
            </a:r>
            <a:r>
              <a:rPr lang="ru-RU" smtClean="0"/>
              <a:t>минута)</a:t>
            </a:r>
          </a:p>
          <a:p>
            <a:r>
              <a:rPr lang="ru-RU" smtClean="0"/>
              <a:t>Ключевая идея:</a:t>
            </a:r>
          </a:p>
          <a:p>
            <a:pPr marL="45720" indent="0">
              <a:buNone/>
            </a:pPr>
            <a:r>
              <a:rPr lang="en-US" smtClean="0"/>
              <a:t>alloc_.resource()-&gt;allocate(sizeof node, alignof node)</a:t>
            </a:r>
          </a:p>
          <a:p>
            <a:pPr marL="45720" indent="0">
              <a:buNone/>
            </a:pPr>
            <a:r>
              <a:rPr lang="en-US" smtClean="0"/>
              <a:t>alloc_.construct(addressof node-&gt;value, forward&lt;Args&gt;(args)...);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800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Очистка памяти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Около 50 минуты</a:t>
            </a:r>
          </a:p>
          <a:p>
            <a:r>
              <a:rPr lang="en-US" smtClean="0"/>
              <a:t>destroy, </a:t>
            </a:r>
            <a:r>
              <a:rPr lang="ru-RU" smtClean="0"/>
              <a:t>потом </a:t>
            </a:r>
            <a:r>
              <a:rPr lang="en-US" smtClean="0"/>
              <a:t>deallocate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96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Удивительный ответ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Зачем по вашему в </a:t>
            </a:r>
            <a:r>
              <a:rPr lang="en-US" smtClean="0"/>
              <a:t>C++</a:t>
            </a:r>
            <a:r>
              <a:rPr lang="en-US" smtClean="0">
                <a:latin typeface="Consolas" panose="020B0609020204030204" pitchFamily="49" charset="0"/>
              </a:rPr>
              <a:t>98</a:t>
            </a:r>
            <a:r>
              <a:rPr lang="en-US" smtClean="0"/>
              <a:t> </a:t>
            </a:r>
            <a:r>
              <a:rPr lang="ru-RU" smtClean="0"/>
              <a:t>были</a:t>
            </a:r>
            <a:r>
              <a:rPr lang="en-US" smtClean="0"/>
              <a:t> </a:t>
            </a:r>
            <a:r>
              <a:rPr lang="ru-RU" smtClean="0"/>
              <a:t>введены аллокаторы?</a:t>
            </a:r>
          </a:p>
          <a:p>
            <a:r>
              <a:rPr lang="ru-RU" smtClean="0"/>
              <a:t>Исходно Степанов планировал аллокаторы </a:t>
            </a:r>
            <a:r>
              <a:rPr lang="ru-RU" smtClean="0">
                <a:solidFill>
                  <a:srgbClr val="0000FF"/>
                </a:solidFill>
              </a:rPr>
              <a:t>для абстракции различий между </a:t>
            </a:r>
            <a:r>
              <a:rPr lang="en-US" smtClean="0">
                <a:solidFill>
                  <a:srgbClr val="0000FF"/>
                </a:solidFill>
              </a:rPr>
              <a:t>near </a:t>
            </a:r>
            <a:r>
              <a:rPr lang="ru-RU" smtClean="0">
                <a:solidFill>
                  <a:srgbClr val="0000FF"/>
                </a:solidFill>
              </a:rPr>
              <a:t>и </a:t>
            </a:r>
            <a:r>
              <a:rPr lang="en-US" smtClean="0">
                <a:solidFill>
                  <a:srgbClr val="0000FF"/>
                </a:solidFill>
              </a:rPr>
              <a:t>far pointers</a:t>
            </a:r>
            <a:r>
              <a:rPr lang="ru-RU" smtClean="0"/>
              <a:t>.</a:t>
            </a:r>
          </a:p>
          <a:p>
            <a:r>
              <a:rPr lang="ru-RU" smtClean="0"/>
              <a:t>Комитет по стандартизации пошёл дальше</a:t>
            </a:r>
            <a:r>
              <a:rPr lang="en-US" smtClean="0"/>
              <a:t>: </a:t>
            </a:r>
            <a:r>
              <a:rPr lang="ru-RU" smtClean="0"/>
              <a:t>аллокаторы были стандартизованы чтобы прятать различия между любыми ресурсами</a:t>
            </a:r>
          </a:p>
          <a:p>
            <a:r>
              <a:rPr lang="ru-RU" smtClean="0"/>
              <a:t>Идея в следующем: каждый раз когда контейнеру нужна память он пользуется не </a:t>
            </a:r>
            <a:r>
              <a:rPr lang="en-US" smtClean="0"/>
              <a:t>new/delete </a:t>
            </a:r>
            <a:r>
              <a:rPr lang="ru-RU" smtClean="0"/>
              <a:t>напрямую, а функциями </a:t>
            </a:r>
            <a:r>
              <a:rPr lang="en-US" smtClean="0"/>
              <a:t>allocate/deallocate </a:t>
            </a:r>
            <a:r>
              <a:rPr lang="ru-RU" smtClean="0"/>
              <a:t>своего аллокатора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409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Тонкость в реализации перемещения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Стандартная реализация перемещения в данном случае будет очевидно плоха:</a:t>
            </a:r>
          </a:p>
          <a:p>
            <a:pPr marL="45720" indent="0">
              <a:buNone/>
            </a:pPr>
            <a:r>
              <a:rPr lang="en-US" smtClean="0"/>
              <a:t>slist&amp; operator=(slist&amp;&amp; rhs) {</a:t>
            </a:r>
            <a:br>
              <a:rPr lang="en-US" smtClean="0"/>
            </a:br>
            <a:r>
              <a:rPr lang="ru-RU" smtClean="0"/>
              <a:t>  </a:t>
            </a:r>
            <a:r>
              <a:rPr lang="en-US" smtClean="0"/>
              <a:t>swap(rhs.head_, head_);</a:t>
            </a:r>
            <a:br>
              <a:rPr lang="en-US" smtClean="0"/>
            </a:br>
            <a:r>
              <a:rPr lang="en-US" smtClean="0"/>
              <a:t> </a:t>
            </a:r>
            <a:r>
              <a:rPr lang="ru-RU" smtClean="0"/>
              <a:t> </a:t>
            </a:r>
            <a:r>
              <a:rPr lang="en-US" smtClean="0"/>
              <a:t>swap(rhs.tail_p_, tail_p_);</a:t>
            </a:r>
            <a:r>
              <a:rPr lang="ru-RU"/>
              <a:t/>
            </a:r>
            <a:br>
              <a:rPr lang="ru-RU"/>
            </a:br>
            <a:r>
              <a:rPr lang="en-US" smtClean="0"/>
              <a:t>  swap(rhs.alloc_, alloc_); // </a:t>
            </a:r>
            <a:r>
              <a:rPr lang="ru-RU" smtClean="0"/>
              <a:t>ошибка</a:t>
            </a:r>
            <a:r>
              <a:rPr lang="en-US" smtClean="0"/>
              <a:t>, </a:t>
            </a:r>
            <a:r>
              <a:rPr lang="ru-RU" smtClean="0"/>
              <a:t>у аллокатора может не быть </a:t>
            </a:r>
            <a:r>
              <a:rPr lang="en-US" smtClean="0"/>
              <a:t>move-ctor</a:t>
            </a:r>
            <a:br>
              <a:rPr lang="en-US" smtClean="0"/>
            </a:br>
            <a:r>
              <a:rPr lang="en-US" smtClean="0"/>
              <a:t>  return *this;</a:t>
            </a:r>
            <a:br>
              <a:rPr lang="en-US" smtClean="0"/>
            </a:br>
            <a:r>
              <a:rPr lang="en-US" smtClean="0"/>
              <a:t>}</a:t>
            </a:r>
            <a:endParaRPr lang="ru-RU"/>
          </a:p>
          <a:p>
            <a:r>
              <a:rPr lang="ru-RU" smtClean="0"/>
              <a:t>На самом деле аллокатор никогда нельзя двигать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531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Тонкость в реализации перемещения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Поэтому необходимо предусмотреть копирование если пришёл объект того же класса с другим аллокатором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slist&amp; operator=(slist&amp;&amp; rhs)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if (alloc_ == rhs.alloc_)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// </a:t>
            </a:r>
            <a:r>
              <a:rPr lang="ru-RU" smtClean="0">
                <a:latin typeface="Consolas" panose="020B0609020204030204" pitchFamily="49" charset="0"/>
              </a:rPr>
              <a:t>тогда можно перемещать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else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operator=(rhs); // </a:t>
            </a:r>
            <a:r>
              <a:rPr lang="ru-RU" smtClean="0">
                <a:latin typeface="Consolas" panose="020B0609020204030204" pitchFamily="49" charset="0"/>
              </a:rPr>
              <a:t>копирование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*this;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Обычно это усложнение незначительно, но оно показывает, что аллокаторы влияют на архитектуру.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128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Представьте, что аллокатор -- шаблонный параметр как в </a:t>
            </a:r>
            <a:r>
              <a:rPr lang="en-US" smtClean="0"/>
              <a:t>C++98</a:t>
            </a:r>
          </a:p>
          <a:p>
            <a:r>
              <a:rPr lang="ru-RU" smtClean="0"/>
              <a:t>Как в этом случае могло бы быть устроено перемещающее присваивание?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369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Представьте, что аллокатор -- шаблонный параметр как в </a:t>
            </a:r>
            <a:r>
              <a:rPr lang="en-US" smtClean="0"/>
              <a:t>C++98</a:t>
            </a:r>
          </a:p>
          <a:p>
            <a:r>
              <a:rPr lang="ru-RU" smtClean="0"/>
              <a:t>Как в этом случае могло бы быть устроено перемещающее присваивание?</a:t>
            </a:r>
          </a:p>
          <a:p>
            <a:r>
              <a:rPr lang="ru-RU" smtClean="0"/>
              <a:t>Это один из мрачнейших вопросов. Краткий ответ: </a:t>
            </a:r>
            <a:r>
              <a:rPr lang="en-US" smtClean="0"/>
              <a:t>rebind. </a:t>
            </a:r>
            <a:r>
              <a:rPr lang="ru-RU" smtClean="0"/>
              <a:t>Подробный ответ вы не хотите знать.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747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Копирующее конструирование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Около 54 минуты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084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 Плохая репутация аллокаторов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 Полиморфные аллокаторы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 Собственный </a:t>
            </a:r>
            <a:r>
              <a:rPr lang="en-US" sz="4800" smtClean="0"/>
              <a:t>pmr </a:t>
            </a:r>
            <a:r>
              <a:rPr lang="ru-RU" sz="4800" smtClean="0"/>
              <a:t>контейнер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800"/>
              <a:t> </a:t>
            </a:r>
            <a:r>
              <a:rPr lang="ru-RU" sz="4800"/>
              <a:t> </a:t>
            </a:r>
            <a:r>
              <a:rPr lang="ru-RU" sz="4800" smtClean="0"/>
              <a:t>Аллокатор Хинанта</a:t>
            </a:r>
          </a:p>
        </p:txBody>
      </p:sp>
    </p:spTree>
    <p:extLst>
      <p:ext uri="{BB962C8B-B14F-4D97-AF65-F5344CB8AC3E}">
        <p14:creationId xmlns:p14="http://schemas.microsoft.com/office/powerpoint/2010/main" val="10040292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https://howardhinnant.github.io/stack_alloc.html</a:t>
            </a:r>
          </a:p>
        </p:txBody>
      </p:sp>
    </p:spTree>
    <p:extLst>
      <p:ext uri="{BB962C8B-B14F-4D97-AF65-F5344CB8AC3E}">
        <p14:creationId xmlns:p14="http://schemas.microsoft.com/office/powerpoint/2010/main" val="28482633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US" dirty="0"/>
                  <a:t>ISO/IEC, "Information technology -- Programming languages – C++", </a:t>
                </a:r>
                <a:r>
                  <a:rPr lang="en-US"/>
                  <a:t>ISO/IEC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14882:2017</m:t>
                    </m:r>
                  </m:oMath>
                </a14:m>
                <a:endParaRPr lang="en-US" dirty="0"/>
              </a:p>
              <a:p>
                <a:pPr lvl="0"/>
                <a:r>
                  <a:rPr lang="en-US"/>
                  <a:t>Bjarne Stroustrup, The </a:t>
                </a:r>
                <a:r>
                  <a:rPr lang="en-US" dirty="0"/>
                  <a:t>C++ Programming Language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th </a:t>
                </a:r>
                <a:r>
                  <a:rPr lang="en-US"/>
                  <a:t>Edition</a:t>
                </a:r>
                <a:r>
                  <a:rPr lang="en-US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869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Как это было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96144" cy="4038600"/>
          </a:xfrm>
        </p:spPr>
        <p:txBody>
          <a:bodyPr/>
          <a:lstStyle/>
          <a:p>
            <a:r>
              <a:rPr lang="ru-RU" smtClean="0"/>
              <a:t>Представим, что у вас в программе есть особый распределитель памяти </a:t>
            </a:r>
            <a:r>
              <a:rPr lang="en-US" smtClean="0"/>
              <a:t>s</a:t>
            </a:r>
            <a:r>
              <a:rPr lang="ru-RU" smtClean="0"/>
              <a:t>_</a:t>
            </a:r>
            <a:r>
              <a:rPr lang="en-US" smtClean="0"/>
              <a:t>malloc </a:t>
            </a:r>
            <a:r>
              <a:rPr lang="ru-RU" smtClean="0"/>
              <a:t>и вы </a:t>
            </a:r>
            <a:r>
              <a:rPr lang="ru-RU" smtClean="0"/>
              <a:t>пишете аллокатор с функциями </a:t>
            </a:r>
            <a:r>
              <a:rPr lang="en-US" smtClean="0"/>
              <a:t>allocate</a:t>
            </a:r>
            <a:r>
              <a:rPr lang="ru-RU" smtClean="0"/>
              <a:t> и </a:t>
            </a:r>
            <a:r>
              <a:rPr lang="en-US" smtClean="0"/>
              <a:t>deallocate: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template&lt;typename T&gt; struct s_alloc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typedef T value_type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typedef T</a:t>
            </a:r>
            <a:r>
              <a:rPr lang="ru-RU" smtClean="0">
                <a:latin typeface="Consolas" panose="020B0609020204030204" pitchFamily="49" charset="0"/>
              </a:rPr>
              <a:t>*</a:t>
            </a:r>
            <a:r>
              <a:rPr lang="en-US" smtClean="0">
                <a:latin typeface="Consolas" panose="020B0609020204030204" pitchFamily="49" charset="0"/>
              </a:rPr>
              <a:t> pointer;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pointer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allocate 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size_t n</a:t>
            </a:r>
            <a:r>
              <a:rPr lang="ru-RU" smtClean="0">
                <a:latin typeface="Consolas" panose="020B0609020204030204" pitchFamily="49" charset="0"/>
              </a:rPr>
              <a:t>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return </a:t>
            </a:r>
            <a:r>
              <a:rPr lang="en-US" smtClean="0">
                <a:latin typeface="Consolas" panose="020B0609020204030204" pitchFamily="49" charset="0"/>
              </a:rPr>
              <a:t>static_cast&lt;pointer&gt;(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s_malloc(n * sizeof(T))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void </a:t>
            </a:r>
            <a:r>
              <a:rPr lang="en-US" smtClean="0">
                <a:latin typeface="Consolas" panose="020B0609020204030204" pitchFamily="49" charset="0"/>
              </a:rPr>
              <a:t>deallocate(pointer </a:t>
            </a:r>
            <a:r>
              <a:rPr lang="en-US" smtClean="0">
                <a:latin typeface="Consolas" panose="020B0609020204030204" pitchFamily="49" charset="0"/>
              </a:rPr>
              <a:t>p, size_t n) {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s_free(p);</a:t>
            </a:r>
            <a:r>
              <a:rPr lang="en-US" smtClean="0">
                <a:latin typeface="Consolas" panose="020B0609020204030204" pitchFamily="49" charset="0"/>
              </a:rPr>
              <a:t> 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r>
              <a:rPr lang="ru-RU" smtClean="0"/>
              <a:t>Теперь </a:t>
            </a:r>
            <a:r>
              <a:rPr lang="ru-RU" smtClean="0"/>
              <a:t>это</a:t>
            </a:r>
            <a:r>
              <a:rPr lang="en-US" smtClean="0"/>
              <a:t> </a:t>
            </a:r>
            <a:r>
              <a:rPr lang="ru-RU" smtClean="0"/>
              <a:t>наверное </a:t>
            </a:r>
            <a:r>
              <a:rPr lang="ru-RU" smtClean="0"/>
              <a:t>можно использовать, </a:t>
            </a:r>
            <a:r>
              <a:rPr lang="ru-RU" smtClean="0"/>
              <a:t>размещая нечто в </a:t>
            </a:r>
            <a:r>
              <a:rPr lang="ru-RU" smtClean="0"/>
              <a:t>это</a:t>
            </a:r>
            <a:r>
              <a:rPr lang="ru-RU"/>
              <a:t>й</a:t>
            </a:r>
            <a:r>
              <a:rPr lang="ru-RU" smtClean="0"/>
              <a:t> </a:t>
            </a:r>
            <a:r>
              <a:rPr lang="ru-RU" smtClean="0"/>
              <a:t>памяти</a:t>
            </a:r>
            <a:r>
              <a:rPr lang="en-US"/>
              <a:t>?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using s_vector = </a:t>
            </a:r>
            <a:r>
              <a:rPr lang="en-US" smtClean="0">
                <a:latin typeface="Consolas" panose="020B0609020204030204" pitchFamily="49" charset="0"/>
              </a:rPr>
              <a:t>vector&lt;T,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s_alloc&lt;T&gt;</a:t>
            </a:r>
            <a:r>
              <a:rPr lang="en-US" smtClean="0">
                <a:latin typeface="Consolas" panose="020B0609020204030204" pitchFamily="49" charset="0"/>
              </a:rPr>
              <a:t>&gt;;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728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 нет, секундочку....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У нас две проблемы, которые в целом стали понятны к </a:t>
            </a:r>
            <a:r>
              <a:rPr lang="ru-RU" smtClean="0">
                <a:latin typeface="Consolas" panose="020B0609020204030204" pitchFamily="49" charset="0"/>
              </a:rPr>
              <a:t>1998</a:t>
            </a:r>
            <a:r>
              <a:rPr lang="ru-RU" smtClean="0"/>
              <a:t> году.</a:t>
            </a:r>
          </a:p>
          <a:p>
            <a:r>
              <a:rPr lang="ru-RU" smtClean="0"/>
              <a:t>Первая проблема: взаимозаменяемость аллокаторов </a:t>
            </a:r>
          </a:p>
          <a:p>
            <a:pPr lvl="1"/>
            <a:r>
              <a:rPr lang="ru-RU"/>
              <a:t>П</a:t>
            </a:r>
            <a:r>
              <a:rPr lang="ru-RU" smtClean="0"/>
              <a:t>усть у нас есть </a:t>
            </a:r>
            <a:r>
              <a:rPr lang="en-US" smtClean="0">
                <a:latin typeface="Consolas" panose="020B0609020204030204" pitchFamily="49" charset="0"/>
              </a:rPr>
              <a:t>s_vector v1,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v2</a:t>
            </a:r>
            <a:r>
              <a:rPr lang="en-US" smtClean="0"/>
              <a:t> </a:t>
            </a:r>
            <a:endParaRPr lang="en-US"/>
          </a:p>
          <a:p>
            <a:pPr lvl="1"/>
            <a:r>
              <a:rPr lang="ru-RU" smtClean="0"/>
              <a:t>У каждого из них есть свой экземпляр аллокатора. </a:t>
            </a:r>
            <a:endParaRPr lang="en-US" smtClean="0"/>
          </a:p>
          <a:p>
            <a:pPr lvl="1"/>
            <a:r>
              <a:rPr lang="ru-RU" smtClean="0"/>
              <a:t>Очевидно присвоение</a:t>
            </a:r>
            <a:r>
              <a:rPr lang="ru-RU"/>
              <a:t> </a:t>
            </a:r>
            <a:r>
              <a:rPr lang="en-US" smtClean="0">
                <a:latin typeface="Consolas" panose="020B0609020204030204" pitchFamily="49" charset="0"/>
              </a:rPr>
              <a:t>v1 = v2</a:t>
            </a:r>
            <a:r>
              <a:rPr lang="en-US" smtClean="0"/>
              <a:t> </a:t>
            </a:r>
            <a:r>
              <a:rPr lang="ru-RU" smtClean="0"/>
              <a:t>будет работать только если эти аллокаторы в некотором смысле взаимозаменяемы</a:t>
            </a:r>
            <a:endParaRPr lang="en-US" smtClean="0"/>
          </a:p>
          <a:p>
            <a:r>
              <a:rPr lang="ru-RU" smtClean="0"/>
              <a:t>Вторая проблема: приведение аллокаторов</a:t>
            </a:r>
          </a:p>
          <a:p>
            <a:pPr lvl="1"/>
            <a:r>
              <a:rPr lang="ru-RU"/>
              <a:t>Возмём </a:t>
            </a:r>
            <a:r>
              <a:rPr lang="en-US">
                <a:latin typeface="Consolas" panose="020B0609020204030204" pitchFamily="49" charset="0"/>
              </a:rPr>
              <a:t>std::list&lt;T, myalloc&lt;T&gt;&gt;</a:t>
            </a:r>
            <a:endParaRPr lang="ru-RU"/>
          </a:p>
          <a:p>
            <a:pPr lvl="1"/>
            <a:r>
              <a:rPr lang="ru-RU"/>
              <a:t>Внутри себя список будет создавать не </a:t>
            </a:r>
            <a:r>
              <a:rPr lang="en-US">
                <a:latin typeface="Consolas" panose="020B0609020204030204" pitchFamily="49" charset="0"/>
              </a:rPr>
              <a:t>T</a:t>
            </a:r>
            <a:r>
              <a:rPr lang="en-US"/>
              <a:t>, </a:t>
            </a:r>
            <a:r>
              <a:rPr lang="ru-RU"/>
              <a:t>а </a:t>
            </a:r>
            <a:r>
              <a:rPr lang="en-US">
                <a:latin typeface="Consolas" panose="020B0609020204030204" pitchFamily="49" charset="0"/>
              </a:rPr>
              <a:t>__list_node&lt;T&gt;</a:t>
            </a:r>
            <a:r>
              <a:rPr lang="en-US"/>
              <a:t>. </a:t>
            </a:r>
          </a:p>
          <a:p>
            <a:pPr lvl="1"/>
            <a:r>
              <a:rPr lang="ru-RU"/>
              <a:t>То есть ему нужно иметь возможность получить </a:t>
            </a:r>
            <a:r>
              <a:rPr lang="en-US">
                <a:latin typeface="Consolas" panose="020B0609020204030204" pitchFamily="49" charset="0"/>
              </a:rPr>
              <a:t>myalloc&lt;__list_node&lt;T&gt;&gt;</a:t>
            </a:r>
            <a:r>
              <a:rPr lang="en-US"/>
              <a:t> </a:t>
            </a:r>
            <a:r>
              <a:rPr lang="ru-RU"/>
              <a:t>который является совершенно </a:t>
            </a:r>
            <a:r>
              <a:rPr lang="ru-RU"/>
              <a:t>отдельным </a:t>
            </a:r>
            <a:r>
              <a:rPr lang="ru-RU" smtClean="0"/>
              <a:t>типом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11926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Равенство и неравенство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Стандарт </a:t>
            </a:r>
            <a:r>
              <a:rPr lang="en-US" smtClean="0">
                <a:latin typeface="Consolas" panose="020B0609020204030204" pitchFamily="49" charset="0"/>
              </a:rPr>
              <a:t>98</a:t>
            </a:r>
            <a:r>
              <a:rPr lang="en-US" smtClean="0"/>
              <a:t> </a:t>
            </a:r>
            <a:r>
              <a:rPr lang="ru-RU" smtClean="0"/>
              <a:t>года накладывал </a:t>
            </a:r>
            <a:r>
              <a:rPr lang="ru-RU" smtClean="0">
                <a:solidFill>
                  <a:srgbClr val="FF0000"/>
                </a:solidFill>
              </a:rPr>
              <a:t>ограничение</a:t>
            </a:r>
            <a:r>
              <a:rPr lang="ru-RU" smtClean="0"/>
              <a:t>: все конкретные экземпляры аллокатора должны </a:t>
            </a:r>
            <a:r>
              <a:rPr lang="ru-RU" smtClean="0">
                <a:solidFill>
                  <a:srgbClr val="0000FF"/>
                </a:solidFill>
              </a:rPr>
              <a:t>быть эквивалентными</a:t>
            </a:r>
            <a:r>
              <a:rPr lang="ru-RU" smtClean="0"/>
              <a:t>.</a:t>
            </a:r>
          </a:p>
          <a:p>
            <a:r>
              <a:rPr lang="ru-RU" smtClean="0"/>
              <a:t>Это означало, что вы должны были также написать: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T, typename U&gt;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bool operator== (const s_alloc&lt;T&gt;&amp;, const s_alloc&lt;U&gt;&amp;)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true;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T, typename U&gt;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bool </a:t>
            </a:r>
            <a:r>
              <a:rPr lang="en-US" smtClean="0">
                <a:latin typeface="Consolas" panose="020B0609020204030204" pitchFamily="49" charset="0"/>
              </a:rPr>
              <a:t>operator!= </a:t>
            </a:r>
            <a:r>
              <a:rPr lang="en-US">
                <a:latin typeface="Consolas" panose="020B0609020204030204" pitchFamily="49" charset="0"/>
              </a:rPr>
              <a:t>(const s_alloc&lt;T&gt;&amp;, const s_alloc&lt;U&gt;&amp;)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return </a:t>
            </a:r>
            <a:r>
              <a:rPr lang="en-US" smtClean="0">
                <a:latin typeface="Consolas" panose="020B0609020204030204" pitchFamily="49" charset="0"/>
              </a:rPr>
              <a:t>false;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937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Приведение и </a:t>
            </a:r>
            <a:r>
              <a:rPr lang="en-US" smtClean="0"/>
              <a:t>rebind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15832" cy="4038600"/>
          </a:xfrm>
        </p:spPr>
        <p:txBody>
          <a:bodyPr/>
          <a:lstStyle/>
          <a:p>
            <a:r>
              <a:rPr lang="ru-RU" smtClean="0"/>
              <a:t>Для приведения аллокаторов одного к другому и чтобы контейнер мог узнать тип аллокатора для чего-то кроме своего типа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T&gt; struct s_alloc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// </a:t>
            </a:r>
            <a:r>
              <a:rPr lang="ru-RU">
                <a:latin typeface="Consolas" panose="020B0609020204030204" pitchFamily="49" charset="0"/>
              </a:rPr>
              <a:t>тут всё как было</a:t>
            </a:r>
          </a:p>
          <a:p>
            <a:pPr marL="45720" indent="0">
              <a:buNone/>
            </a:pP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template&lt;typename U&gt; s_alloc(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const s_alloc&lt;U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&gt;&amp;</a:t>
            </a:r>
            <a:r>
              <a:rPr lang="en-US">
                <a:latin typeface="Consolas" panose="020B0609020204030204" pitchFamily="49" charset="0"/>
              </a:rPr>
              <a:t>) </a:t>
            </a:r>
            <a:r>
              <a:rPr lang="en-US" smtClean="0">
                <a:latin typeface="Consolas" panose="020B0609020204030204" pitchFamily="49" charset="0"/>
              </a:rPr>
              <a:t>{}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template&lt;typename </a:t>
            </a:r>
            <a:r>
              <a:rPr lang="en-US">
                <a:latin typeface="Consolas" panose="020B0609020204030204" pitchFamily="49" charset="0"/>
              </a:rPr>
              <a:t>U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rebind { typedef s_alloc&lt;U&gt; other</a:t>
            </a:r>
            <a:r>
              <a:rPr lang="en-US">
                <a:latin typeface="Consolas" panose="020B0609020204030204" pitchFamily="49" charset="0"/>
              </a:rPr>
              <a:t>;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Может быть это всё?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87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Некоторые дополнительные функции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58984" cy="4038600"/>
          </a:xfrm>
        </p:spPr>
        <p:txBody>
          <a:bodyPr/>
          <a:lstStyle/>
          <a:p>
            <a:r>
              <a:rPr lang="ru-RU" smtClean="0"/>
              <a:t>Нет в </a:t>
            </a:r>
            <a:r>
              <a:rPr lang="ru-RU" smtClean="0">
                <a:latin typeface="Consolas" panose="020B0609020204030204" pitchFamily="49" charset="0"/>
              </a:rPr>
              <a:t>98</a:t>
            </a:r>
            <a:r>
              <a:rPr lang="ru-RU" smtClean="0"/>
              <a:t>-м году это ещё не всё</a:t>
            </a:r>
          </a:p>
          <a:p>
            <a:r>
              <a:rPr lang="ru-RU" smtClean="0"/>
              <a:t>Вы</a:t>
            </a:r>
            <a:r>
              <a:rPr lang="en-US" smtClean="0"/>
              <a:t> </a:t>
            </a:r>
            <a:r>
              <a:rPr lang="ru-RU" smtClean="0"/>
              <a:t>также обязаны были предоставить функции </a:t>
            </a:r>
            <a:r>
              <a:rPr lang="en-US" smtClean="0"/>
              <a:t>construct</a:t>
            </a:r>
            <a:r>
              <a:rPr lang="ru-RU"/>
              <a:t> </a:t>
            </a:r>
            <a:r>
              <a:rPr lang="ru-RU" smtClean="0"/>
              <a:t>и</a:t>
            </a:r>
            <a:r>
              <a:rPr lang="en-US" smtClean="0"/>
              <a:t> destroy</a:t>
            </a:r>
            <a:r>
              <a:rPr lang="ru-RU" smtClean="0"/>
              <a:t>, выполняющие функции размещающего </a:t>
            </a:r>
            <a:r>
              <a:rPr lang="en-US" smtClean="0"/>
              <a:t>new </a:t>
            </a:r>
            <a:r>
              <a:rPr lang="ru-RU" smtClean="0"/>
              <a:t>и явного вызова </a:t>
            </a:r>
            <a:r>
              <a:rPr lang="ru-RU" smtClean="0"/>
              <a:t>деструктора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>construct(pointer p, const T&amp; t) { 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new(p</a:t>
            </a:r>
            <a:r>
              <a:rPr lang="en-US">
                <a:latin typeface="Consolas" panose="020B0609020204030204" pitchFamily="49" charset="0"/>
              </a:rPr>
              <a:t>) T(t);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>destroy(pointer p) { </a:t>
            </a:r>
            <a:r>
              <a:rPr lang="en-US" smtClean="0">
                <a:latin typeface="Consolas" panose="020B0609020204030204" pitchFamily="49" charset="0"/>
              </a:rPr>
              <a:t>p-</a:t>
            </a:r>
            <a:r>
              <a:rPr lang="en-US">
                <a:latin typeface="Consolas" panose="020B0609020204030204" pitchFamily="49" charset="0"/>
              </a:rPr>
              <a:t>&gt;~T();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И функцию </a:t>
            </a:r>
            <a:r>
              <a:rPr lang="en-US" smtClean="0"/>
              <a:t>max_size </a:t>
            </a:r>
            <a:r>
              <a:rPr lang="ru-RU" smtClean="0"/>
              <a:t>для ограничения общего </a:t>
            </a:r>
            <a:r>
              <a:rPr lang="ru-RU" smtClean="0"/>
              <a:t>размера (а также кучу </a:t>
            </a:r>
            <a:r>
              <a:rPr lang="en-US" smtClean="0"/>
              <a:t>typedefs</a:t>
            </a:r>
            <a:r>
              <a:rPr lang="ru-RU" smtClean="0"/>
              <a:t> для </a:t>
            </a:r>
            <a:r>
              <a:rPr lang="en-US" smtClean="0"/>
              <a:t>reference, const_pointer </a:t>
            </a:r>
            <a:r>
              <a:rPr lang="ru-RU" smtClean="0"/>
              <a:t>и всего такого</a:t>
            </a:r>
            <a:r>
              <a:rPr lang="en-US" smtClean="0"/>
              <a:t>)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size_type </a:t>
            </a:r>
            <a:r>
              <a:rPr lang="en-US">
                <a:latin typeface="Consolas" panose="020B0609020204030204" pitchFamily="49" charset="0"/>
              </a:rPr>
              <a:t>max_size() const {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numeric_limits&lt;size_type&gt;::max() / sizeof(T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Всё это было </a:t>
            </a:r>
            <a:r>
              <a:rPr lang="en-US" smtClean="0"/>
              <a:t>deprecated </a:t>
            </a:r>
            <a:r>
              <a:rPr lang="ru-RU" smtClean="0"/>
              <a:t>в </a:t>
            </a:r>
            <a:r>
              <a:rPr lang="ru-RU" smtClean="0">
                <a:latin typeface="Consolas" panose="020B0609020204030204" pitchFamily="49" charset="0"/>
              </a:rPr>
              <a:t>2017</a:t>
            </a:r>
            <a:r>
              <a:rPr lang="ru-RU" smtClean="0"/>
              <a:t> </a:t>
            </a:r>
            <a:r>
              <a:rPr lang="ru-RU" smtClean="0"/>
              <a:t>году</a:t>
            </a:r>
            <a:r>
              <a:rPr lang="en-US" smtClean="0"/>
              <a:t>, </a:t>
            </a:r>
            <a:r>
              <a:rPr lang="ru-RU" smtClean="0"/>
              <a:t>так как это было перенесено в </a:t>
            </a:r>
            <a:r>
              <a:rPr lang="en-US" smtClean="0"/>
              <a:t>traits </a:t>
            </a:r>
            <a:r>
              <a:rPr lang="ru-RU" smtClean="0"/>
              <a:t>в </a:t>
            </a:r>
            <a:r>
              <a:rPr lang="en-US" smtClean="0">
                <a:latin typeface="Consolas" panose="020B0609020204030204" pitchFamily="49" charset="0"/>
              </a:rPr>
              <a:t>2011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41936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2508</TotalTime>
  <Words>1375</Words>
  <Application>Microsoft Office PowerPoint</Application>
  <PresentationFormat>Widescreen</PresentationFormat>
  <Paragraphs>253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Cambria Math</vt:lpstr>
      <vt:lpstr>Consolas</vt:lpstr>
      <vt:lpstr>Corbel</vt:lpstr>
      <vt:lpstr>Courier</vt:lpstr>
      <vt:lpstr>Times New Roman</vt:lpstr>
      <vt:lpstr>Wingdings</vt:lpstr>
      <vt:lpstr>Basis</vt:lpstr>
      <vt:lpstr>аллокаторы</vt:lpstr>
      <vt:lpstr>PowerPoint Presentation</vt:lpstr>
      <vt:lpstr>Коварный вопрос</vt:lpstr>
      <vt:lpstr>Удивительный ответ</vt:lpstr>
      <vt:lpstr>Как это было</vt:lpstr>
      <vt:lpstr>О нет, секундочку....</vt:lpstr>
      <vt:lpstr>Равенство и неравенство</vt:lpstr>
      <vt:lpstr>Приведение и rebind</vt:lpstr>
      <vt:lpstr>Некоторые дополнительные функции</vt:lpstr>
      <vt:lpstr>Case study</vt:lpstr>
      <vt:lpstr>Weasel words</vt:lpstr>
      <vt:lpstr>Обсуждение</vt:lpstr>
      <vt:lpstr>С++11 спешит на помощь!</vt:lpstr>
      <vt:lpstr>Характеристики аллокаторов</vt:lpstr>
      <vt:lpstr>Case study: free list allocator</vt:lpstr>
      <vt:lpstr>Обсуждение</vt:lpstr>
      <vt:lpstr>Пропагация аллокаторов</vt:lpstr>
      <vt:lpstr>Экземпляры аллокаторов</vt:lpstr>
      <vt:lpstr>Проблемы scope у аллокаторов</vt:lpstr>
      <vt:lpstr>Проблемы scope у аллокаторов</vt:lpstr>
      <vt:lpstr>Проблемы scope у аллокаторов</vt:lpstr>
      <vt:lpstr>Проблемы scope у аллокаторов</vt:lpstr>
      <vt:lpstr>Решение в C++11</vt:lpstr>
      <vt:lpstr>Обсуждение</vt:lpstr>
      <vt:lpstr>Обсуждение</vt:lpstr>
      <vt:lpstr>PowerPoint Presentation</vt:lpstr>
      <vt:lpstr>Абстракция ресурса в памяти</vt:lpstr>
      <vt:lpstr>Интригующий пример</vt:lpstr>
      <vt:lpstr>Абстракция аллокатора</vt:lpstr>
      <vt:lpstr>PowerPoint Presentation</vt:lpstr>
      <vt:lpstr>Существующие в стандарте ресурсы</vt:lpstr>
      <vt:lpstr>PowerPoint Presentation</vt:lpstr>
      <vt:lpstr>PowerPoint Presentation</vt:lpstr>
      <vt:lpstr>PowerPoint Presentation</vt:lpstr>
      <vt:lpstr>Возможное устройство узла slist</vt:lpstr>
      <vt:lpstr>Трюк с union</vt:lpstr>
      <vt:lpstr>Инициализация аллокатора</vt:lpstr>
      <vt:lpstr>Использование аллокатора</vt:lpstr>
      <vt:lpstr>Очистка памяти</vt:lpstr>
      <vt:lpstr>Тонкость в реализации перемещения</vt:lpstr>
      <vt:lpstr>Тонкость в реализации перемещения</vt:lpstr>
      <vt:lpstr>Обсуждение</vt:lpstr>
      <vt:lpstr>Обсуждение</vt:lpstr>
      <vt:lpstr>Копирующее конструирование</vt:lpstr>
      <vt:lpstr>PowerPoint Presentation</vt:lpstr>
      <vt:lpstr>PowerPoint Presentation</vt:lpstr>
      <vt:lpstr>Литература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Vladimirov, Konstantin</dc:creator>
  <cp:keywords>CTPClassification=CTP_PUBLIC:VisualMarkings=, CTPClassification=CTP_NT</cp:keywords>
  <cp:lastModifiedBy>Vladimirov, Konstantin</cp:lastModifiedBy>
  <cp:revision>96</cp:revision>
  <dcterms:created xsi:type="dcterms:W3CDTF">2017-06-26T09:21:48Z</dcterms:created>
  <dcterms:modified xsi:type="dcterms:W3CDTF">2018-05-19T10:01:12Z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8b2b2b9e-d3f6-4a82-a12c-0b585a54dded</vt:lpwstr>
  </property>
  <property fmtid="{D5CDD505-2E9C-101B-9397-08002B2CF9AE}" pid="3" name="CTP_TimeStamp">
    <vt:lpwstr>2018-05-19 10:01:11Z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