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2" r:id="rId4"/>
    <p:sldId id="284" r:id="rId5"/>
    <p:sldId id="285" r:id="rId6"/>
    <p:sldId id="289" r:id="rId7"/>
    <p:sldId id="274" r:id="rId8"/>
    <p:sldId id="279" r:id="rId9"/>
    <p:sldId id="275" r:id="rId10"/>
    <p:sldId id="278" r:id="rId11"/>
    <p:sldId id="280" r:id="rId12"/>
    <p:sldId id="281" r:id="rId13"/>
    <p:sldId id="276" r:id="rId14"/>
    <p:sldId id="277" r:id="rId15"/>
    <p:sldId id="282" r:id="rId16"/>
    <p:sldId id="283" r:id="rId17"/>
    <p:sldId id="286" r:id="rId18"/>
    <p:sldId id="287" r:id="rId19"/>
    <p:sldId id="288" r:id="rId20"/>
    <p:sldId id="290" r:id="rId21"/>
    <p:sldId id="291" r:id="rId22"/>
    <p:sldId id="293" r:id="rId23"/>
    <p:sldId id="294" r:id="rId24"/>
    <p:sldId id="292" r:id="rId25"/>
    <p:sldId id="273" r:id="rId26"/>
    <p:sldId id="257" r:id="rId27"/>
    <p:sldId id="261" r:id="rId28"/>
    <p:sldId id="262" r:id="rId29"/>
    <p:sldId id="259" r:id="rId30"/>
    <p:sldId id="260" r:id="rId31"/>
    <p:sldId id="263" r:id="rId32"/>
    <p:sldId id="264" r:id="rId33"/>
    <p:sldId id="265" r:id="rId34"/>
    <p:sldId id="266" r:id="rId35"/>
    <p:sldId id="267" r:id="rId36"/>
    <p:sldId id="270" r:id="rId37"/>
    <p:sldId id="268" r:id="rId38"/>
    <p:sldId id="269" r:id="rId39"/>
    <p:sldId id="27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метапрограммирование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Систематическое </a:t>
            </a:r>
            <a:r>
              <a:rPr lang="en-US" smtClean="0"/>
              <a:t>SFINAE </a:t>
            </a:r>
            <a:r>
              <a:rPr lang="ru-RU" smtClean="0"/>
              <a:t>и арифметика времени компиляции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08162" y="6098960"/>
            <a:ext cx="4548326" cy="74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 smtClean="0"/>
              <a:t>К. Владимиров, </a:t>
            </a:r>
            <a:r>
              <a:rPr lang="en-US" sz="1400" dirty="0" smtClean="0"/>
              <a:t>intel</a:t>
            </a:r>
            <a:r>
              <a:rPr lang="en-US" sz="1400" smtClean="0"/>
              <a:t>, </a:t>
            </a:r>
            <a:r>
              <a:rPr lang="en-US" sz="1400" smtClean="0"/>
              <a:t>2017</a:t>
            </a:r>
          </a:p>
          <a:p>
            <a:pPr algn="r"/>
            <a:r>
              <a:rPr lang="en-US" sz="1400" cap="none" smtClean="0"/>
              <a:t>mail-to: konstantin.vladimirov@gmail.com</a:t>
            </a:r>
            <a:endParaRPr lang="en-US" sz="1400" cap="none" smtClean="0"/>
          </a:p>
        </p:txBody>
      </p:sp>
    </p:spTree>
    <p:extLst>
      <p:ext uri="{BB962C8B-B14F-4D97-AF65-F5344CB8AC3E}">
        <p14:creationId xmlns:p14="http://schemas.microsoft.com/office/powerpoint/2010/main" val="319110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remove_CV_t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реализовали </a:t>
            </a:r>
            <a:r>
              <a:rPr lang="en-US" smtClean="0"/>
              <a:t>remove_const_t </a:t>
            </a:r>
            <a:r>
              <a:rPr lang="ru-RU" smtClean="0"/>
              <a:t>и </a:t>
            </a:r>
            <a:r>
              <a:rPr lang="en-US" smtClean="0"/>
              <a:t>remove_volatile_t?</a:t>
            </a:r>
          </a:p>
          <a:p>
            <a:r>
              <a:rPr lang="ru-RU" smtClean="0"/>
              <a:t>Тогда </a:t>
            </a:r>
            <a:r>
              <a:rPr lang="en-US" smtClean="0"/>
              <a:t>remove_cv_t </a:t>
            </a:r>
            <a:r>
              <a:rPr lang="ru-RU" smtClean="0"/>
              <a:t>это очень просто: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remove_cv_t 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remove_const_t &lt; remove_volatile_t &lt;T&gt; &gt;;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для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remove_const { typedef T type;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remove_const&lt;const T&gt; { typedef T type;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remove_const_t = typename remove_const&lt;T&gt;::type;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2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Доделать и проверить решение для </a:t>
            </a:r>
            <a:r>
              <a:rPr lang="en-US" smtClean="0"/>
              <a:t>is_pointer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Фундаментальные категории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is_void;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is_null_pointer;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is_integral;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is_floating_point;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is_array;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is_pointer;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is_lvalue_reference</a:t>
            </a:r>
            <a:r>
              <a:rPr lang="en-US" sz="1400" smtClean="0">
                <a:latin typeface="Consolas" panose="020B0609020204030204" pitchFamily="49" charset="0"/>
              </a:rPr>
              <a:t>;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23007" y="2249486"/>
            <a:ext cx="5585252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is_rvalue_reference;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is_member_object_pointer;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is_member_function_pointer;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is_enum;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is_union;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is_class;</a:t>
            </a:r>
          </a:p>
          <a:p>
            <a:pPr marL="0" indent="0">
              <a:buNone/>
            </a:pPr>
            <a:r>
              <a:rPr lang="en-US" sz="1400">
                <a:latin typeface="Consolas" panose="020B0609020204030204" pitchFamily="49" charset="0"/>
              </a:rPr>
              <a:t>template &lt;class T&gt; struct is_function</a:t>
            </a:r>
            <a:r>
              <a:rPr lang="en-US" sz="1400" smtClean="0">
                <a:latin typeface="Consolas" panose="020B0609020204030204" pitchFamily="49" charset="0"/>
              </a:rPr>
              <a:t>;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Комбинированные определители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is_arithmetic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integral_constant&lt;bool</a:t>
            </a:r>
            <a:r>
              <a:rPr lang="en-US">
                <a:latin typeface="Consolas" panose="020B0609020204030204" pitchFamily="49" charset="0"/>
              </a:rPr>
              <a:t>,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is_integral&lt;T</a:t>
            </a:r>
            <a:r>
              <a:rPr lang="en-US">
                <a:latin typeface="Consolas" panose="020B0609020204030204" pitchFamily="49" charset="0"/>
              </a:rPr>
              <a:t>&gt;::value </a:t>
            </a:r>
            <a:r>
              <a:rPr lang="en-US" smtClean="0">
                <a:latin typeface="Consolas" panose="020B0609020204030204" pitchFamily="49" charset="0"/>
              </a:rPr>
              <a:t>||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is_floating_point&lt;T</a:t>
            </a:r>
            <a:r>
              <a:rPr lang="en-US">
                <a:latin typeface="Consolas" panose="020B0609020204030204" pitchFamily="49" charset="0"/>
              </a:rPr>
              <a:t>&gt;::value&gt;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7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Комбинированные определители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is_arithmetic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integral_constant&lt;bool</a:t>
            </a:r>
            <a:r>
              <a:rPr lang="en-US">
                <a:latin typeface="Consolas" panose="020B0609020204030204" pitchFamily="49" charset="0"/>
              </a:rPr>
              <a:t>,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is_integral&lt;T</a:t>
            </a:r>
            <a:r>
              <a:rPr lang="en-US">
                <a:latin typeface="Consolas" panose="020B0609020204030204" pitchFamily="49" charset="0"/>
              </a:rPr>
              <a:t>&gt;::value </a:t>
            </a:r>
            <a:r>
              <a:rPr lang="en-US" smtClean="0">
                <a:latin typeface="Consolas" panose="020B0609020204030204" pitchFamily="49" charset="0"/>
              </a:rPr>
              <a:t>||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is_floating_point&lt;T</a:t>
            </a:r>
            <a:r>
              <a:rPr lang="en-US">
                <a:latin typeface="Consolas" panose="020B0609020204030204" pitchFamily="49" charset="0"/>
              </a:rPr>
              <a:t>&gt;::value&gt;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Можно ли имеющимися средствами сделать разумный синоним </a:t>
            </a:r>
            <a:r>
              <a:rPr lang="en-US" smtClean="0">
                <a:latin typeface="Consolas" panose="020B0609020204030204" pitchFamily="49" charset="0"/>
              </a:rPr>
              <a:t>is_integral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v&lt;T&gt; </a:t>
            </a:r>
            <a:r>
              <a:rPr lang="ru-RU" smtClean="0">
                <a:latin typeface="Consolas" panose="020B0609020204030204" pitchFamily="49" charset="0"/>
              </a:rPr>
              <a:t>вместо </a:t>
            </a:r>
            <a:r>
              <a:rPr lang="en-US">
                <a:latin typeface="Consolas" panose="020B0609020204030204" pitchFamily="49" charset="0"/>
              </a:rPr>
              <a:t>is_integral&lt;T&gt;::</a:t>
            </a:r>
            <a:r>
              <a:rPr lang="en-US" smtClean="0">
                <a:latin typeface="Consolas" panose="020B0609020204030204" pitchFamily="49" charset="0"/>
              </a:rPr>
              <a:t>value</a:t>
            </a:r>
            <a:r>
              <a:rPr lang="en-US">
                <a:latin typeface="Consolas" panose="020B0609020204030204" pitchFamily="49" charset="0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Комбинированные определители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is_arithmetic </a:t>
            </a:r>
            <a:r>
              <a:rPr lang="en-US" smtClean="0">
                <a:latin typeface="Consolas" panose="020B0609020204030204" pitchFamily="49" charset="0"/>
              </a:rPr>
              <a:t>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integral_constant&lt;bool</a:t>
            </a:r>
            <a:r>
              <a:rPr lang="en-US">
                <a:latin typeface="Consolas" panose="020B0609020204030204" pitchFamily="49" charset="0"/>
              </a:rPr>
              <a:t>,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is_integral&lt;T</a:t>
            </a:r>
            <a:r>
              <a:rPr lang="en-US">
                <a:latin typeface="Consolas" panose="020B0609020204030204" pitchFamily="49" charset="0"/>
              </a:rPr>
              <a:t>&gt;::value </a:t>
            </a:r>
            <a:r>
              <a:rPr lang="en-US" smtClean="0">
                <a:latin typeface="Consolas" panose="020B0609020204030204" pitchFamily="49" charset="0"/>
              </a:rPr>
              <a:t>||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</a:t>
            </a:r>
            <a:r>
              <a:rPr lang="en-US" smtClean="0">
                <a:latin typeface="Consolas" panose="020B0609020204030204" pitchFamily="49" charset="0"/>
              </a:rPr>
              <a:t>is_floating_point&lt;T</a:t>
            </a:r>
            <a:r>
              <a:rPr lang="en-US">
                <a:latin typeface="Consolas" panose="020B0609020204030204" pitchFamily="49" charset="0"/>
              </a:rPr>
              <a:t>&gt;::value&gt;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Можно ли имеющимися средствами сделать разумный синоним </a:t>
            </a:r>
            <a:r>
              <a:rPr lang="en-US" smtClean="0">
                <a:latin typeface="Consolas" panose="020B0609020204030204" pitchFamily="49" charset="0"/>
              </a:rPr>
              <a:t>is_integral</a:t>
            </a:r>
            <a:r>
              <a:rPr lang="ru-RU" smtClean="0">
                <a:latin typeface="Consolas" panose="020B0609020204030204" pitchFamily="49" charset="0"/>
              </a:rPr>
              <a:t>_</a:t>
            </a:r>
            <a:r>
              <a:rPr lang="en-US" smtClean="0">
                <a:latin typeface="Consolas" panose="020B0609020204030204" pitchFamily="49" charset="0"/>
              </a:rPr>
              <a:t>v&lt;T&gt; </a:t>
            </a:r>
            <a:r>
              <a:rPr lang="ru-RU" smtClean="0">
                <a:latin typeface="Consolas" panose="020B0609020204030204" pitchFamily="49" charset="0"/>
              </a:rPr>
              <a:t>вместо </a:t>
            </a:r>
            <a:r>
              <a:rPr lang="en-US">
                <a:latin typeface="Consolas" panose="020B0609020204030204" pitchFamily="49" charset="0"/>
              </a:rPr>
              <a:t>is_integral&lt;T&gt;::</a:t>
            </a:r>
            <a:r>
              <a:rPr lang="en-US" smtClean="0">
                <a:latin typeface="Consolas" panose="020B0609020204030204" pitchFamily="49" charset="0"/>
              </a:rPr>
              <a:t>value?</a:t>
            </a:r>
          </a:p>
          <a:p>
            <a:r>
              <a:rPr lang="ru-RU" smtClean="0">
                <a:latin typeface="Consolas" panose="020B0609020204030204" pitchFamily="49" charset="0"/>
              </a:rPr>
              <a:t>Пока что нет. Но вообще можно (см. лекцию по </a:t>
            </a:r>
            <a:r>
              <a:rPr lang="en-US" smtClean="0">
                <a:latin typeface="Consolas" panose="020B0609020204030204" pitchFamily="49" charset="0"/>
              </a:rPr>
              <a:t>constexpr).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Вариабельные определители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84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typename... </a:t>
            </a:r>
            <a:r>
              <a:rPr lang="en-US" sz="2000" smtClean="0">
                <a:latin typeface="Consolas" panose="020B0609020204030204" pitchFamily="49" charset="0"/>
              </a:rPr>
              <a:t>List&gt;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is_one_of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is_one_of&lt;T&gt; : false_type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T, typename... Tail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is_one_of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&lt;T, T, Tail...&gt;</a:t>
            </a:r>
            <a:r>
              <a:rPr lang="en-US" sz="2000">
                <a:latin typeface="Consolas" panose="020B0609020204030204" pitchFamily="49" charset="0"/>
              </a:rPr>
              <a:t> : true_type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typename Head, typename... Tail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is_one_of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&lt;T, Head, Tail...&gt;</a:t>
            </a:r>
            <a:r>
              <a:rPr lang="en-US" sz="2000">
                <a:latin typeface="Consolas" panose="020B0609020204030204" pitchFamily="49" charset="0"/>
              </a:rPr>
              <a:t> :       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                </a:t>
            </a:r>
            <a:r>
              <a:rPr lang="en-US" sz="2000" smtClean="0">
                <a:latin typeface="Consolas" panose="020B0609020204030204" pitchFamily="49" charset="0"/>
              </a:rPr>
              <a:t>is_one_of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&lt;Head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, Tail...&gt;</a:t>
            </a:r>
            <a:r>
              <a:rPr lang="en-US" sz="200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95600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 на смекалку: </a:t>
            </a:r>
            <a:r>
              <a:rPr lang="en-US" smtClean="0"/>
              <a:t>ALL_TRUE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...Ts</a:t>
            </a:r>
            <a:r>
              <a:rPr lang="en-US" smtClean="0">
                <a:latin typeface="Consolas" panose="020B0609020204030204" pitchFamily="49" charset="0"/>
              </a:rPr>
              <a:t>&gt; struct all_true;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H, typename ...Ts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all_true&lt;H</a:t>
            </a:r>
            <a:r>
              <a:rPr lang="en-US">
                <a:latin typeface="Consolas" panose="020B0609020204030204" pitchFamily="49" charset="0"/>
              </a:rPr>
              <a:t>, Ts...&gt;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and_&lt;is_same&lt;true_type</a:t>
            </a:r>
            <a:r>
              <a:rPr lang="en-US">
                <a:latin typeface="Consolas" panose="020B0609020204030204" pitchFamily="49" charset="0"/>
              </a:rPr>
              <a:t>, H</a:t>
            </a:r>
            <a:r>
              <a:rPr lang="en-US" smtClean="0">
                <a:latin typeface="Consolas" panose="020B0609020204030204" pitchFamily="49" charset="0"/>
              </a:rPr>
              <a:t>&gt;, </a:t>
            </a:r>
            <a:r>
              <a:rPr lang="en-US">
                <a:latin typeface="Consolas" panose="020B0609020204030204" pitchFamily="49" charset="0"/>
              </a:rPr>
              <a:t>all_true&lt;Ts...&gt;&gt;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struct </a:t>
            </a:r>
            <a:r>
              <a:rPr lang="en-US">
                <a:latin typeface="Consolas" panose="020B0609020204030204" pitchFamily="49" charset="0"/>
              </a:rPr>
              <a:t>all_true&lt;&gt; : 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r>
              <a:rPr lang="ru-RU" smtClean="0"/>
              <a:t>Решение рабочее, но не слишком изящное. Можно ли сделать проще?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H, typename ...Ts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all_true&lt;H, Ts...&gt; :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and_&lt;is_same&lt;true_type</a:t>
            </a:r>
            <a:r>
              <a:rPr lang="en-US">
                <a:latin typeface="Consolas" panose="020B0609020204030204" pitchFamily="49" charset="0"/>
              </a:rPr>
              <a:t>, H&gt;,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is_same&lt;tuple&lt;H,Ts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...&gt;,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tuple&lt;Ts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...,H&gt;&gt;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ru-RU" smtClean="0"/>
              <a:t>Идея решения: </a:t>
            </a:r>
            <a:r>
              <a:rPr lang="en-US" smtClean="0">
                <a:latin typeface="Consolas" panose="020B0609020204030204" pitchFamily="49" charset="0"/>
              </a:rPr>
              <a:t>&lt;H, T1, T2, T3&gt; == &lt;T1, T2, T3, H&gt;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Систематическое </a:t>
            </a:r>
            <a:r>
              <a:rPr lang="en-US" sz="4000" smtClean="0"/>
              <a:t>SFINAE</a:t>
            </a:r>
            <a:endParaRPr lang="ru-RU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Метапрограммирование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/>
              <a:t> </a:t>
            </a:r>
            <a:r>
              <a:rPr lang="ru-RU" sz="4000" smtClean="0"/>
              <a:t>Систематическое МП</a:t>
            </a:r>
          </a:p>
        </p:txBody>
      </p:sp>
    </p:spTree>
    <p:extLst>
      <p:ext uri="{BB962C8B-B14F-4D97-AF65-F5344CB8AC3E}">
        <p14:creationId xmlns:p14="http://schemas.microsoft.com/office/powerpoint/2010/main" val="239974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C++17 </a:t>
            </a:r>
            <a:r>
              <a:rPr lang="ru-RU" smtClean="0"/>
              <a:t>добавлены </a:t>
            </a:r>
            <a:r>
              <a:rPr lang="en-US" smtClean="0">
                <a:latin typeface="Consolas" panose="020B0609020204030204" pitchFamily="49" charset="0"/>
              </a:rPr>
              <a:t>conjunction&lt;Ts...&gt;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disjunction&lt;Ts...&gt; </a:t>
            </a:r>
            <a:r>
              <a:rPr lang="ru-RU" smtClean="0"/>
              <a:t>действующие лениво.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void_T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 class... </a:t>
            </a:r>
            <a:r>
              <a:rPr lang="en-US" smtClean="0">
                <a:latin typeface="Consolas" panose="020B0609020204030204" pitchFamily="49" charset="0"/>
              </a:rPr>
              <a:t>&gt; using </a:t>
            </a:r>
            <a:r>
              <a:rPr lang="en-US">
                <a:latin typeface="Consolas" panose="020B0609020204030204" pitchFamily="49" charset="0"/>
              </a:rPr>
              <a:t>void_t = void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mtClean="0"/>
              <a:t>Идея в следующем: </a:t>
            </a:r>
            <a:r>
              <a:rPr lang="en-US" smtClean="0">
                <a:latin typeface="Consolas" panose="020B0609020204030204" pitchFamily="49" charset="0"/>
              </a:rPr>
              <a:t>void_t&lt;T1, T2, T3&gt; </a:t>
            </a:r>
            <a:r>
              <a:rPr lang="ru-RU" smtClean="0"/>
              <a:t>образует тривиальный </a:t>
            </a:r>
            <a:r>
              <a:rPr lang="en-US" smtClean="0"/>
              <a:t>substitution failure </a:t>
            </a:r>
            <a:r>
              <a:rPr lang="ru-RU" smtClean="0"/>
              <a:t>при некорректности любого из типов. Можно читать его как </a:t>
            </a:r>
            <a:r>
              <a:rPr lang="en-US" smtClean="0"/>
              <a:t>all_valid_t.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Определитель зависимого типа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 class, class = </a:t>
            </a:r>
            <a:r>
              <a:rPr lang="en-US" sz="2000" smtClean="0">
                <a:latin typeface="Consolas" panose="020B0609020204030204" pitchFamily="49" charset="0"/>
              </a:rPr>
              <a:t>void_t</a:t>
            </a:r>
            <a:r>
              <a:rPr lang="en-US" sz="2000">
                <a:latin typeface="Consolas" panose="020B0609020204030204" pitchFamily="49" charset="0"/>
              </a:rPr>
              <a:t>&lt;&gt; 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has_type_member : </a:t>
            </a:r>
            <a:r>
              <a:rPr lang="en-US" sz="2000" smtClean="0">
                <a:latin typeface="Consolas" panose="020B0609020204030204" pitchFamily="49" charset="0"/>
              </a:rPr>
              <a:t>false_type </a:t>
            </a:r>
            <a:r>
              <a:rPr lang="en-US" sz="2000">
                <a:latin typeface="Consolas" panose="020B0609020204030204" pitchFamily="49" charset="0"/>
              </a:rPr>
              <a:t>{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 class T 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has_type_member&lt;T, </a:t>
            </a:r>
            <a:r>
              <a:rPr lang="en-US" sz="2000" smtClean="0">
                <a:latin typeface="Consolas" panose="020B0609020204030204" pitchFamily="49" charset="0"/>
              </a:rPr>
              <a:t>void_t&lt;typename </a:t>
            </a:r>
            <a:r>
              <a:rPr lang="en-US" sz="2000">
                <a:latin typeface="Consolas" panose="020B0609020204030204" pitchFamily="49" charset="0"/>
              </a:rPr>
              <a:t>T::type&gt;&gt; : </a:t>
            </a:r>
            <a:r>
              <a:rPr lang="en-US" sz="2000" smtClean="0">
                <a:latin typeface="Consolas" panose="020B0609020204030204" pitchFamily="49" charset="0"/>
              </a:rPr>
              <a:t>true_type </a:t>
            </a:r>
            <a:r>
              <a:rPr lang="en-US" sz="2000">
                <a:latin typeface="Consolas" panose="020B0609020204030204" pitchFamily="49" charset="0"/>
              </a:rPr>
              <a:t>{ };</a:t>
            </a:r>
          </a:p>
        </p:txBody>
      </p:sp>
    </p:spTree>
    <p:extLst>
      <p:ext uri="{BB962C8B-B14F-4D97-AF65-F5344CB8AC3E}">
        <p14:creationId xmlns:p14="http://schemas.microsoft.com/office/powerpoint/2010/main" val="1178155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Приложение: </a:t>
            </a:r>
            <a:r>
              <a:rPr lang="en-US" smtClean="0"/>
              <a:t>iterable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en-US" smtClean="0">
                <a:latin typeface="Consolas" panose="020B0609020204030204" pitchFamily="49" charset="0"/>
              </a:rPr>
              <a:t>void&gt;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is_iterable : </a:t>
            </a:r>
            <a:r>
              <a:rPr lang="en-US" smtClean="0">
                <a:latin typeface="Consolas" panose="020B0609020204030204" pitchFamily="49" charset="0"/>
              </a:rPr>
              <a:t>false_type </a:t>
            </a:r>
            <a:r>
              <a:rPr lang="en-US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is_iterable&lt;T,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void_t&lt;decltype(declval&lt;T</a:t>
            </a:r>
            <a:r>
              <a:rPr lang="en-US">
                <a:latin typeface="Consolas" panose="020B0609020204030204" pitchFamily="49" charset="0"/>
              </a:rPr>
              <a:t>&gt;().begin</a:t>
            </a:r>
            <a:r>
              <a:rPr lang="en-US" smtClean="0">
                <a:latin typeface="Consolas" panose="020B0609020204030204" pitchFamily="49" charset="0"/>
              </a:rPr>
              <a:t>()),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decltype(declval&lt;T</a:t>
            </a:r>
            <a:r>
              <a:rPr lang="en-US">
                <a:latin typeface="Consolas" panose="020B0609020204030204" pitchFamily="49" charset="0"/>
              </a:rPr>
              <a:t>&gt;().end</a:t>
            </a:r>
            <a:r>
              <a:rPr lang="en-US" smtClean="0">
                <a:latin typeface="Consolas" panose="020B0609020204030204" pitchFamily="49" charset="0"/>
              </a:rPr>
              <a:t>())&gt;&gt;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: std::true_type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4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C++17 </a:t>
            </a:r>
            <a:r>
              <a:rPr lang="ru-RU" smtClean="0"/>
              <a:t>добавлена </a:t>
            </a:r>
            <a:r>
              <a:rPr lang="en-US" smtClean="0"/>
              <a:t>std::is_detected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</a:t>
            </a:r>
            <a:r>
              <a:rPr lang="en-US" sz="2000">
                <a:latin typeface="Consolas" panose="020B0609020204030204" pitchFamily="49" charset="0"/>
              </a:rPr>
              <a:t>has_typedef_foobar_t = decltype(T::foobar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cout &lt;&lt; is_detected&lt;has_typedef_foobar_t</a:t>
            </a:r>
            <a:r>
              <a:rPr lang="en-US" sz="2000">
                <a:latin typeface="Consolas" panose="020B0609020204030204" pitchFamily="49" charset="0"/>
              </a:rPr>
              <a:t>, foo&gt;::value &lt;&lt; </a:t>
            </a:r>
            <a:r>
              <a:rPr lang="en-US" sz="2000" smtClean="0">
                <a:latin typeface="Consolas" panose="020B0609020204030204" pitchFamily="49" charset="0"/>
              </a:rPr>
              <a:t>endl;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34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числа Фибоначчи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template&lt;size_t </a:t>
            </a:r>
            <a:r>
              <a:rPr lang="en-US" sz="2000" smtClean="0">
                <a:latin typeface="Consolas" panose="020B0609020204030204" pitchFamily="49" charset="0"/>
              </a:rPr>
              <a:t>N&gt;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fibonacci </a:t>
            </a:r>
            <a:r>
              <a:rPr lang="en-US" sz="2000" smtClean="0">
                <a:latin typeface="Consolas" panose="020B0609020204030204" pitchFamily="49" charset="0"/>
              </a:rPr>
              <a:t>: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</a:t>
            </a:r>
            <a:r>
              <a:rPr lang="en-US" sz="2000">
                <a:latin typeface="Consolas" panose="020B0609020204030204" pitchFamily="49" charset="0"/>
              </a:rPr>
              <a:t>integral_constant&lt; size_t</a:t>
            </a:r>
            <a:r>
              <a:rPr lang="en-US" sz="2000" smtClean="0">
                <a:latin typeface="Consolas" panose="020B0609020204030204" pitchFamily="49" charset="0"/>
              </a:rPr>
              <a:t>,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     </a:t>
            </a:r>
            <a:r>
              <a:rPr lang="en-US" sz="2000">
                <a:latin typeface="Consolas" panose="020B0609020204030204" pitchFamily="49" charset="0"/>
              </a:rPr>
              <a:t>fibonacci&lt;N-1&gt;{} </a:t>
            </a:r>
            <a:r>
              <a:rPr lang="en-US" sz="2000" smtClean="0">
                <a:latin typeface="Consolas" panose="020B0609020204030204" pitchFamily="49" charset="0"/>
              </a:rPr>
              <a:t>+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     </a:t>
            </a:r>
            <a:r>
              <a:rPr lang="en-US" sz="2000">
                <a:latin typeface="Consolas" panose="020B0609020204030204" pitchFamily="49" charset="0"/>
              </a:rPr>
              <a:t>fibonacci&lt;N-2&gt;{}&gt;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en-US" sz="2000">
                <a:latin typeface="Consolas" panose="020B0609020204030204" pitchFamily="49" charset="0"/>
              </a:rPr>
              <a:t>&lt;&gt; struct fibonacci&lt;1&gt; </a:t>
            </a:r>
            <a:r>
              <a:rPr lang="en-US" sz="2000" smtClean="0">
                <a:latin typeface="Consolas" panose="020B0609020204030204" pitchFamily="49" charset="0"/>
              </a:rPr>
              <a:t>: </a:t>
            </a:r>
            <a:r>
              <a:rPr lang="en-US" sz="2000">
                <a:latin typeface="Consolas" panose="020B0609020204030204" pitchFamily="49" charset="0"/>
              </a:rPr>
              <a:t>integral_constant&lt;size_t,1&gt; </a:t>
            </a:r>
            <a:r>
              <a:rPr lang="en-US" sz="2000" smtClean="0">
                <a:latin typeface="Consolas" panose="020B0609020204030204" pitchFamily="49" charset="0"/>
              </a:rPr>
              <a:t>{};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en-US" sz="2000">
                <a:latin typeface="Consolas" panose="020B0609020204030204" pitchFamily="49" charset="0"/>
              </a:rPr>
              <a:t>&lt;&gt; struct fibonacci&lt;0&gt; </a:t>
            </a:r>
            <a:r>
              <a:rPr lang="en-US" sz="2000" smtClean="0">
                <a:latin typeface="Consolas" panose="020B0609020204030204" pitchFamily="49" charset="0"/>
              </a:rPr>
              <a:t>: </a:t>
            </a:r>
            <a:r>
              <a:rPr lang="en-US" sz="2000">
                <a:latin typeface="Consolas" panose="020B0609020204030204" pitchFamily="49" charset="0"/>
              </a:rPr>
              <a:t>integral_constant&lt;size_t,0&gt; {};</a:t>
            </a:r>
          </a:p>
        </p:txBody>
      </p:sp>
    </p:spTree>
    <p:extLst>
      <p:ext uri="{BB962C8B-B14F-4D97-AF65-F5344CB8AC3E}">
        <p14:creationId xmlns:p14="http://schemas.microsoft.com/office/powerpoint/2010/main" val="395991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две модели вычислений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fact_0 (const 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int </a:t>
            </a:r>
            <a:r>
              <a:rPr lang="en-US" sz="2000" smtClean="0">
                <a:latin typeface="Consolas" panose="020B0609020204030204" pitchFamily="49" charset="0"/>
              </a:rPr>
              <a:t>i = 2, </a:t>
            </a:r>
            <a:r>
              <a:rPr lang="en-US" sz="2000">
                <a:latin typeface="Consolas" panose="020B0609020204030204" pitchFamily="49" charset="0"/>
              </a:rPr>
              <a:t>res = 1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for </a:t>
            </a:r>
            <a:r>
              <a:rPr lang="en-US" sz="2000" smtClean="0">
                <a:latin typeface="Consolas" panose="020B0609020204030204" pitchFamily="49" charset="0"/>
              </a:rPr>
              <a:t>(; </a:t>
            </a:r>
            <a:r>
              <a:rPr lang="en-US" sz="2000">
                <a:latin typeface="Consolas" panose="020B0609020204030204" pitchFamily="49" charset="0"/>
              </a:rPr>
              <a:t>i &lt;= x; ++</a:t>
            </a:r>
            <a:r>
              <a:rPr lang="en-US" sz="2000" smtClean="0">
                <a:latin typeface="Consolas" panose="020B0609020204030204" pitchFamily="49" charset="0"/>
              </a:rPr>
              <a:t>i) res </a:t>
            </a:r>
            <a:r>
              <a:rPr lang="en-US" sz="2000">
                <a:latin typeface="Consolas" panose="020B0609020204030204" pitchFamily="49" charset="0"/>
              </a:rPr>
              <a:t>*= i; 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res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ветвления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циклы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изменяемая память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fact_1 (const 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if (x &lt; 2)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else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 * fact_1 (x - 1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>
                <a:latin typeface="Consolas" panose="020B0609020204030204" pitchFamily="49" charset="0"/>
              </a:rPr>
              <a:t>ветвления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вызовы функций</a:t>
            </a:r>
          </a:p>
          <a:p>
            <a:r>
              <a:rPr lang="ru-RU" sz="2000" smtClean="0">
                <a:latin typeface="Consolas" panose="020B0609020204030204" pitchFamily="49" charset="0"/>
              </a:rPr>
              <a:t>чистые вычисления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71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1410" y="3136900"/>
            <a:ext cx="4878389" cy="26543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fact_0 (int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int </a:t>
            </a:r>
            <a:r>
              <a:rPr lang="en-US" sz="2000" smtClean="0">
                <a:latin typeface="Consolas" panose="020B0609020204030204" pitchFamily="49" charset="0"/>
              </a:rPr>
              <a:t>res </a:t>
            </a:r>
            <a:r>
              <a:rPr lang="en-US" sz="2000">
                <a:latin typeface="Consolas" panose="020B0609020204030204" pitchFamily="49" charset="0"/>
              </a:rPr>
              <a:t>= 1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for (int i = 2; i &lt;= x; ++</a:t>
            </a:r>
            <a:r>
              <a:rPr lang="en-US" sz="2000" smtClean="0">
                <a:latin typeface="Consolas" panose="020B0609020204030204" pitchFamily="49" charset="0"/>
              </a:rPr>
              <a:t>i)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res </a:t>
            </a:r>
            <a:r>
              <a:rPr lang="en-US" sz="2000">
                <a:latin typeface="Consolas" panose="020B0609020204030204" pitchFamily="49" charset="0"/>
              </a:rPr>
              <a:t>*= i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res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3136900"/>
            <a:ext cx="4875211" cy="26543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fact_1 (int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if (x &lt; 2)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else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return </a:t>
            </a:r>
            <a:r>
              <a:rPr lang="en-US" sz="2000">
                <a:latin typeface="Consolas" panose="020B0609020204030204" pitchFamily="49" charset="0"/>
              </a:rPr>
              <a:t>x * fact_1 (x - 1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1141410" y="2249486"/>
            <a:ext cx="10212390" cy="1243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smtClean="0"/>
              <a:t>Как вы предпочтёте написать программу и почему?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65550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Мета-факториал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084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n</a:t>
            </a:r>
            <a:r>
              <a:rPr lang="en-US" smtClean="0">
                <a:latin typeface="Consolas" panose="020B0609020204030204" pitchFamily="49" charset="0"/>
              </a:rPr>
              <a:t>&gt; struct </a:t>
            </a:r>
            <a:r>
              <a:rPr lang="en-US">
                <a:latin typeface="Consolas" panose="020B0609020204030204" pitchFamily="49" charset="0"/>
              </a:rPr>
              <a:t>factorial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n * factorial&lt;n - 1&gt;::value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&lt;&gt; struct </a:t>
            </a:r>
            <a:r>
              <a:rPr lang="en-US">
                <a:latin typeface="Consolas" panose="020B0609020204030204" pitchFamily="49" charset="0"/>
              </a:rPr>
              <a:t>factorial&lt;0&gt;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1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"5! == " &lt;&lt; factorial&lt;5&gt;::value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83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процессы в вычислениях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const int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fact_1 (const int x)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if (x &lt; 2)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else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return x * fact_1 (x - 1);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6832600" y="224948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fact_1(3)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40600" y="313848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fact_1(2)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8750" y="402748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fact_1(1)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40600" y="4845841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* fact_1(1)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32600" y="5664196"/>
            <a:ext cx="18923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 * fact_1(2)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интегральные константы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v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integral_constant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static const T value = v;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typedef </a:t>
            </a:r>
            <a:r>
              <a:rPr lang="en-US">
                <a:latin typeface="Consolas" panose="020B0609020204030204" pitchFamily="49" charset="0"/>
              </a:rPr>
              <a:t>T value_type;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typedef </a:t>
            </a:r>
            <a:r>
              <a:rPr lang="en-US">
                <a:latin typeface="Consolas" panose="020B0609020204030204" pitchFamily="49" charset="0"/>
              </a:rPr>
              <a:t>integral_constant 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operator </a:t>
            </a:r>
            <a:r>
              <a:rPr lang="en-US">
                <a:latin typeface="Consolas" panose="020B0609020204030204" pitchFamily="49" charset="0"/>
              </a:rPr>
              <a:t>value_type() </a:t>
            </a:r>
            <a:r>
              <a:rPr lang="en-US" smtClean="0">
                <a:latin typeface="Consolas" panose="020B0609020204030204" pitchFamily="49" charset="0"/>
              </a:rPr>
              <a:t>const { return value; 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2741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процессы в вычислениях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fact_2_1 </a:t>
            </a:r>
            <a:r>
              <a:rPr lang="en-US" sz="1800">
                <a:latin typeface="Consolas" panose="020B0609020204030204" pitchFamily="49" charset="0"/>
              </a:rPr>
              <a:t>(int x, int idx, int </a:t>
            </a:r>
            <a:r>
              <a:rPr lang="en-US" sz="1800" smtClean="0">
                <a:latin typeface="Consolas" panose="020B0609020204030204" pitchFamily="49" charset="0"/>
              </a:rPr>
              <a:t>p)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if (idx &gt; x</a:t>
            </a:r>
            <a:r>
              <a:rPr lang="en-US" sz="1800" smtClean="0">
                <a:latin typeface="Consolas" panose="020B0609020204030204" pitchFamily="49" charset="0"/>
              </a:rPr>
              <a:t>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return p;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else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return </a:t>
            </a:r>
            <a:r>
              <a:rPr lang="en-US" sz="1800">
                <a:latin typeface="Consolas" panose="020B0609020204030204" pitchFamily="49" charset="0"/>
              </a:rPr>
              <a:t>fact_2_1 (x, </a:t>
            </a:r>
            <a:r>
              <a:rPr lang="en-US" sz="1800" smtClean="0">
                <a:latin typeface="Consolas" panose="020B0609020204030204" pitchFamily="49" charset="0"/>
              </a:rPr>
              <a:t>idx+1</a:t>
            </a:r>
            <a:r>
              <a:rPr lang="en-US" sz="1800">
                <a:latin typeface="Consolas" panose="020B0609020204030204" pitchFamily="49" charset="0"/>
              </a:rPr>
              <a:t>, </a:t>
            </a:r>
            <a:r>
              <a:rPr lang="en-US" sz="1800" smtClean="0">
                <a:latin typeface="Consolas" panose="020B0609020204030204" pitchFamily="49" charset="0"/>
              </a:rPr>
              <a:t>p*idx);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fact_2 </a:t>
            </a:r>
            <a:r>
              <a:rPr lang="en-US" sz="1800">
                <a:latin typeface="Consolas" panose="020B0609020204030204" pitchFamily="49" charset="0"/>
              </a:rPr>
              <a:t>(int x</a:t>
            </a:r>
            <a:r>
              <a:rPr lang="en-US" sz="1800" smtClean="0">
                <a:latin typeface="Consolas" panose="020B0609020204030204" pitchFamily="49" charset="0"/>
              </a:rPr>
              <a:t>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{ return </a:t>
            </a:r>
            <a:r>
              <a:rPr lang="en-US" sz="1800">
                <a:latin typeface="Consolas" panose="020B0609020204030204" pitchFamily="49" charset="0"/>
              </a:rPr>
              <a:t>fact_2_1 (x, 1, 1</a:t>
            </a:r>
            <a:r>
              <a:rPr lang="en-US" sz="1800" smtClean="0">
                <a:latin typeface="Consolas" panose="020B0609020204030204" pitchFamily="49" charset="0"/>
              </a:rPr>
              <a:t>); }</a:t>
            </a: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2600" y="2249486"/>
            <a:ext cx="222250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fact_2_1(3, 1, 1)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40600" y="3138486"/>
            <a:ext cx="233045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fact_2_1(3, 2, 2)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8750" y="4027486"/>
            <a:ext cx="2749550" cy="64611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fact_2_1(3, 3, 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Мета-факториал</a:t>
            </a:r>
            <a:r>
              <a:rPr lang="en-US" smtClean="0"/>
              <a:t>, </a:t>
            </a:r>
            <a:r>
              <a:rPr lang="ru-RU" smtClean="0"/>
              <a:t>вторая версия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idx, int product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fact_rec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enum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en-US" sz="2000">
                <a:latin typeface="Consolas" panose="020B0609020204030204" pitchFamily="49" charset="0"/>
              </a:rPr>
              <a:t>value = fact_rec &lt;n, idx + 1, product * idx&gt;::value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&lt;int n, int product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</a:t>
            </a:r>
            <a:r>
              <a:rPr lang="en-US" sz="2000">
                <a:latin typeface="Consolas" panose="020B0609020204030204" pitchFamily="49" charset="0"/>
              </a:rPr>
              <a:t>fact_rec &lt;n, n, product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enum </a:t>
            </a:r>
            <a:r>
              <a:rPr lang="en-US" sz="2000">
                <a:latin typeface="Consolas" panose="020B0609020204030204" pitchFamily="49" charset="0"/>
              </a:rPr>
              <a:t>{ value = product * n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&lt;int n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factorial2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enum { value = fact_rec &lt;n, 1, 1&gt; :: value </a:t>
            </a:r>
            <a:r>
              <a:rPr lang="en-US" sz="2000" smtClean="0">
                <a:latin typeface="Consolas" panose="020B0609020204030204" pitchFamily="49" charset="0"/>
              </a:rPr>
              <a:t>};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86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Демонстрация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Тут демонстрация в </a:t>
            </a:r>
            <a:r>
              <a:rPr lang="en-US" smtClean="0"/>
              <a:t>metashell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9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Целочисленный 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isqrt </a:t>
            </a:r>
            <a:r>
              <a:rPr lang="en-US">
                <a:latin typeface="Consolas" panose="020B0609020204030204" pitchFamily="49" charset="0"/>
              </a:rPr>
              <a:t>(int N, int lo = 1, int hi = N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mid = (lo + hi + 1) / 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(lo == hi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return lo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else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(N &lt; mid * mid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return isqrt (N, lo, mid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else </a:t>
            </a:r>
            <a:r>
              <a:rPr lang="en-US">
                <a:latin typeface="Consolas" panose="020B0609020204030204" pitchFamily="49" charset="0"/>
              </a:rPr>
              <a:t>return isqrt (N, mid, hi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64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Вспомогательный </a:t>
            </a:r>
            <a:r>
              <a:rPr lang="en-US" smtClean="0"/>
              <a:t>if-then-else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24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 C, typename Ta, typename Tb&gt;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IfThenElse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Ta, typename Tb&gt;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IfThenElse&lt;true, Ta, Tb&gt;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typedef Ta ResultT;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Ta, typename Tb&gt;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IfThenElse&lt;false, Ta, Tb&gt; { </a:t>
            </a: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Tb ResultT; };</a:t>
            </a:r>
          </a:p>
        </p:txBody>
      </p:sp>
    </p:spTree>
    <p:extLst>
      <p:ext uri="{BB962C8B-B14F-4D97-AF65-F5344CB8AC3E}">
        <p14:creationId xmlns:p14="http://schemas.microsoft.com/office/powerpoint/2010/main" val="3277772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мета-квадратный корень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52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N, int LO = 1, int HI = N&gt; struct </a:t>
            </a:r>
            <a:r>
              <a:rPr lang="en-US" sz="2000" smtClean="0">
                <a:latin typeface="Consolas" panose="020B0609020204030204" pitchFamily="49" charset="0"/>
              </a:rPr>
              <a:t>Sqrt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enum </a:t>
            </a:r>
            <a:r>
              <a:rPr lang="en-US" sz="2000">
                <a:latin typeface="Consolas" panose="020B0609020204030204" pitchFamily="49" charset="0"/>
              </a:rPr>
              <a:t>{ mid = (</a:t>
            </a:r>
            <a:r>
              <a:rPr lang="en-US" sz="2000" smtClean="0">
                <a:latin typeface="Consolas" panose="020B0609020204030204" pitchFamily="49" charset="0"/>
              </a:rPr>
              <a:t>LO + HI + 1) / 2 </a:t>
            </a:r>
            <a:r>
              <a:rPr lang="en-US" sz="2000">
                <a:latin typeface="Consolas" panose="020B0609020204030204" pitchFamily="49" charset="0"/>
              </a:rPr>
              <a:t>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typedef 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typename IfThenElse&lt;(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N &lt; mid * mid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),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   Sqrt&lt;N, LO, mid - 1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&gt;,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   Sqrt&lt;N, mid, HI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&gt; &gt;::ResultT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SubT</a:t>
            </a:r>
            <a:r>
              <a:rPr lang="en-US" sz="2000">
                <a:latin typeface="Consolas" panose="020B0609020204030204" pitchFamily="49" charset="0"/>
              </a:rPr>
              <a:t>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enum </a:t>
            </a:r>
            <a:r>
              <a:rPr lang="en-US" sz="2000">
                <a:latin typeface="Consolas" panose="020B0609020204030204" pitchFamily="49" charset="0"/>
              </a:rPr>
              <a:t>{ result = SubT::result 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&lt;int N, int S&gt; struct Sqrt &lt;N, S, S&gt;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enum { result = S };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097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Упражнение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Итеративные числа Фибоначчи на шаблонах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Fib&lt;6&gt;::value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95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NthPrime&lt;6</a:t>
            </a:r>
            <a:r>
              <a:rPr lang="en-US">
                <a:latin typeface="Consolas" panose="020B0609020204030204" pitchFamily="49" charset="0"/>
              </a:rPr>
              <a:t>&gt;::</a:t>
            </a:r>
            <a:r>
              <a:rPr lang="en-US" smtClean="0">
                <a:latin typeface="Consolas" panose="020B0609020204030204" pitchFamily="49" charset="0"/>
              </a:rPr>
              <a:t>val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43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"Арифметические" метапрограммы хороши, чтобы попрактиковаться, но это забивание гвоздей микроскопом.</a:t>
            </a:r>
          </a:p>
          <a:p>
            <a:r>
              <a:rPr lang="ru-RU" smtClean="0"/>
              <a:t>Уже в ближайших лекциях </a:t>
            </a:r>
            <a:r>
              <a:rPr lang="en-US" smtClean="0"/>
              <a:t>constexpr </a:t>
            </a:r>
            <a:r>
              <a:rPr lang="ru-RU" smtClean="0"/>
              <a:t>выражения будут делать то же, но лучше</a:t>
            </a:r>
          </a:p>
          <a:p>
            <a:r>
              <a:rPr lang="ru-RU" smtClean="0"/>
              <a:t>Настоящее метапрограммирование это программирование на типах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dirty="0" err="1"/>
              <a:t>Davide</a:t>
            </a:r>
            <a:r>
              <a:rPr lang="en-US" sz="2000" dirty="0"/>
              <a:t> </a:t>
            </a:r>
            <a:r>
              <a:rPr lang="en-US" sz="2000" dirty="0" err="1"/>
              <a:t>Vandevoorde</a:t>
            </a:r>
            <a:r>
              <a:rPr lang="en-US" sz="2000" dirty="0"/>
              <a:t>, Nicolai M. </a:t>
            </a:r>
            <a:r>
              <a:rPr lang="en-US" sz="2000" dirty="0" err="1"/>
              <a:t>Josuttis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dirty="0"/>
              <a:t>++ Templates. The Complete </a:t>
            </a:r>
            <a:r>
              <a:rPr lang="en-US" sz="2000" dirty="0" smtClean="0"/>
              <a:t>Guid</a:t>
            </a:r>
            <a:r>
              <a:rPr lang="en-US" sz="2000" dirty="0"/>
              <a:t>e</a:t>
            </a:r>
            <a:r>
              <a:rPr lang="en-US" sz="2000" dirty="0" smtClean="0"/>
              <a:t>, </a:t>
            </a:r>
            <a:r>
              <a:rPr lang="en-US" sz="2000" dirty="0"/>
              <a:t>Pearson Education</a:t>
            </a:r>
            <a:r>
              <a:rPr lang="en-US" sz="2000"/>
              <a:t>, </a:t>
            </a:r>
            <a:r>
              <a:rPr lang="en-US" sz="2000" smtClean="0"/>
              <a:t>2003</a:t>
            </a:r>
            <a:endParaRPr lang="ru-RU" sz="2000" smtClean="0"/>
          </a:p>
          <a:p>
            <a:r>
              <a:rPr lang="en-US" sz="2000"/>
              <a:t>Andrei Alexandrescu</a:t>
            </a:r>
            <a:r>
              <a:rPr lang="en-US" sz="2000" smtClean="0"/>
              <a:t>,</a:t>
            </a:r>
            <a:r>
              <a:rPr lang="ru-RU" sz="2000" smtClean="0"/>
              <a:t> </a:t>
            </a:r>
            <a:r>
              <a:rPr lang="en-US" sz="2000"/>
              <a:t>Modern C++ Design. Generic programming and design patterns </a:t>
            </a:r>
            <a:r>
              <a:rPr lang="en-US" sz="2000" smtClean="0"/>
              <a:t>applied, 2001</a:t>
            </a:r>
          </a:p>
        </p:txBody>
      </p:sp>
    </p:spTree>
    <p:extLst>
      <p:ext uri="{BB962C8B-B14F-4D97-AF65-F5344CB8AC3E}">
        <p14:creationId xmlns:p14="http://schemas.microsoft.com/office/powerpoint/2010/main" val="14558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истина и ложь для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 </a:t>
            </a:r>
            <a:r>
              <a:rPr lang="en-US" smtClean="0">
                <a:latin typeface="Consolas" panose="020B0609020204030204" pitchFamily="49" charset="0"/>
              </a:rPr>
              <a:t>v&gt; struct </a:t>
            </a:r>
            <a:r>
              <a:rPr lang="en-US">
                <a:latin typeface="Consolas" panose="020B0609020204030204" pitchFamily="49" charset="0"/>
              </a:rPr>
              <a:t>integral_constant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true_type</a:t>
            </a:r>
            <a:r>
              <a:rPr lang="en-US">
                <a:latin typeface="Consolas" panose="020B0609020204030204" pitchFamily="49" charset="0"/>
              </a:rPr>
              <a:t> = integral_constant&lt;bool, </a:t>
            </a:r>
            <a:r>
              <a:rPr lang="en-US" smtClean="0">
                <a:latin typeface="Consolas" panose="020B0609020204030204" pitchFamily="49" charset="0"/>
              </a:rPr>
              <a:t>true&gt;</a:t>
            </a:r>
            <a:r>
              <a:rPr lang="en-US">
                <a:latin typeface="Consolas" panose="020B0609020204030204" pitchFamily="49" charset="0"/>
              </a:rPr>
              <a:t>;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false_type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= integral_constant&lt;bool, </a:t>
            </a:r>
            <a:r>
              <a:rPr lang="en-US" smtClean="0">
                <a:latin typeface="Consolas" panose="020B0609020204030204" pitchFamily="49" charset="0"/>
              </a:rPr>
              <a:t>false&gt;;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1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Простой пример: </a:t>
            </a:r>
            <a:r>
              <a:rPr lang="en-US" smtClean="0"/>
              <a:t>is_SAME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Общий случай: типы разные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T, typename U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is_same : </a:t>
            </a:r>
            <a:r>
              <a:rPr lang="en-US" smtClean="0">
                <a:latin typeface="Consolas" panose="020B0609020204030204" pitchFamily="49" charset="0"/>
              </a:rPr>
              <a:t>false_type {};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Частный случай: типы одинаковые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is_same&lt;T, T&gt; : </a:t>
            </a:r>
            <a:r>
              <a:rPr lang="en-US" smtClean="0">
                <a:latin typeface="Consolas" panose="020B0609020204030204" pitchFamily="49" charset="0"/>
              </a:rPr>
              <a:t>true_type </a:t>
            </a:r>
            <a:r>
              <a:rPr lang="en-US">
                <a:latin typeface="Consolas" panose="020B0609020204030204" pitchFamily="49" charset="0"/>
              </a:rPr>
              <a:t>{};</a:t>
            </a:r>
          </a:p>
        </p:txBody>
      </p:sp>
    </p:spTree>
    <p:extLst>
      <p:ext uri="{BB962C8B-B14F-4D97-AF65-F5344CB8AC3E}">
        <p14:creationId xmlns:p14="http://schemas.microsoft.com/office/powerpoint/2010/main" val="334756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задача: </a:t>
            </a:r>
            <a:r>
              <a:rPr lang="en-US" smtClean="0"/>
              <a:t>and_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typename and_ &lt;T, U&gt;::type</a:t>
            </a:r>
          </a:p>
          <a:p>
            <a:r>
              <a:rPr lang="ru-RU" smtClean="0"/>
              <a:t>Является </a:t>
            </a:r>
            <a:r>
              <a:rPr lang="en-US" smtClean="0"/>
              <a:t>true_type </a:t>
            </a:r>
            <a:r>
              <a:rPr lang="ru-RU" smtClean="0"/>
              <a:t>только если и </a:t>
            </a:r>
            <a:r>
              <a:rPr lang="en-US" smtClean="0"/>
              <a:t>T </a:t>
            </a:r>
            <a:r>
              <a:rPr lang="ru-RU" smtClean="0"/>
              <a:t>и </a:t>
            </a:r>
            <a:r>
              <a:rPr lang="en-US" smtClean="0"/>
              <a:t>U</a:t>
            </a:r>
            <a:r>
              <a:rPr lang="ru-RU" smtClean="0"/>
              <a:t> являются</a:t>
            </a:r>
            <a:r>
              <a:rPr lang="en-US" smtClean="0"/>
              <a:t> true_type</a:t>
            </a:r>
          </a:p>
          <a:p>
            <a:r>
              <a:rPr lang="ru-RU" smtClean="0"/>
              <a:t>Иначе является </a:t>
            </a:r>
            <a:r>
              <a:rPr lang="en-US" smtClean="0"/>
              <a:t>false_type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определить указатель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01171" cy="354171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is_pointer: false_type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>struct is_pointer&lt;T*&gt;: true_type {};</a:t>
            </a:r>
          </a:p>
          <a:p>
            <a:r>
              <a:rPr lang="ru-RU" smtClean="0"/>
              <a:t>Что можно и нужно улучшить?</a:t>
            </a:r>
          </a:p>
        </p:txBody>
      </p:sp>
    </p:spTree>
    <p:extLst>
      <p:ext uri="{BB962C8B-B14F-4D97-AF65-F5344CB8AC3E}">
        <p14:creationId xmlns:p14="http://schemas.microsoft.com/office/powerpoint/2010/main" val="40419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определить указатель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01171" cy="354171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is_pointer: false_type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>struct is_pointer&lt;T*&gt;: true_type {};</a:t>
            </a:r>
          </a:p>
          <a:p>
            <a:r>
              <a:rPr lang="ru-RU" smtClean="0"/>
              <a:t>Что можно и нужно улучшить?</a:t>
            </a:r>
          </a:p>
          <a:p>
            <a:r>
              <a:rPr lang="en-US" smtClean="0"/>
              <a:t>is_pointer </a:t>
            </a:r>
            <a:r>
              <a:rPr lang="ru-RU" smtClean="0"/>
              <a:t>должен быть </a:t>
            </a:r>
            <a:r>
              <a:rPr lang="en-US" smtClean="0"/>
              <a:t>true_type </a:t>
            </a:r>
            <a:r>
              <a:rPr lang="ru-RU" smtClean="0"/>
              <a:t>для константных и волатильных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103378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Идея: </a:t>
            </a:r>
            <a:r>
              <a:rPr lang="en-US" smtClean="0"/>
              <a:t>remove_cv_t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01171" cy="354171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is_pointer_helper : false_type {};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is_pointer_helper&lt;T*&gt; : true_type {};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is_pointer : </a:t>
            </a:r>
            <a:r>
              <a:rPr lang="en-US" smtClean="0">
                <a:latin typeface="Consolas" panose="020B0609020204030204" pitchFamily="49" charset="0"/>
              </a:rPr>
              <a:t>is_pointer_helper &lt;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remove_cv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_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t&lt;T&gt;</a:t>
            </a:r>
            <a:r>
              <a:rPr lang="en-US" smtClean="0">
                <a:latin typeface="Consolas" panose="020B0609020204030204" pitchFamily="49" charset="0"/>
              </a:rPr>
              <a:t>&gt; {};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75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513</TotalTime>
  <Words>805</Words>
  <Application>Microsoft Office PowerPoint</Application>
  <PresentationFormat>Widescreen</PresentationFormat>
  <Paragraphs>159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Consolas</vt:lpstr>
      <vt:lpstr>Trebuchet MS</vt:lpstr>
      <vt:lpstr>Tw Cen MT</vt:lpstr>
      <vt:lpstr>Wingdings</vt:lpstr>
      <vt:lpstr>Circuit</vt:lpstr>
      <vt:lpstr>метапрограммирование</vt:lpstr>
      <vt:lpstr>PowerPoint Presentation</vt:lpstr>
      <vt:lpstr>интегральные константы</vt:lpstr>
      <vt:lpstr>истина и ложь для типов</vt:lpstr>
      <vt:lpstr>Простой пример: is_SAME</vt:lpstr>
      <vt:lpstr>простая задача: and_</vt:lpstr>
      <vt:lpstr>пример: определить указатель</vt:lpstr>
      <vt:lpstr>пример: определить указатель</vt:lpstr>
      <vt:lpstr>Идея: remove_cv_t</vt:lpstr>
      <vt:lpstr>Задача: remove_CV_t</vt:lpstr>
      <vt:lpstr>идея для решения</vt:lpstr>
      <vt:lpstr>домашняя наработка</vt:lpstr>
      <vt:lpstr>Фундаментальные категории</vt:lpstr>
      <vt:lpstr>Комбинированные определители</vt:lpstr>
      <vt:lpstr>Комбинированные определители</vt:lpstr>
      <vt:lpstr>Комбинированные определители</vt:lpstr>
      <vt:lpstr>Вариабельные определители</vt:lpstr>
      <vt:lpstr>Задача на смекалку: ALL_TRUE</vt:lpstr>
      <vt:lpstr>Решение</vt:lpstr>
      <vt:lpstr>обсуждение</vt:lpstr>
      <vt:lpstr>void_T</vt:lpstr>
      <vt:lpstr>Определитель зависимого типа</vt:lpstr>
      <vt:lpstr>Приложение: iterable</vt:lpstr>
      <vt:lpstr>обсуждение</vt:lpstr>
      <vt:lpstr>числа Фибоначчи</vt:lpstr>
      <vt:lpstr>две модели вычислений</vt:lpstr>
      <vt:lpstr>Обсуждение</vt:lpstr>
      <vt:lpstr>Мета-факториал</vt:lpstr>
      <vt:lpstr>процессы в вычислениях</vt:lpstr>
      <vt:lpstr>процессы в вычислениях</vt:lpstr>
      <vt:lpstr>Мета-факториал, вторая версия</vt:lpstr>
      <vt:lpstr>Демонстрация</vt:lpstr>
      <vt:lpstr>Целочисленный квадратный корень</vt:lpstr>
      <vt:lpstr>Вспомогательный if-then-else</vt:lpstr>
      <vt:lpstr>мета-квадратный корень</vt:lpstr>
      <vt:lpstr>Упражнение</vt:lpstr>
      <vt:lpstr>Домашняя наработка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метапрограммирование</dc:title>
  <dc:creator>Vladimirov, Konstantin</dc:creator>
  <cp:lastModifiedBy>Vladimirov, Konstantin</cp:lastModifiedBy>
  <cp:revision>107</cp:revision>
  <dcterms:created xsi:type="dcterms:W3CDTF">2017-03-29T14:47:17Z</dcterms:created>
  <dcterms:modified xsi:type="dcterms:W3CDTF">2017-04-10T19:14:33Z</dcterms:modified>
</cp:coreProperties>
</file>