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94"/>
  </p:notesMasterIdLst>
  <p:sldIdLst>
    <p:sldId id="256" r:id="rId2"/>
    <p:sldId id="257" r:id="rId3"/>
    <p:sldId id="280" r:id="rId4"/>
    <p:sldId id="281" r:id="rId5"/>
    <p:sldId id="282" r:id="rId6"/>
    <p:sldId id="304" r:id="rId7"/>
    <p:sldId id="283" r:id="rId8"/>
    <p:sldId id="288" r:id="rId9"/>
    <p:sldId id="290" r:id="rId10"/>
    <p:sldId id="295" r:id="rId11"/>
    <p:sldId id="303" r:id="rId12"/>
    <p:sldId id="306" r:id="rId13"/>
    <p:sldId id="287" r:id="rId14"/>
    <p:sldId id="307" r:id="rId15"/>
    <p:sldId id="325" r:id="rId16"/>
    <p:sldId id="330" r:id="rId17"/>
    <p:sldId id="261" r:id="rId18"/>
    <p:sldId id="300" r:id="rId19"/>
    <p:sldId id="302" r:id="rId20"/>
    <p:sldId id="331" r:id="rId21"/>
    <p:sldId id="314" r:id="rId22"/>
    <p:sldId id="317" r:id="rId23"/>
    <p:sldId id="321" r:id="rId24"/>
    <p:sldId id="322" r:id="rId25"/>
    <p:sldId id="323" r:id="rId26"/>
    <p:sldId id="324" r:id="rId27"/>
    <p:sldId id="318" r:id="rId28"/>
    <p:sldId id="296" r:id="rId29"/>
    <p:sldId id="289" r:id="rId30"/>
    <p:sldId id="297" r:id="rId31"/>
    <p:sldId id="298" r:id="rId32"/>
    <p:sldId id="299" r:id="rId33"/>
    <p:sldId id="294" r:id="rId34"/>
    <p:sldId id="305" r:id="rId35"/>
    <p:sldId id="285" r:id="rId36"/>
    <p:sldId id="333" r:id="rId37"/>
    <p:sldId id="332" r:id="rId38"/>
    <p:sldId id="315" r:id="rId39"/>
    <p:sldId id="308" r:id="rId40"/>
    <p:sldId id="266" r:id="rId41"/>
    <p:sldId id="309" r:id="rId42"/>
    <p:sldId id="310" r:id="rId43"/>
    <p:sldId id="268" r:id="rId44"/>
    <p:sldId id="312" r:id="rId45"/>
    <p:sldId id="301" r:id="rId46"/>
    <p:sldId id="267" r:id="rId47"/>
    <p:sldId id="353" r:id="rId48"/>
    <p:sldId id="344" r:id="rId49"/>
    <p:sldId id="313" r:id="rId50"/>
    <p:sldId id="263" r:id="rId51"/>
    <p:sldId id="269" r:id="rId52"/>
    <p:sldId id="311" r:id="rId53"/>
    <p:sldId id="339" r:id="rId54"/>
    <p:sldId id="341" r:id="rId55"/>
    <p:sldId id="354" r:id="rId56"/>
    <p:sldId id="355" r:id="rId57"/>
    <p:sldId id="356" r:id="rId58"/>
    <p:sldId id="357" r:id="rId59"/>
    <p:sldId id="358" r:id="rId60"/>
    <p:sldId id="359" r:id="rId61"/>
    <p:sldId id="360" r:id="rId62"/>
    <p:sldId id="316" r:id="rId63"/>
    <p:sldId id="265" r:id="rId64"/>
    <p:sldId id="270" r:id="rId65"/>
    <p:sldId id="271" r:id="rId66"/>
    <p:sldId id="326" r:id="rId67"/>
    <p:sldId id="272" r:id="rId68"/>
    <p:sldId id="338" r:id="rId69"/>
    <p:sldId id="273" r:id="rId70"/>
    <p:sldId id="327" r:id="rId71"/>
    <p:sldId id="274" r:id="rId72"/>
    <p:sldId id="328" r:id="rId73"/>
    <p:sldId id="334" r:id="rId74"/>
    <p:sldId id="335" r:id="rId75"/>
    <p:sldId id="329" r:id="rId76"/>
    <p:sldId id="275" r:id="rId77"/>
    <p:sldId id="276" r:id="rId78"/>
    <p:sldId id="345" r:id="rId79"/>
    <p:sldId id="347" r:id="rId80"/>
    <p:sldId id="346" r:id="rId81"/>
    <p:sldId id="348" r:id="rId82"/>
    <p:sldId id="349" r:id="rId83"/>
    <p:sldId id="279" r:id="rId84"/>
    <p:sldId id="336" r:id="rId85"/>
    <p:sldId id="337" r:id="rId86"/>
    <p:sldId id="350" r:id="rId87"/>
    <p:sldId id="351" r:id="rId88"/>
    <p:sldId id="352" r:id="rId89"/>
    <p:sldId id="258" r:id="rId90"/>
    <p:sldId id="320" r:id="rId91"/>
    <p:sldId id="319" r:id="rId92"/>
    <p:sldId id="361" r:id="rId9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520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BF9B6-7D9E-4793-A38D-B97D856D8367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7D91-04C5-4E8A-9812-2041B03E3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4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F7D91-04C5-4E8A-9812-2041B03E3180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4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аллокаторы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Управление памятью и тонкая настройка контейнеров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 smtClean="0"/>
                  <a:t>К. Владимиров, </a:t>
                </a:r>
                <a:r>
                  <a:rPr lang="en-US" sz="1800" smtClean="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ru-RU" sz="180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1800" smtClean="0"/>
                  <a:t/>
                </a:r>
                <a:br>
                  <a:rPr lang="en-US" sz="1800" smtClean="0"/>
                </a:br>
                <a:r>
                  <a:rPr lang="en-US" sz="1800" smtClean="0"/>
                  <a:t>mail-to: konstantin.vladimirov@gmail.com</a:t>
                </a:r>
                <a:endParaRPr lang="en-US" sz="1800"/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 rotWithShape="0"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Логирующий аллокатор</a:t>
            </a:r>
            <a:r>
              <a:rPr lang="en-US" smtClean="0"/>
              <a:t> </a:t>
            </a:r>
            <a:r>
              <a:rPr lang="ru-RU" smtClean="0"/>
              <a:t>в реалиях </a:t>
            </a:r>
            <a:r>
              <a:rPr lang="en-US" smtClean="0">
                <a:latin typeface="Consolas" panose="020B0609020204030204" pitchFamily="49" charset="0"/>
              </a:rPr>
              <a:t>1998</a:t>
            </a:r>
            <a:r>
              <a:rPr lang="en-US" smtClean="0"/>
              <a:t> </a:t>
            </a:r>
            <a:r>
              <a:rPr lang="ru-RU" smtClean="0"/>
              <a:t>года.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</a:t>
            </a:r>
            <a:r>
              <a:rPr lang="en-US">
                <a:latin typeface="Consolas" panose="020B0609020204030204" pitchFamily="49" charset="0"/>
              </a:rPr>
              <a:t>, logging_alloc&lt;int&gt; &gt; v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(int i = 0; i &lt; 16; ++</a:t>
            </a:r>
            <a:r>
              <a:rPr lang="en-US" smtClean="0">
                <a:latin typeface="Consolas" panose="020B0609020204030204" pitchFamily="49" charset="0"/>
              </a:rPr>
              <a:t>i)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v.push_back(i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</a:t>
            </a:r>
            <a:r>
              <a:rPr lang="en-US">
                <a:latin typeface="Consolas" panose="020B0609020204030204" pitchFamily="49" charset="0"/>
              </a:rPr>
              <a:t>, logging_alloc&lt;int&gt; &gt; v2 = v;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v2.push_back(16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v2;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l</a:t>
            </a:r>
            <a:r>
              <a:rPr lang="en-US" smtClean="0">
                <a:latin typeface="Consolas" panose="020B0609020204030204" pitchFamily="49" charset="0"/>
              </a:rPr>
              <a:t>ist&lt;int</a:t>
            </a:r>
            <a:r>
              <a:rPr lang="en-US">
                <a:latin typeface="Consolas" panose="020B0609020204030204" pitchFamily="49" charset="0"/>
              </a:rPr>
              <a:t>, logging_alloc&lt;int&gt; &gt; l(v.begin(), v.end()); </a:t>
            </a:r>
          </a:p>
        </p:txBody>
      </p:sp>
    </p:spTree>
    <p:extLst>
      <p:ext uri="{BB962C8B-B14F-4D97-AF65-F5344CB8AC3E}">
        <p14:creationId xmlns:p14="http://schemas.microsoft.com/office/powerpoint/2010/main" val="48260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Weasel words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62272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ru-RU" smtClean="0"/>
              <a:t>Две фразы из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03 (20.1.5.4)</a:t>
            </a:r>
            <a:r>
              <a:rPr lang="en-US" smtClean="0"/>
              <a:t>, </a:t>
            </a:r>
            <a:r>
              <a:rPr lang="ru-RU" smtClean="0"/>
              <a:t>являющиеся по словам Алисдара Мередита</a:t>
            </a:r>
            <a:r>
              <a:rPr lang="en-US" smtClean="0"/>
              <a:t> </a:t>
            </a:r>
            <a:r>
              <a:rPr lang="ru-RU" smtClean="0"/>
              <a:t>причиной почему компания Блумберг присоединилась к комитету</a:t>
            </a:r>
            <a:r>
              <a:rPr lang="en-US"/>
              <a:t>.</a:t>
            </a:r>
            <a:endParaRPr lang="ru-RU" smtClean="0"/>
          </a:p>
          <a:p>
            <a:pPr>
              <a:buFont typeface="Corbel" panose="020B0503020204020204" pitchFamily="34" charset="0"/>
              <a:buChar char="–"/>
            </a:pPr>
            <a:r>
              <a:rPr lang="en-US">
                <a:latin typeface="Courier" pitchFamily="49" charset="0"/>
                <a:cs typeface="Times New Roman" panose="02020603050405020304" pitchFamily="18" charset="0"/>
              </a:rPr>
              <a:t>Implementations of containers described in this International Standard are permitted to assume </a:t>
            </a: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that</a:t>
            </a:r>
            <a:endParaRPr lang="en-US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Corbel" panose="020B0503020204020204" pitchFamily="34" charset="0"/>
              <a:buChar char="–"/>
            </a:pP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All </a:t>
            </a:r>
            <a:r>
              <a:rPr lang="en-US">
                <a:latin typeface="Courier" pitchFamily="49" charset="0"/>
                <a:cs typeface="Times New Roman" panose="02020603050405020304" pitchFamily="18" charset="0"/>
              </a:rPr>
              <a:t>instances of a given allocator type are required to be interchangeable and always compare equal </a:t>
            </a: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to each other.</a:t>
            </a:r>
            <a:endParaRPr lang="en-US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Corbel" panose="020B0503020204020204" pitchFamily="34" charset="0"/>
              <a:buChar char="–"/>
            </a:pP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The </a:t>
            </a:r>
            <a:r>
              <a:rPr lang="en-US">
                <a:latin typeface="Courier" pitchFamily="49" charset="0"/>
                <a:cs typeface="Times New Roman" panose="02020603050405020304" pitchFamily="18" charset="0"/>
              </a:rPr>
              <a:t>typedef members pointer, const_pointer, size_type, and difference_type </a:t>
            </a: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are</a:t>
            </a:r>
            <a:r>
              <a:rPr lang="en-US">
                <a:latin typeface="Courier" pitchFamily="49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required </a:t>
            </a:r>
            <a:r>
              <a:rPr lang="en-US">
                <a:latin typeface="Courier" pitchFamily="49" charset="0"/>
                <a:cs typeface="Times New Roman" panose="02020603050405020304" pitchFamily="18" charset="0"/>
              </a:rPr>
              <a:t>to be T*, T const*, std::size_t, and std::ptrdiff_t, respectively </a:t>
            </a:r>
            <a:endParaRPr lang="en-US" smtClean="0">
              <a:latin typeface="Courier" pitchFamily="49" charset="0"/>
              <a:cs typeface="Times New Roman" panose="02020603050405020304" pitchFamily="18" charset="0"/>
            </a:endParaRPr>
          </a:p>
          <a:p>
            <a:r>
              <a:rPr lang="ru-RU" smtClean="0"/>
              <a:t>Перевод</a:t>
            </a:r>
            <a:r>
              <a:rPr lang="en-US" smtClean="0"/>
              <a:t>: </a:t>
            </a:r>
            <a:r>
              <a:rPr lang="ru-RU" smtClean="0"/>
              <a:t>запрещены аллокаторы, обладающие состоянием и аллокаторы, возвращающие умные указатели.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827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Много ли полезных применений </a:t>
            </a:r>
            <a:r>
              <a:rPr lang="en-US" smtClean="0"/>
              <a:t>stateless </a:t>
            </a:r>
            <a:r>
              <a:rPr lang="ru-RU" smtClean="0"/>
              <a:t>аллокаторов, возвращающих </a:t>
            </a:r>
            <a:r>
              <a:rPr lang="en-US" smtClean="0"/>
              <a:t>raw pointers </a:t>
            </a:r>
            <a:r>
              <a:rPr lang="ru-RU" smtClean="0"/>
              <a:t>вы можете придумать?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7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С++</a:t>
            </a:r>
            <a:r>
              <a:rPr lang="ru-RU" smtClean="0">
                <a:latin typeface="Consolas" panose="020B0609020204030204" pitchFamily="49" charset="0"/>
              </a:rPr>
              <a:t>11</a:t>
            </a:r>
            <a:r>
              <a:rPr lang="ru-RU" smtClean="0"/>
              <a:t> спешит на помощь!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стандарте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11</a:t>
            </a:r>
            <a:r>
              <a:rPr lang="en-US" smtClean="0"/>
              <a:t> </a:t>
            </a:r>
            <a:r>
              <a:rPr lang="ru-RU" smtClean="0"/>
              <a:t>и в следующем</a:t>
            </a:r>
            <a:r>
              <a:rPr lang="en-US" smtClean="0"/>
              <a:t> </a:t>
            </a:r>
            <a:r>
              <a:rPr lang="ru-RU" smtClean="0"/>
              <a:t>С++</a:t>
            </a:r>
            <a:r>
              <a:rPr lang="ru-RU" smtClean="0">
                <a:latin typeface="Consolas" panose="020B0609020204030204" pitchFamily="49" charset="0"/>
              </a:rPr>
              <a:t>14</a:t>
            </a:r>
            <a:r>
              <a:rPr lang="ru-RU" smtClean="0"/>
              <a:t> аллокаторам разрешили быть </a:t>
            </a:r>
            <a:r>
              <a:rPr lang="en-US" smtClean="0"/>
              <a:t>stateful</a:t>
            </a:r>
          </a:p>
          <a:p>
            <a:r>
              <a:rPr lang="ru-RU" smtClean="0"/>
              <a:t>Первое, что было добавлено это переопределение равенства для аллокаторов. Теперь два аллокатора считаются </a:t>
            </a:r>
            <a:r>
              <a:rPr lang="ru-RU" smtClean="0">
                <a:solidFill>
                  <a:srgbClr val="0000FF"/>
                </a:solidFill>
              </a:rPr>
              <a:t>равными</a:t>
            </a:r>
            <a:r>
              <a:rPr lang="ru-RU" smtClean="0"/>
              <a:t> если </a:t>
            </a:r>
            <a:r>
              <a:rPr lang="ru-RU" smtClean="0">
                <a:solidFill>
                  <a:srgbClr val="0000FF"/>
                </a:solidFill>
              </a:rPr>
              <a:t>один может освободить то, что аллоцировал другой</a:t>
            </a:r>
            <a:r>
              <a:rPr lang="ru-RU" smtClean="0"/>
              <a:t> и наоборот.</a:t>
            </a:r>
            <a:endParaRPr lang="en-US" smtClean="0"/>
          </a:p>
          <a:p>
            <a:r>
              <a:rPr lang="ru-RU" smtClean="0"/>
              <a:t>Кроме того, аллокаторам разрешили чтобы </a:t>
            </a:r>
            <a:r>
              <a:rPr lang="en-US" smtClean="0"/>
              <a:t>pointer </a:t>
            </a:r>
            <a:r>
              <a:rPr lang="ru-RU" smtClean="0"/>
              <a:t>был не равен </a:t>
            </a:r>
            <a:r>
              <a:rPr lang="en-US" smtClean="0"/>
              <a:t>T*</a:t>
            </a:r>
          </a:p>
          <a:p>
            <a:r>
              <a:rPr lang="ru-RU" smtClean="0"/>
              <a:t>И, наконец, аллокаторам сделали класс </a:t>
            </a:r>
            <a:r>
              <a:rPr lang="en-US" smtClean="0"/>
              <a:t>allocator_traits </a:t>
            </a:r>
            <a:r>
              <a:rPr lang="ru-RU" smtClean="0"/>
              <a:t>куда собрали все редко переопределяемые вещи в качестве разумных значений по умолчанию.</a:t>
            </a:r>
          </a:p>
          <a:p>
            <a:r>
              <a:rPr lang="ru-RU" smtClean="0"/>
              <a:t>Дополнительно сделали класс </a:t>
            </a:r>
            <a:r>
              <a:rPr lang="en-US" smtClean="0"/>
              <a:t>pointer_traits</a:t>
            </a:r>
            <a:r>
              <a:rPr lang="ru-RU" smtClean="0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Характеристики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Класс </a:t>
            </a:r>
            <a:r>
              <a:rPr lang="en-US" smtClean="0"/>
              <a:t>allocator_traits</a:t>
            </a:r>
            <a:r>
              <a:rPr lang="ru-RU" smtClean="0"/>
              <a:t> содержит:</a:t>
            </a:r>
          </a:p>
          <a:p>
            <a:pPr lvl="1"/>
            <a:r>
              <a:rPr lang="ru-RU" smtClean="0"/>
              <a:t>Переопределения типов</a:t>
            </a:r>
            <a:r>
              <a:rPr lang="en-US" smtClean="0"/>
              <a:t>: value_type, pointer, const_pointer </a:t>
            </a:r>
            <a:r>
              <a:rPr lang="ru-RU" smtClean="0"/>
              <a:t>и прочие</a:t>
            </a:r>
          </a:p>
          <a:p>
            <a:pPr lvl="1"/>
            <a:r>
              <a:rPr lang="ru-RU" smtClean="0"/>
              <a:t>Селекторы </a:t>
            </a:r>
            <a:r>
              <a:rPr lang="en-US" smtClean="0"/>
              <a:t>propagate_on_xxx</a:t>
            </a:r>
          </a:p>
          <a:p>
            <a:pPr lvl="1"/>
            <a:r>
              <a:rPr lang="ru-RU" smtClean="0"/>
              <a:t>Шаблоны </a:t>
            </a:r>
            <a:r>
              <a:rPr lang="en-US" smtClean="0"/>
              <a:t>rebind_alloc </a:t>
            </a:r>
            <a:r>
              <a:rPr lang="ru-RU" smtClean="0"/>
              <a:t>и </a:t>
            </a:r>
            <a:r>
              <a:rPr lang="en-US" smtClean="0"/>
              <a:t>rebind_traits</a:t>
            </a:r>
            <a:endParaRPr lang="ru-RU" smtClean="0"/>
          </a:p>
          <a:p>
            <a:pPr lvl="1"/>
            <a:r>
              <a:rPr lang="ru-RU" smtClean="0"/>
              <a:t>Функции</a:t>
            </a:r>
            <a:r>
              <a:rPr lang="en-US" smtClean="0"/>
              <a:t> allocate/deallocate, </a:t>
            </a:r>
            <a:r>
              <a:rPr lang="ru-RU" smtClean="0"/>
              <a:t>а также </a:t>
            </a:r>
            <a:r>
              <a:rPr lang="en-US" smtClean="0"/>
              <a:t>construct </a:t>
            </a:r>
            <a:r>
              <a:rPr lang="ru-RU" smtClean="0"/>
              <a:t>и </a:t>
            </a:r>
            <a:r>
              <a:rPr lang="en-US" smtClean="0"/>
              <a:t>destroy</a:t>
            </a:r>
          </a:p>
          <a:p>
            <a:r>
              <a:rPr lang="ru-RU" smtClean="0"/>
              <a:t>Определение для собственного класса тривиально </a:t>
            </a:r>
            <a:r>
              <a:rPr lang="en-US" smtClean="0"/>
              <a:t>(</a:t>
            </a:r>
            <a:r>
              <a:rPr lang="ru-RU" smtClean="0"/>
              <a:t>и обычно не нужно)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namespace std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template &lt;&gt; struct allocator_traits&lt;s_alloc&gt;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// </a:t>
            </a:r>
            <a:r>
              <a:rPr lang="ru-RU" smtClean="0">
                <a:latin typeface="Consolas" panose="020B0609020204030204" pitchFamily="49" charset="0"/>
              </a:rPr>
              <a:t>тут нужно определить все </a:t>
            </a:r>
            <a:r>
              <a:rPr lang="en-US" smtClean="0">
                <a:latin typeface="Consolas" panose="020B0609020204030204" pitchFamily="49" charset="0"/>
              </a:rPr>
              <a:t>traits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286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Характеристики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Обычно достаточно определить что-либо в собственном аллокаторе и это будет "подхвачено" характеристикой</a:t>
            </a:r>
          </a:p>
          <a:p>
            <a:r>
              <a:rPr lang="ru-RU" smtClean="0"/>
              <a:t>На псевдо-коде (в реальности там </a:t>
            </a:r>
            <a:r>
              <a:rPr lang="en-US" smtClean="0"/>
              <a:t>SFINAE) </a:t>
            </a:r>
            <a:r>
              <a:rPr lang="ru-RU" smtClean="0"/>
              <a:t>это можно написать так: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Alloc&gt; class allocator_traits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using value_type = typename Alloc::value_type;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using pointer = </a:t>
            </a:r>
            <a: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  <a:t>typename Alloc::pointer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|</a:t>
            </a:r>
            <a: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  <a:t> value_type*</a:t>
            </a:r>
            <a:b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using const_pointer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i="1">
                <a:solidFill>
                  <a:srgbClr val="0000FF"/>
                </a:solidFill>
                <a:latin typeface="Consolas" panose="020B0609020204030204" pitchFamily="49" charset="0"/>
              </a:rPr>
              <a:t>typename </a:t>
            </a:r>
            <a: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  <a:t>Alloc::const_pointer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|</a:t>
            </a:r>
            <a: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b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  <a:t>      pointer_traits&lt;pointer&gt;::rebind&lt;const value_type&gt;::type;</a:t>
            </a:r>
            <a:b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...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...</a:t>
            </a:r>
            <a:endParaRPr lang="ru-RU" i="1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В итоге реальной необходимости специализировать </a:t>
            </a:r>
            <a:r>
              <a:rPr lang="en-US" smtClean="0"/>
              <a:t>traits </a:t>
            </a:r>
            <a:r>
              <a:rPr lang="ru-RU" smtClean="0"/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87501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Характеристики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Особенно интересно была решена проблема </a:t>
            </a:r>
            <a:r>
              <a:rPr lang="en-US" smtClean="0"/>
              <a:t>allocate vs construct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Alloc&gt; class allocator_traits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всё остальное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static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pointer</a:t>
            </a:r>
            <a:r>
              <a:rPr lang="en-US" smtClean="0">
                <a:latin typeface="Consolas" panose="020B0609020204030204" pitchFamily="49" charset="0"/>
              </a:rPr>
              <a:t> allocate(Alloc &amp;a, size_type n)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{ return a.allocate(n);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template &lt;typename T, typename ... Args&gt;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static void construct(Alloc &amp;a,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T *</a:t>
            </a:r>
            <a:r>
              <a:rPr lang="en-US" smtClean="0">
                <a:latin typeface="Consolas" panose="020B0609020204030204" pitchFamily="49" charset="0"/>
              </a:rPr>
              <a:t>p, Args&amp;&amp; ... args)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{ </a:t>
            </a:r>
            <a: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  <a:t>a.construct(p, </a:t>
            </a:r>
            <a:r>
              <a:rPr lang="en-US" i="1">
                <a:solidFill>
                  <a:srgbClr val="0000FF"/>
                </a:solidFill>
                <a:latin typeface="Consolas" panose="020B0609020204030204" pitchFamily="49" charset="0"/>
              </a:rPr>
              <a:t>forward&lt;Args&gt;(args</a:t>
            </a:r>
            <a: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  <a:t>)...)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||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  <a:t>new (static_cast&lt;void*&gt;(p)) T(forward&lt;Args&gt;(args)...);</a:t>
            </a:r>
            <a:r>
              <a:rPr lang="en-US" smtClean="0">
                <a:latin typeface="Consolas" panose="020B0609020204030204" pitchFamily="49" charset="0"/>
              </a:rPr>
              <a:t> 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/>
              <a:t>allocate </a:t>
            </a:r>
            <a:r>
              <a:rPr lang="ru-RU" smtClean="0"/>
              <a:t>работает с </a:t>
            </a:r>
            <a:r>
              <a:rPr lang="en-US" smtClean="0">
                <a:latin typeface="Consolas" panose="020B0609020204030204" pitchFamily="49" charset="0"/>
              </a:rPr>
              <a:t>pointer</a:t>
            </a:r>
            <a:r>
              <a:rPr lang="en-US" smtClean="0"/>
              <a:t>, </a:t>
            </a:r>
            <a:r>
              <a:rPr lang="ru-RU" smtClean="0"/>
              <a:t>а </a:t>
            </a:r>
            <a:r>
              <a:rPr lang="en-US" smtClean="0"/>
              <a:t>construct </a:t>
            </a:r>
            <a:r>
              <a:rPr lang="ru-RU" smtClean="0">
                <a:latin typeface="Corbel" panose="020B0503020204020204" pitchFamily="34" charset="0"/>
              </a:rPr>
              <a:t>– </a:t>
            </a:r>
            <a:r>
              <a:rPr lang="ru-RU" smtClean="0"/>
              <a:t>с</a:t>
            </a:r>
            <a:r>
              <a:rPr lang="ru-RU"/>
              <a:t> </a:t>
            </a:r>
            <a:r>
              <a:rPr lang="ru-RU" smtClean="0"/>
              <a:t>типом </a:t>
            </a:r>
            <a:r>
              <a:rPr lang="en-US" smtClean="0">
                <a:latin typeface="Consolas" panose="020B0609020204030204" pitchFamily="49" charset="0"/>
              </a:rPr>
              <a:t>T*</a:t>
            </a:r>
            <a:r>
              <a:rPr lang="ru-RU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89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study: free list allocator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Идея </a:t>
            </a:r>
            <a:r>
              <a:rPr lang="en-US" smtClean="0"/>
              <a:t>free list </a:t>
            </a:r>
            <a:r>
              <a:rPr lang="ru-RU" smtClean="0"/>
              <a:t>аллокатора: освобождать блоки не в глобальный аллокатор а во </a:t>
            </a:r>
            <a:r>
              <a:rPr lang="en-US" smtClean="0"/>
              <a:t>free list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list&lt;int</a:t>
            </a:r>
            <a:r>
              <a:rPr lang="en-US">
                <a:latin typeface="Consolas" panose="020B0609020204030204" pitchFamily="49" charset="0"/>
              </a:rPr>
              <a:t>, freelist_alloc&lt;int&gt;&gt; l(v.begin(), v.end</a:t>
            </a:r>
            <a:r>
              <a:rPr lang="en-US" smtClean="0"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l.remove(2</a:t>
            </a:r>
            <a:r>
              <a:rPr lang="en-US">
                <a:latin typeface="Consolas" panose="020B0609020204030204" pitchFamily="49" charset="0"/>
              </a:rPr>
              <a:t>);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никакого настоящего удаления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l.remove(6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l.insert(l.begin</a:t>
            </a:r>
            <a:r>
              <a:rPr lang="en-US">
                <a:latin typeface="Consolas" panose="020B0609020204030204" pitchFamily="49" charset="0"/>
              </a:rPr>
              <a:t>(), -1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никакого настоящего выделения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l.insert(l.begin</a:t>
            </a:r>
            <a:r>
              <a:rPr lang="en-US">
                <a:latin typeface="Consolas" panose="020B0609020204030204" pitchFamily="49" charset="0"/>
              </a:rPr>
              <a:t>(), -3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В программах с частой вставкой и удалением, это может много сэкономить</a:t>
            </a:r>
            <a:endParaRPr lang="en-US" smtClean="0"/>
          </a:p>
          <a:p>
            <a:r>
              <a:rPr lang="en-US" smtClean="0"/>
              <a:t>Case study: </a:t>
            </a:r>
            <a:r>
              <a:rPr lang="en-US" smtClean="0">
                <a:latin typeface="Consolas" panose="020B0609020204030204" pitchFamily="49" charset="0"/>
              </a:rPr>
              <a:t>02-freelist.cc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6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32136" cy="4038600"/>
          </a:xfrm>
        </p:spPr>
        <p:txBody>
          <a:bodyPr/>
          <a:lstStyle/>
          <a:p>
            <a:r>
              <a:rPr lang="ru-RU" smtClean="0"/>
              <a:t>Может ли присваивание менять состояние аллокатора?</a:t>
            </a:r>
          </a:p>
          <a:p>
            <a:r>
              <a:rPr lang="ru-RU" smtClean="0"/>
              <a:t>В нашем примере мы видим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freelist_alloc</a:t>
            </a:r>
            <a:r>
              <a:rPr lang="en-US">
                <a:latin typeface="Consolas" panose="020B0609020204030204" pitchFamily="49" charset="0"/>
              </a:rPr>
              <a:t>&amp; operator= (const freelist_alloc&amp;) noexcept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*this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"оставить старый"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Но при этом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freelist_alloc</a:t>
            </a:r>
            <a:r>
              <a:rPr lang="en-US">
                <a:latin typeface="Consolas" panose="020B0609020204030204" pitchFamily="49" charset="0"/>
              </a:rPr>
              <a:t>&amp; operator= (freelist_alloc&amp;&amp; other) noexcept {</a:t>
            </a:r>
            <a:r>
              <a:rPr lang="ru-RU" smtClean="0">
                <a:latin typeface="Consolas" panose="020B0609020204030204" pitchFamily="49" charset="0"/>
              </a:rPr>
              <a:t>  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тут сложная очистка и замена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Обязательная ли это программа или может быть иначе?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2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Копирование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Есть выбор из двух вариантов</a:t>
            </a:r>
          </a:p>
          <a:p>
            <a:pPr lvl="1"/>
            <a:r>
              <a:rPr lang="ru-RU" smtClean="0"/>
              <a:t>Либо все аллокаторы разделяют какой-нибудь ресурс</a:t>
            </a:r>
          </a:p>
          <a:p>
            <a:pPr lvl="1"/>
            <a:r>
              <a:rPr lang="ru-RU" smtClean="0"/>
              <a:t>Либо они не копируются (говорят также "не пропагируются на копировании")</a:t>
            </a:r>
          </a:p>
          <a:p>
            <a:r>
              <a:rPr lang="ru-RU" smtClean="0"/>
              <a:t>И действительно, рассмотрим </a:t>
            </a:r>
            <a:r>
              <a:rPr lang="en-US" smtClean="0"/>
              <a:t>freelist example</a:t>
            </a:r>
          </a:p>
          <a:p>
            <a:r>
              <a:rPr lang="ru-RU" smtClean="0"/>
              <a:t>Если он будет копироваться, то голова </a:t>
            </a:r>
            <a:r>
              <a:rPr lang="en-US" smtClean="0"/>
              <a:t>freelist </a:t>
            </a:r>
            <a:r>
              <a:rPr lang="ru-RU" smtClean="0"/>
              <a:t>окажется поделена между старым и новым элементами</a:t>
            </a:r>
          </a:p>
          <a:p>
            <a:r>
              <a:rPr lang="ru-RU" smtClean="0"/>
              <a:t>В общем случае, запрещено может быть любое присваивание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01368" y="5093208"/>
            <a:ext cx="1188720" cy="539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rhs alloc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368" y="5891022"/>
            <a:ext cx="1188720" cy="539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lhs alloc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552" y="5093208"/>
            <a:ext cx="1188720" cy="539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node1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31764" y="5093208"/>
            <a:ext cx="1188720" cy="539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node2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08976" y="5093208"/>
            <a:ext cx="1188720" cy="539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node3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4843272" y="5362956"/>
            <a:ext cx="8884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6920484" y="5362956"/>
            <a:ext cx="8884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6" idx="1"/>
          </p:cNvCxnSpPr>
          <p:nvPr/>
        </p:nvCxnSpPr>
        <p:spPr>
          <a:xfrm>
            <a:off x="2990088" y="5362956"/>
            <a:ext cx="6644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 flipV="1">
            <a:off x="2990088" y="5497830"/>
            <a:ext cx="664464" cy="662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30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Плохая репутация аллокаторов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 smtClean="0"/>
              <a:t> </a:t>
            </a:r>
            <a:r>
              <a:rPr lang="ru-RU" sz="4800" smtClean="0"/>
              <a:t>Локальный (</a:t>
            </a:r>
            <a:r>
              <a:rPr lang="en-US" sz="4800" smtClean="0"/>
              <a:t>arena-based) </a:t>
            </a:r>
            <a:r>
              <a:rPr lang="ru-RU" sz="4800" smtClean="0"/>
              <a:t>подход  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Полиморфные аллокаторы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Собственный </a:t>
            </a:r>
            <a:r>
              <a:rPr lang="en-US" sz="4800" smtClean="0"/>
              <a:t>pmr </a:t>
            </a:r>
            <a:r>
              <a:rPr lang="ru-RU" sz="4800" smtClean="0"/>
              <a:t>контейнер</a:t>
            </a:r>
            <a:endParaRPr lang="en-US" sz="4800" smtClean="0"/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Способ указать поведение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9875520" cy="4038600"/>
          </a:xfrm>
        </p:spPr>
        <p:txBody>
          <a:bodyPr/>
          <a:lstStyle/>
          <a:p>
            <a:r>
              <a:rPr lang="ru-RU" smtClean="0"/>
              <a:t>Как именно аллокатор будет вести себя на копировании или перемещении определяется начиная с </a:t>
            </a:r>
            <a:r>
              <a:rPr lang="en-US" smtClean="0"/>
              <a:t>C++11 </a:t>
            </a:r>
            <a:r>
              <a:rPr lang="ru-RU" smtClean="0"/>
              <a:t>следующими </a:t>
            </a:r>
            <a:r>
              <a:rPr lang="en-US" smtClean="0"/>
              <a:t>typedefs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propagate_on_container_copy_assignment = </a:t>
            </a:r>
            <a:r>
              <a:rPr lang="en-US">
                <a:latin typeface="Consolas" panose="020B0609020204030204" pitchFamily="49" charset="0"/>
              </a:rPr>
              <a:t>false_type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</a:t>
            </a:r>
            <a:r>
              <a:rPr lang="en-US" smtClean="0">
                <a:latin typeface="Consolas" panose="020B0609020204030204" pitchFamily="49" charset="0"/>
              </a:rPr>
              <a:t>propagate_on_container_move_assignment </a:t>
            </a:r>
            <a:r>
              <a:rPr lang="en-US">
                <a:latin typeface="Consolas" panose="020B0609020204030204" pitchFamily="49" charset="0"/>
              </a:rPr>
              <a:t>= false_type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</a:t>
            </a:r>
            <a:r>
              <a:rPr lang="en-US" smtClean="0">
                <a:latin typeface="Consolas" panose="020B0609020204030204" pitchFamily="49" charset="0"/>
              </a:rPr>
              <a:t>propagate_on_container_swap            = false_type;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is_always_equal                        = false_type;</a:t>
            </a:r>
          </a:p>
          <a:p>
            <a:r>
              <a:rPr lang="ru-RU" smtClean="0"/>
              <a:t>Да, они специально так уродливы. </a:t>
            </a:r>
            <a:endParaRPr lang="en-US" smtClean="0"/>
          </a:p>
          <a:p>
            <a:r>
              <a:rPr lang="ru-RU" smtClean="0"/>
              <a:t>Я буду их называть</a:t>
            </a:r>
            <a:r>
              <a:rPr lang="ru-RU"/>
              <a:t> </a:t>
            </a:r>
            <a:r>
              <a:rPr lang="en-US" i="1" smtClean="0">
                <a:solidFill>
                  <a:srgbClr val="0000FF"/>
                </a:solidFill>
              </a:rPr>
              <a:t>POCCA</a:t>
            </a:r>
            <a:r>
              <a:rPr lang="en-US" smtClean="0"/>
              <a:t>, </a:t>
            </a:r>
            <a:r>
              <a:rPr lang="en-US" i="1" smtClean="0">
                <a:solidFill>
                  <a:srgbClr val="0000FF"/>
                </a:solidFill>
              </a:rPr>
              <a:t>POCMA</a:t>
            </a:r>
            <a:r>
              <a:rPr lang="en-US" smtClean="0"/>
              <a:t>, </a:t>
            </a:r>
            <a:r>
              <a:rPr lang="en-US" i="1" smtClean="0">
                <a:solidFill>
                  <a:srgbClr val="0000FF"/>
                </a:solidFill>
              </a:rPr>
              <a:t>POCS</a:t>
            </a:r>
            <a:r>
              <a:rPr lang="en-US" smtClean="0"/>
              <a:t>, </a:t>
            </a:r>
            <a:r>
              <a:rPr lang="en-US" i="1" smtClean="0">
                <a:solidFill>
                  <a:srgbClr val="0000FF"/>
                </a:solidFill>
              </a:rPr>
              <a:t>IAE</a:t>
            </a:r>
            <a:endParaRPr lang="en-US" smtClean="0"/>
          </a:p>
          <a:p>
            <a:r>
              <a:rPr lang="ru-RU" smtClean="0"/>
              <a:t>Переопределяя любой из них в </a:t>
            </a:r>
            <a:r>
              <a:rPr lang="en-US" smtClean="0">
                <a:latin typeface="Consolas" panose="020B0609020204030204" pitchFamily="49" charset="0"/>
              </a:rPr>
              <a:t>true_type</a:t>
            </a:r>
            <a:r>
              <a:rPr lang="en-US" smtClean="0"/>
              <a:t>, </a:t>
            </a:r>
            <a:r>
              <a:rPr lang="ru-RU" smtClean="0"/>
              <a:t>вы, скорее всего, знаете, что делаете.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38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Плохая репутация аллокаторов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 smtClean="0"/>
              <a:t> </a:t>
            </a:r>
            <a:r>
              <a:rPr lang="ru-RU" sz="4800" smtClean="0"/>
              <a:t>Локальный (</a:t>
            </a:r>
            <a:r>
              <a:rPr lang="en-US" sz="4800" smtClean="0"/>
              <a:t>arena-based) </a:t>
            </a:r>
            <a:r>
              <a:rPr lang="ru-RU" sz="4800" smtClean="0"/>
              <a:t>подход  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Полиморфные аллокаторы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Собственный </a:t>
            </a:r>
            <a:r>
              <a:rPr lang="en-US" sz="4800" smtClean="0"/>
              <a:t>pmr </a:t>
            </a:r>
            <a:r>
              <a:rPr lang="ru-RU" sz="4800" smtClean="0"/>
              <a:t>контейнер</a:t>
            </a:r>
            <a:endParaRPr lang="en-US" sz="4800" smtClean="0"/>
          </a:p>
        </p:txBody>
      </p:sp>
    </p:spTree>
    <p:extLst>
      <p:ext uri="{BB962C8B-B14F-4D97-AF65-F5344CB8AC3E}">
        <p14:creationId xmlns:p14="http://schemas.microsoft.com/office/powerpoint/2010/main" val="4185007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Постановка задачи: </a:t>
            </a:r>
            <a:r>
              <a:rPr lang="en-US" smtClean="0"/>
              <a:t>small vector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61904" cy="4038600"/>
          </a:xfrm>
        </p:spPr>
        <p:txBody>
          <a:bodyPr/>
          <a:lstStyle/>
          <a:p>
            <a:r>
              <a:rPr lang="ru-RU" smtClean="0"/>
              <a:t>Полный запрет копирования и перемещения создаёт </a:t>
            </a:r>
            <a:r>
              <a:rPr lang="ru-RU" smtClean="0">
                <a:solidFill>
                  <a:srgbClr val="0000FF"/>
                </a:solidFill>
              </a:rPr>
              <a:t>локальные</a:t>
            </a:r>
            <a:r>
              <a:rPr lang="ru-RU" smtClean="0"/>
              <a:t> аллокаторы. Они привязываются к конкретному месту (вектору, строке, отображению, ....)</a:t>
            </a:r>
          </a:p>
          <a:p>
            <a:r>
              <a:rPr lang="ru-RU" smtClean="0"/>
              <a:t>Вектор, оптимизированный на небольшое количество элементов (так называемый </a:t>
            </a:r>
            <a:r>
              <a:rPr lang="en-US" smtClean="0"/>
              <a:t>small vector) </a:t>
            </a:r>
            <a:r>
              <a:rPr lang="ru-RU" smtClean="0"/>
              <a:t>это типичный пример полезного использования аллокаторов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</a:t>
            </a:r>
            <a:r>
              <a:rPr lang="en-US" smtClean="0">
                <a:latin typeface="Consolas" panose="020B0609020204030204" pitchFamily="49" charset="0"/>
              </a:rPr>
              <a:t>size_t </a:t>
            </a:r>
            <a:r>
              <a:rPr lang="en-US">
                <a:latin typeface="Consolas" panose="020B0609020204030204" pitchFamily="49" charset="0"/>
              </a:rPr>
              <a:t>BufSize = </a:t>
            </a:r>
            <a:r>
              <a:rPr lang="en-US" smtClean="0">
                <a:latin typeface="Consolas" panose="020B0609020204030204" pitchFamily="49" charset="0"/>
              </a:rPr>
              <a:t>200&gt;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</a:t>
            </a:r>
            <a:r>
              <a:rPr lang="en-US">
                <a:latin typeface="Consolas" panose="020B0609020204030204" pitchFamily="49" charset="0"/>
              </a:rPr>
              <a:t>SmallVector = </a:t>
            </a:r>
            <a:r>
              <a:rPr lang="en-US" smtClean="0">
                <a:latin typeface="Consolas" panose="020B0609020204030204" pitchFamily="49" charset="0"/>
              </a:rPr>
              <a:t>vector&lt;T</a:t>
            </a:r>
            <a:r>
              <a:rPr lang="en-US">
                <a:latin typeface="Consolas" panose="020B0609020204030204" pitchFamily="49" charset="0"/>
              </a:rPr>
              <a:t>, short_alloc&lt;T, BufSize, alignof(T)&gt;&gt;;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Такой</a:t>
            </a:r>
            <a:r>
              <a:rPr lang="en-US" smtClean="0"/>
              <a:t> </a:t>
            </a:r>
            <a:r>
              <a:rPr lang="ru-RU" smtClean="0"/>
              <a:t>вектор располагается на стеке пока в нём меньше чем </a:t>
            </a:r>
            <a:r>
              <a:rPr lang="en-US" smtClean="0"/>
              <a:t>BufSize </a:t>
            </a:r>
            <a:r>
              <a:rPr lang="ru-RU" smtClean="0"/>
              <a:t>байт и перелоцируется в кучу, когда места на стеке не хватает</a:t>
            </a:r>
          </a:p>
          <a:p>
            <a:r>
              <a:rPr lang="ru-RU" smtClean="0"/>
              <a:t>Аллокатор </a:t>
            </a:r>
            <a:r>
              <a:rPr lang="en-US" smtClean="0"/>
              <a:t>short_alloc, </a:t>
            </a:r>
            <a:r>
              <a:rPr lang="ru-RU" smtClean="0"/>
              <a:t>рассматриваемый в этом разделе, предложен Говардом Хинантом (см. список литературы)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56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Арена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Ареной называется класс, управляющий локальным ресурсом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&lt;size_t N, size_t alignment = alignof(max_align_t</a:t>
            </a:r>
            <a:r>
              <a:rPr lang="en-US" smtClean="0">
                <a:latin typeface="Consolas" panose="020B0609020204030204" pitchFamily="49" charset="0"/>
              </a:rPr>
              <a:t>)&gt;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arena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char buf_[N] alignas(alignment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char* ptr</a:t>
            </a:r>
            <a:r>
              <a:rPr lang="en-US" smtClean="0">
                <a:latin typeface="Consolas" panose="020B0609020204030204" pitchFamily="49" charset="0"/>
              </a:rPr>
              <a:t>_;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arena</a:t>
            </a:r>
            <a:r>
              <a:rPr lang="en-US">
                <a:latin typeface="Consolas" panose="020B0609020204030204" pitchFamily="49" charset="0"/>
              </a:rPr>
              <a:t>() noexcept : ptr_(buf_)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arena(const arena&amp;) = delete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arena&amp; operator=(const arena&amp;) = delete;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&lt;size_t ReqAlign&gt; char* allocate(size_t n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deallocate(char* p, size_t n) noexcept;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71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Стратегия аллокации и деаллокации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13848" cy="4038600"/>
          </a:xfrm>
        </p:spPr>
        <p:txBody>
          <a:bodyPr/>
          <a:lstStyle/>
          <a:p>
            <a:r>
              <a:rPr lang="ru-RU" smtClean="0"/>
              <a:t>При аллокации используется буфер либо глобальный </a:t>
            </a:r>
            <a:r>
              <a:rPr lang="en-US" smtClean="0"/>
              <a:t>new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&lt;size_t N, size_t </a:t>
            </a:r>
            <a:r>
              <a:rPr lang="en-US" smtClean="0">
                <a:latin typeface="Consolas" panose="020B0609020204030204" pitchFamily="49" charset="0"/>
              </a:rPr>
              <a:t>alignment&gt; template </a:t>
            </a:r>
            <a:r>
              <a:rPr lang="en-US">
                <a:latin typeface="Consolas" panose="020B0609020204030204" pitchFamily="49" charset="0"/>
              </a:rPr>
              <a:t>&lt;size_t </a:t>
            </a:r>
            <a:r>
              <a:rPr lang="en-US" smtClean="0">
                <a:latin typeface="Consolas" panose="020B0609020204030204" pitchFamily="49" charset="0"/>
              </a:rPr>
              <a:t>ReqAlign&gt;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*arena&lt;N, alignment&gt;::allocate(size_t n)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auto const aligned_n = align_up(n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auto bsz = static_cast&lt;decltype(aligned_n</a:t>
            </a:r>
            <a:r>
              <a:rPr lang="en-US">
                <a:latin typeface="Consolas" panose="020B0609020204030204" pitchFamily="49" charset="0"/>
              </a:rPr>
              <a:t>)&gt;(buf_ + N - ptr</a:t>
            </a:r>
            <a:r>
              <a:rPr lang="en-US" smtClean="0">
                <a:latin typeface="Consolas" panose="020B0609020204030204" pitchFamily="49" charset="0"/>
              </a:rPr>
              <a:t>_);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if (bsz &lt; </a:t>
            </a:r>
            <a:r>
              <a:rPr lang="en-US">
                <a:latin typeface="Consolas" panose="020B0609020204030204" pitchFamily="49" charset="0"/>
              </a:rPr>
              <a:t>aligned_n)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 return static_cast&lt;char</a:t>
            </a:r>
            <a:r>
              <a:rPr lang="en-US">
                <a:latin typeface="Consolas" panose="020B0609020204030204" pitchFamily="49" charset="0"/>
              </a:rPr>
              <a:t>*&gt;(::operator new(n));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char* </a:t>
            </a:r>
            <a:r>
              <a:rPr lang="en-US" smtClean="0">
                <a:latin typeface="Consolas" panose="020B0609020204030204" pitchFamily="49" charset="0"/>
              </a:rPr>
              <a:t>tmp </a:t>
            </a:r>
            <a:r>
              <a:rPr lang="en-US">
                <a:latin typeface="Consolas" panose="020B0609020204030204" pitchFamily="49" charset="0"/>
              </a:rPr>
              <a:t>= ptr</a:t>
            </a:r>
            <a:r>
              <a:rPr lang="en-US" smtClean="0">
                <a:latin typeface="Consolas" panose="020B0609020204030204" pitchFamily="49" charset="0"/>
              </a:rPr>
              <a:t>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ptr</a:t>
            </a:r>
            <a:r>
              <a:rPr lang="en-US">
                <a:latin typeface="Consolas" panose="020B0609020204030204" pitchFamily="49" charset="0"/>
              </a:rPr>
              <a:t>_ += </a:t>
            </a:r>
            <a:r>
              <a:rPr lang="en-US" smtClean="0">
                <a:latin typeface="Consolas" panose="020B0609020204030204" pitchFamily="49" charset="0"/>
              </a:rPr>
              <a:t>aligned_n;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return tmp;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При деаллокации выделенное глобальным </a:t>
            </a:r>
            <a:r>
              <a:rPr lang="en-US" smtClean="0"/>
              <a:t>new </a:t>
            </a:r>
            <a:r>
              <a:rPr lang="ru-RU" smtClean="0"/>
              <a:t>возвращается через </a:t>
            </a:r>
            <a:r>
              <a:rPr lang="en-US" smtClean="0"/>
              <a:t>delete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15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Аллокатор </a:t>
            </a:r>
            <a:r>
              <a:rPr lang="en-US" smtClean="0"/>
              <a:t>short_alloc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Связывает конкретную арену с интерфейсом аллокатора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size_t N, size_t </a:t>
            </a:r>
            <a:r>
              <a:rPr lang="en-US" smtClean="0">
                <a:latin typeface="Consolas" panose="020B0609020204030204" pitchFamily="49" charset="0"/>
              </a:rPr>
              <a:t>A </a:t>
            </a:r>
            <a:r>
              <a:rPr lang="en-US">
                <a:latin typeface="Consolas" panose="020B0609020204030204" pitchFamily="49" charset="0"/>
              </a:rPr>
              <a:t>= alignof(max_align_t</a:t>
            </a:r>
            <a:r>
              <a:rPr lang="en-US" smtClean="0">
                <a:latin typeface="Consolas" panose="020B0609020204030204" pitchFamily="49" charset="0"/>
              </a:rPr>
              <a:t>)&gt;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short_alloc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arena&lt;N, A&gt;&amp; 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_;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short_alloc(arena_type</a:t>
            </a:r>
            <a:r>
              <a:rPr lang="en-US">
                <a:latin typeface="Consolas" panose="020B0609020204030204" pitchFamily="49" charset="0"/>
              </a:rPr>
              <a:t>&amp; a) noexcept : a_(a</a:t>
            </a:r>
            <a:r>
              <a:rPr lang="en-US" smtClean="0">
                <a:latin typeface="Consolas" panose="020B0609020204030204" pitchFamily="49" charset="0"/>
              </a:rPr>
              <a:t>) {}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T</a:t>
            </a:r>
            <a:r>
              <a:rPr lang="en-US">
                <a:latin typeface="Consolas" panose="020B0609020204030204" pitchFamily="49" charset="0"/>
              </a:rPr>
              <a:t>* allocate(size_t n)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char </a:t>
            </a:r>
            <a:r>
              <a:rPr lang="en-US">
                <a:latin typeface="Consolas" panose="020B0609020204030204" pitchFamily="49" charset="0"/>
              </a:rPr>
              <a:t>*res = a</a:t>
            </a:r>
            <a:r>
              <a:rPr lang="en-US" smtClean="0">
                <a:latin typeface="Consolas" panose="020B0609020204030204" pitchFamily="49" charset="0"/>
              </a:rPr>
              <a:t>_.allocate&lt;alignof(T</a:t>
            </a:r>
            <a:r>
              <a:rPr lang="en-US">
                <a:latin typeface="Consolas" panose="020B0609020204030204" pitchFamily="49" charset="0"/>
              </a:rPr>
              <a:t>)&gt;(n * sizeof(T</a:t>
            </a:r>
            <a:r>
              <a:rPr lang="en-US" smtClean="0">
                <a:latin typeface="Consolas" panose="020B0609020204030204" pitchFamily="49" charset="0"/>
              </a:rPr>
              <a:t>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</a:t>
            </a:r>
            <a:r>
              <a:rPr lang="en-US">
                <a:latin typeface="Consolas" panose="020B0609020204030204" pitchFamily="49" charset="0"/>
              </a:rPr>
              <a:t>reinterpret_cast&lt;T*&gt;(res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70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Выделение в явном виде арены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SmallVector&lt;int&gt;::allocator_type::arena_type a;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 ней вектор на стеке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SmallVector&lt;int&gt; v{a};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Далее использование как обычного вектора</a:t>
            </a:r>
          </a:p>
        </p:txBody>
      </p:sp>
    </p:spTree>
    <p:extLst>
      <p:ext uri="{BB962C8B-B14F-4D97-AF65-F5344CB8AC3E}">
        <p14:creationId xmlns:p14="http://schemas.microsoft.com/office/powerpoint/2010/main" val="4124175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Классическое </a:t>
            </a:r>
            <a:r>
              <a:rPr lang="en-US" smtClean="0"/>
              <a:t>SSO </a:t>
            </a:r>
            <a:r>
              <a:rPr lang="ru-RU" smtClean="0"/>
              <a:t>обходится вовсе без явной арены</a:t>
            </a:r>
          </a:p>
          <a:p>
            <a:r>
              <a:rPr lang="ru-RU" smtClean="0"/>
              <a:t>С другой стороны, явная арена это удобно, так как размер контейнера отвязан от его места для аллокации</a:t>
            </a:r>
          </a:p>
          <a:p>
            <a:r>
              <a:rPr lang="ru-RU" smtClean="0"/>
              <a:t>Что вы считаете лучшей идеей?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31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Экземпляры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Коль скоро у аллокаторов есть </a:t>
            </a:r>
            <a:r>
              <a:rPr lang="ru-RU" smtClean="0">
                <a:solidFill>
                  <a:srgbClr val="0000FF"/>
                </a:solidFill>
              </a:rPr>
              <a:t>состояние</a:t>
            </a:r>
            <a:r>
              <a:rPr lang="ru-RU" smtClean="0"/>
              <a:t>, одного их </a:t>
            </a:r>
            <a:r>
              <a:rPr lang="ru-RU" smtClean="0">
                <a:solidFill>
                  <a:srgbClr val="0000FF"/>
                </a:solidFill>
              </a:rPr>
              <a:t>типа</a:t>
            </a:r>
            <a:r>
              <a:rPr lang="ru-RU" smtClean="0"/>
              <a:t> более не достаточно, важен конкретный </a:t>
            </a:r>
            <a:r>
              <a:rPr lang="ru-RU" smtClean="0">
                <a:solidFill>
                  <a:srgbClr val="0000FF"/>
                </a:solidFill>
              </a:rPr>
              <a:t>экземпляр</a:t>
            </a:r>
            <a:r>
              <a:rPr lang="ru-RU" smtClean="0"/>
              <a:t>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CustomStr =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string &lt;char, char_traits&lt;char&gt;, CustomAlloc&lt;char&gt;&gt;;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CustomAlloc&lt;char&gt; alloc1(SYSTEM), alloc2(LOCAL), alloc3;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 </a:t>
            </a:r>
            <a:r>
              <a:rPr lang="en-US" smtClean="0">
                <a:latin typeface="Consolas" panose="020B0609020204030204" pitchFamily="49" charset="0"/>
              </a:rPr>
              <a:t>alloc1</a:t>
            </a:r>
            <a:r>
              <a:rPr lang="en-US" smtClean="0"/>
              <a:t>, </a:t>
            </a:r>
            <a:r>
              <a:rPr lang="en-US" smtClean="0">
                <a:latin typeface="Consolas" panose="020B0609020204030204" pitchFamily="49" charset="0"/>
              </a:rPr>
              <a:t>alloc2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smtClean="0">
                <a:latin typeface="Consolas" panose="020B0609020204030204" pitchFamily="49" charset="0"/>
              </a:rPr>
              <a:t>alloc3</a:t>
            </a:r>
            <a:r>
              <a:rPr lang="en-US" smtClean="0"/>
              <a:t> </a:t>
            </a:r>
            <a:r>
              <a:rPr lang="ru-RU" smtClean="0"/>
              <a:t>имеют принципиально разное состояние.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CustomStr x1(alloc1), x2(alloc2), x3(alloc3);</a:t>
            </a:r>
          </a:p>
          <a:p>
            <a:r>
              <a:rPr lang="ru-RU" smtClean="0"/>
              <a:t>Строки </a:t>
            </a:r>
            <a:r>
              <a:rPr lang="en-US" smtClean="0">
                <a:latin typeface="Consolas" panose="020B0609020204030204" pitchFamily="49" charset="0"/>
              </a:rPr>
              <a:t>x1</a:t>
            </a:r>
            <a:r>
              <a:rPr lang="en-US" smtClean="0"/>
              <a:t>, </a:t>
            </a:r>
            <a:r>
              <a:rPr lang="en-US" smtClean="0">
                <a:latin typeface="Consolas" panose="020B0609020204030204" pitchFamily="49" charset="0"/>
              </a:rPr>
              <a:t>x2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smtClean="0">
                <a:latin typeface="Consolas" panose="020B0609020204030204" pitchFamily="49" charset="0"/>
              </a:rPr>
              <a:t>x3</a:t>
            </a:r>
            <a:r>
              <a:rPr lang="en-US" smtClean="0"/>
              <a:t> </a:t>
            </a:r>
            <a:r>
              <a:rPr lang="ru-RU" smtClean="0"/>
              <a:t>аллоцируются </a:t>
            </a:r>
            <a:r>
              <a:rPr lang="ru-RU" smtClean="0">
                <a:solidFill>
                  <a:srgbClr val="0000FF"/>
                </a:solidFill>
              </a:rPr>
              <a:t>разными аллокаторами</a:t>
            </a:r>
            <a:r>
              <a:rPr lang="ru-RU" smtClean="0"/>
              <a:t> одного типа.</a:t>
            </a:r>
            <a:endParaRPr lang="en-US" smtClean="0"/>
          </a:p>
          <a:p>
            <a:r>
              <a:rPr lang="ru-RU" smtClean="0"/>
              <a:t>И это порождает проблемы.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1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Проблемы </a:t>
            </a:r>
            <a:r>
              <a:rPr lang="en-US" smtClean="0"/>
              <a:t>scope </a:t>
            </a:r>
            <a:r>
              <a:rPr lang="ru-RU" smtClean="0"/>
              <a:t>у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Останемся в рамках прошлого слайда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CustomStr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x1(alloc1)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</a:rPr>
              <a:t>x2(alloc2)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9900"/>
                </a:solidFill>
                <a:latin typeface="Consolas" panose="020B0609020204030204" pitchFamily="49" charset="0"/>
              </a:rPr>
              <a:t>x3(alloc3</a:t>
            </a:r>
            <a:r>
              <a:rPr lang="en-US" smtClean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Попробуем разместить их в вектор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vector&lt;CustomStr&gt; vec;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vec.push_back(x1);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vec.push_back(x2);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vec.reserve(4);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96328" y="3334512"/>
            <a:ext cx="1408176" cy="713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6328" y="4047744"/>
            <a:ext cx="1408176" cy="713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96328" y="4760976"/>
            <a:ext cx="1408176" cy="7132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96328" y="5474208"/>
            <a:ext cx="1408176" cy="7132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9004191" y="3334512"/>
            <a:ext cx="1517904" cy="71323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10256919" y="4030980"/>
            <a:ext cx="1517904" cy="74676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>
            <a:stCxn id="8" idx="3"/>
            <a:endCxn id="12" idx="2"/>
          </p:cNvCxnSpPr>
          <p:nvPr/>
        </p:nvCxnSpPr>
        <p:spPr>
          <a:xfrm>
            <a:off x="8604504" y="3691128"/>
            <a:ext cx="4043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3" idx="2"/>
          </p:cNvCxnSpPr>
          <p:nvPr/>
        </p:nvCxnSpPr>
        <p:spPr>
          <a:xfrm>
            <a:off x="8604504" y="4404360"/>
            <a:ext cx="16571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20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Исторический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Зачем вообще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98</a:t>
            </a:r>
            <a:r>
              <a:rPr lang="en-US" smtClean="0"/>
              <a:t> </a:t>
            </a:r>
            <a:r>
              <a:rPr lang="ru-RU" smtClean="0"/>
              <a:t>были</a:t>
            </a:r>
            <a:r>
              <a:rPr lang="en-US" smtClean="0"/>
              <a:t> </a:t>
            </a:r>
            <a:r>
              <a:rPr lang="ru-RU" smtClean="0"/>
              <a:t>введены аллокаторы?</a:t>
            </a:r>
          </a:p>
          <a:p>
            <a:r>
              <a:rPr lang="ru-RU" smtClean="0"/>
              <a:t>С самых первых реализаций, Степанов спланировал вектор таким образом: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&lt;class T, class A = std::allocator&lt;T&gt; &gt; class vector;</a:t>
            </a:r>
          </a:p>
          <a:p>
            <a:r>
              <a:rPr lang="ru-RU" smtClean="0"/>
              <a:t>Но это </a:t>
            </a:r>
            <a:r>
              <a:rPr lang="ru-RU" b="1" smtClean="0"/>
              <a:t>странно</a:t>
            </a:r>
            <a:r>
              <a:rPr lang="ru-RU" smtClean="0"/>
              <a:t>. Зачем вектору аллокатор в </a:t>
            </a:r>
            <a:r>
              <a:rPr lang="ru-RU" smtClean="0">
                <a:latin typeface="Consolas" panose="020B0609020204030204" pitchFamily="49" charset="0"/>
              </a:rPr>
              <a:t>199</a:t>
            </a:r>
            <a:r>
              <a:rPr lang="en-US" smtClean="0">
                <a:latin typeface="Consolas" panose="020B0609020204030204" pitchFamily="49" charset="0"/>
              </a:rPr>
              <a:t>2</a:t>
            </a:r>
            <a:r>
              <a:rPr lang="ru-RU" smtClean="0"/>
              <a:t>-м году?</a:t>
            </a:r>
            <a:endParaRPr lang="en-US" smtClean="0"/>
          </a:p>
          <a:p>
            <a:r>
              <a:rPr lang="ru-RU" smtClean="0"/>
              <a:t>В те времена распределение памяти считалось прерогативой операционной системы</a:t>
            </a:r>
            <a:endParaRPr lang="en-US" smtClean="0"/>
          </a:p>
          <a:p>
            <a:r>
              <a:rPr lang="ru-RU" smtClean="0"/>
              <a:t>В языке </a:t>
            </a:r>
            <a:r>
              <a:rPr lang="en-US" smtClean="0"/>
              <a:t>C++ </a:t>
            </a:r>
            <a:r>
              <a:rPr lang="ru-RU" smtClean="0"/>
              <a:t>оно было инкапсулировано в </a:t>
            </a:r>
            <a:r>
              <a:rPr lang="en-US" smtClean="0"/>
              <a:t>operator new.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88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Проблемы </a:t>
            </a:r>
            <a:r>
              <a:rPr lang="en-US" smtClean="0"/>
              <a:t>scope </a:t>
            </a:r>
            <a:r>
              <a:rPr lang="ru-RU" smtClean="0"/>
              <a:t>у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Останемся в рамках прошлого слайда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CustomStr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x1(alloc1)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</a:rPr>
              <a:t>x2(alloc2)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9900"/>
                </a:solidFill>
                <a:latin typeface="Consolas" panose="020B0609020204030204" pitchFamily="49" charset="0"/>
              </a:rPr>
              <a:t>x3(alloc3</a:t>
            </a:r>
            <a:r>
              <a:rPr lang="en-US" smtClean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Попробуем разместить их в вектор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vector&lt;CustomStr&gt; vec;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vec.push_back(x1);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vec.push_back(x2);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vec.reserve(4);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vec.insert(vec.begin(), x3);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96328" y="3334512"/>
            <a:ext cx="1408176" cy="713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6328" y="4047744"/>
            <a:ext cx="1408176" cy="713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96328" y="5474208"/>
            <a:ext cx="1408176" cy="7132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9004191" y="3334512"/>
            <a:ext cx="1517904" cy="71323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10256919" y="4030980"/>
            <a:ext cx="1517904" cy="74676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8" idx="3"/>
            <a:endCxn id="12" idx="2"/>
          </p:cNvCxnSpPr>
          <p:nvPr/>
        </p:nvCxnSpPr>
        <p:spPr>
          <a:xfrm>
            <a:off x="8604504" y="3691128"/>
            <a:ext cx="4043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3" idx="2"/>
          </p:cNvCxnSpPr>
          <p:nvPr/>
        </p:nvCxnSpPr>
        <p:spPr>
          <a:xfrm>
            <a:off x="8604504" y="4404360"/>
            <a:ext cx="16571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96328" y="4760975"/>
            <a:ext cx="1408176" cy="713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8604504" y="4581144"/>
            <a:ext cx="1652415" cy="5364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08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Проблемы </a:t>
            </a:r>
            <a:r>
              <a:rPr lang="en-US" smtClean="0"/>
              <a:t>scope </a:t>
            </a:r>
            <a:r>
              <a:rPr lang="ru-RU" smtClean="0"/>
              <a:t>у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Останемся в рамках прошлого слайда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CustomStr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x1(alloc1)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</a:rPr>
              <a:t>x2(alloc2)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9900"/>
                </a:solidFill>
                <a:latin typeface="Consolas" panose="020B0609020204030204" pitchFamily="49" charset="0"/>
              </a:rPr>
              <a:t>x3(alloc3</a:t>
            </a:r>
            <a:r>
              <a:rPr lang="en-US" smtClean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Попробуем разместить их в вектор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vector&lt;CustomStr&gt; vec;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vec.push_back(x1);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vec.push_back(x2);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vec.reserve(4);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vec.insert(vec.begin(), x3);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96328" y="3334512"/>
            <a:ext cx="1408176" cy="713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6328" y="4732020"/>
            <a:ext cx="1408176" cy="713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96328" y="5445252"/>
            <a:ext cx="1408176" cy="7132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9004191" y="3334512"/>
            <a:ext cx="1517904" cy="71323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10256919" y="4030980"/>
            <a:ext cx="1517904" cy="74676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8" idx="3"/>
            <a:endCxn id="12" idx="2"/>
          </p:cNvCxnSpPr>
          <p:nvPr/>
        </p:nvCxnSpPr>
        <p:spPr>
          <a:xfrm>
            <a:off x="8604504" y="3691128"/>
            <a:ext cx="4043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</p:cNvCxnSpPr>
          <p:nvPr/>
        </p:nvCxnSpPr>
        <p:spPr>
          <a:xfrm flipV="1">
            <a:off x="8604504" y="4572000"/>
            <a:ext cx="1652415" cy="5166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96328" y="4047744"/>
            <a:ext cx="1408176" cy="713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/>
          <p:cNvCxnSpPr>
            <a:stCxn id="16" idx="3"/>
            <a:endCxn id="13" idx="2"/>
          </p:cNvCxnSpPr>
          <p:nvPr/>
        </p:nvCxnSpPr>
        <p:spPr>
          <a:xfrm>
            <a:off x="8604504" y="4404360"/>
            <a:ext cx="16571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7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Проблемы </a:t>
            </a:r>
            <a:r>
              <a:rPr lang="en-US" smtClean="0"/>
              <a:t>scope </a:t>
            </a:r>
            <a:r>
              <a:rPr lang="ru-RU" smtClean="0"/>
              <a:t>у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Останемся в рамках прошлого слайда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CustomStr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x1(alloc1)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</a:rPr>
              <a:t>x2(alloc2)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9900"/>
                </a:solidFill>
                <a:latin typeface="Consolas" panose="020B0609020204030204" pitchFamily="49" charset="0"/>
              </a:rPr>
              <a:t>x3(alloc3</a:t>
            </a:r>
            <a:r>
              <a:rPr lang="en-US" smtClean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Попробуем разместить их в вектор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vector&lt;CustomStr&gt; vec;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vec.push_back(x1);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vec.push_back(x2);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vec.reserve(4);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vec.insert(vec.begin(), x3);</a:t>
            </a:r>
          </a:p>
          <a:p>
            <a:r>
              <a:rPr lang="ru-RU" smtClean="0"/>
              <a:t>При этом память на сам вектор добывается</a:t>
            </a:r>
            <a:br>
              <a:rPr lang="ru-RU" smtClean="0"/>
            </a:br>
            <a:r>
              <a:rPr lang="ru-RU" smtClean="0"/>
              <a:t>по старинке из </a:t>
            </a:r>
            <a:r>
              <a:rPr lang="en-US" smtClean="0"/>
              <a:t>std::allocator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96328" y="3334512"/>
            <a:ext cx="1408176" cy="713232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x3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6328" y="4732020"/>
            <a:ext cx="1408176" cy="713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96328" y="5445252"/>
            <a:ext cx="1408176" cy="7132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9004191" y="3334512"/>
            <a:ext cx="1517904" cy="71323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10256919" y="4030980"/>
            <a:ext cx="1517904" cy="74676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8" idx="3"/>
            <a:endCxn id="12" idx="2"/>
          </p:cNvCxnSpPr>
          <p:nvPr/>
        </p:nvCxnSpPr>
        <p:spPr>
          <a:xfrm>
            <a:off x="8604504" y="3691128"/>
            <a:ext cx="4043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</p:cNvCxnSpPr>
          <p:nvPr/>
        </p:nvCxnSpPr>
        <p:spPr>
          <a:xfrm flipV="1">
            <a:off x="8604504" y="4590288"/>
            <a:ext cx="1652415" cy="4983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96328" y="4047744"/>
            <a:ext cx="1408176" cy="713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/>
          <p:cNvCxnSpPr>
            <a:stCxn id="16" idx="3"/>
            <a:endCxn id="13" idx="2"/>
          </p:cNvCxnSpPr>
          <p:nvPr/>
        </p:nvCxnSpPr>
        <p:spPr>
          <a:xfrm>
            <a:off x="8604504" y="4404360"/>
            <a:ext cx="16571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28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87584" cy="4038600"/>
          </a:xfrm>
        </p:spPr>
        <p:txBody>
          <a:bodyPr/>
          <a:lstStyle/>
          <a:p>
            <a:r>
              <a:rPr lang="ru-RU" smtClean="0"/>
              <a:t>Хотелось бы чтобы контейнер при создании элементов спрашивал "ты используешь аллокатор?" и если да, то передавал свой.</a:t>
            </a:r>
          </a:p>
          <a:p>
            <a:r>
              <a:rPr lang="ru-RU" smtClean="0"/>
              <a:t>Для этого служит</a:t>
            </a:r>
            <a:r>
              <a:rPr lang="en-US" smtClean="0"/>
              <a:t> scoped_allocator_adapter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namespace cust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template &lt;typename T&gt; CustomAlloc;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template &lt;typename T&gt; using alloc =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::std::scoped_allocator_adapter&lt;CustomAlloc&lt;T&gt;&gt;;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latin typeface="Consolas" panose="020B0609020204030204" pitchFamily="49" charset="0"/>
              </a:rPr>
              <a:t>using vector = ::std::vector&lt;T, alloc&lt;T&gt;&gt;;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template &lt;typename T&gt; using string =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::std::basic_string&lt;char, char_traits&lt;char&gt;, alloc&lt;char&gt;&gt;;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cust::vector&lt;cust::string&gt; vs(&amp;alloc1);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propagated ok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93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Какие проблемы бросаются в глаза?</a:t>
            </a:r>
          </a:p>
        </p:txBody>
      </p:sp>
    </p:spTree>
    <p:extLst>
      <p:ext uri="{BB962C8B-B14F-4D97-AF65-F5344CB8AC3E}">
        <p14:creationId xmlns:p14="http://schemas.microsoft.com/office/powerpoint/2010/main" val="1625927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Какие проблемы бросаются в глаза?</a:t>
            </a:r>
          </a:p>
          <a:p>
            <a:r>
              <a:rPr lang="ru-RU" smtClean="0"/>
              <a:t>Код загрязняется вирусными шаблонами даже для обычных аллокаторов.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map &lt;int, float, less&lt;int&gt;, s_alloc&lt;pair&lt;const int, float&gt;&gt;&gt; m;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basic_string&lt;char, char_traits&lt;char&gt;, s_alloc&lt;char&gt;&gt; s;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/>
              <a:t>Scoped </a:t>
            </a:r>
            <a:r>
              <a:rPr lang="ru-RU" smtClean="0"/>
              <a:t>адаптер это классно, но это может очень серьёзно увеличить писанину шаблонов: в более-менее серьёзном проекте туда придётся руками затаскивать не только </a:t>
            </a:r>
            <a:r>
              <a:rPr lang="en-US" smtClean="0"/>
              <a:t>string </a:t>
            </a:r>
            <a:r>
              <a:rPr lang="ru-RU" smtClean="0"/>
              <a:t>и </a:t>
            </a:r>
            <a:r>
              <a:rPr lang="en-US" smtClean="0"/>
              <a:t>vector, </a:t>
            </a:r>
            <a:r>
              <a:rPr lang="ru-RU" smtClean="0"/>
              <a:t>а вообще всё.</a:t>
            </a:r>
          </a:p>
          <a:p>
            <a:r>
              <a:rPr lang="ru-RU" smtClean="0"/>
              <a:t>Кроме того, излишняя ортогональность пропагирования затрудняет написание контейнеров (см. следующий слайд)</a:t>
            </a:r>
          </a:p>
        </p:txBody>
      </p:sp>
    </p:spTree>
    <p:extLst>
      <p:ext uri="{BB962C8B-B14F-4D97-AF65-F5344CB8AC3E}">
        <p14:creationId xmlns:p14="http://schemas.microsoft.com/office/powerpoint/2010/main" val="591771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Аргумент от контейнера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Написать даже обычный </a:t>
            </a:r>
            <a:r>
              <a:rPr lang="en-US" smtClean="0"/>
              <a:t>move-assignment </a:t>
            </a:r>
            <a:r>
              <a:rPr lang="ru-RU" smtClean="0"/>
              <a:t>в этих условиях нелегко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container&amp; operator= (constainer &amp;&amp;rhs) 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if (</a:t>
            </a:r>
            <a:r>
              <a:rPr lang="en-US" sz="1800" i="1" smtClean="0">
                <a:solidFill>
                  <a:srgbClr val="0000FF"/>
                </a:solidFill>
                <a:latin typeface="Consolas" panose="020B0609020204030204" pitchFamily="49" charset="0"/>
              </a:rPr>
              <a:t>alloc_traits::POCMA</a:t>
            </a:r>
            <a:r>
              <a:rPr lang="en-US" sz="1800" smtClean="0">
                <a:latin typeface="Consolas" panose="020B0609020204030204" pitchFamily="49" charset="0"/>
              </a:rPr>
              <a:t>) 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this-&gt;clear_and_deallocate_memory();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this-&gt;alloc_ = move(rhs.alloc_);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this-&gt;impl_ = move(rhs.impl_);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}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else if (</a:t>
            </a:r>
            <a:r>
              <a:rPr lang="en-US" sz="1800" i="1">
                <a:solidFill>
                  <a:srgbClr val="0000FF"/>
                </a:solidFill>
                <a:latin typeface="Consolas" panose="020B0609020204030204" pitchFamily="49" charset="0"/>
              </a:rPr>
              <a:t>alloc_traits</a:t>
            </a:r>
            <a:r>
              <a:rPr lang="en-US" sz="1800" i="1" smtClean="0">
                <a:solidFill>
                  <a:srgbClr val="0000FF"/>
                </a:solidFill>
                <a:latin typeface="Consolas" panose="020B0609020204030204" pitchFamily="49" charset="0"/>
              </a:rPr>
              <a:t>::IAE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||</a:t>
            </a:r>
            <a:r>
              <a:rPr lang="en-US" sz="1800" i="1" smtClean="0">
                <a:solidFill>
                  <a:srgbClr val="0000FF"/>
                </a:solidFill>
                <a:latin typeface="Consolas" panose="020B0609020204030204" pitchFamily="49" charset="0"/>
              </a:rPr>
              <a:t> alloc_ == rhs.alloc_</a:t>
            </a:r>
            <a:r>
              <a:rPr lang="en-US" sz="1800" smtClean="0">
                <a:latin typeface="Consolas" panose="020B0609020204030204" pitchFamily="49" charset="0"/>
              </a:rPr>
              <a:t>) 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this-&gt;clear_and_deallocate_memory();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this-&gt;impl_ = move</a:t>
            </a:r>
            <a:r>
              <a:rPr lang="en-US" sz="1800">
                <a:latin typeface="Consolas" panose="020B0609020204030204" pitchFamily="49" charset="0"/>
              </a:rPr>
              <a:t>(rhs.impl_);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}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else 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this-&gt;assign(move_iterator(rhs.begin()), move_iterator(rhs.end());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}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return *this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32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Рациональная идея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Вполне возможно, следует сделать ещё один шаг: </a:t>
            </a:r>
            <a:r>
              <a:rPr lang="ru-RU">
                <a:solidFill>
                  <a:srgbClr val="0000FF"/>
                </a:solidFill>
              </a:rPr>
              <a:t>аллокатор вообще не должен быть частью типа контейнера</a:t>
            </a:r>
            <a:r>
              <a:rPr lang="ru-RU" smtClean="0"/>
              <a:t>.</a:t>
            </a:r>
          </a:p>
          <a:p>
            <a:r>
              <a:rPr lang="ru-RU" smtClean="0"/>
              <a:t>Он должен быть всегда </a:t>
            </a:r>
            <a:r>
              <a:rPr lang="en-US" smtClean="0"/>
              <a:t>scoped</a:t>
            </a:r>
            <a:endParaRPr lang="ru-RU" smtClean="0"/>
          </a:p>
          <a:p>
            <a:r>
              <a:rPr lang="ru-RU" smtClean="0"/>
              <a:t>Он никогда не должен копироваться и перемещаться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559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Плохая репутация аллокаторов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 smtClean="0"/>
              <a:t> </a:t>
            </a:r>
            <a:r>
              <a:rPr lang="ru-RU" sz="4800" smtClean="0"/>
              <a:t>Локальный (</a:t>
            </a:r>
            <a:r>
              <a:rPr lang="en-US" sz="4800" smtClean="0"/>
              <a:t>arena-based) </a:t>
            </a:r>
            <a:r>
              <a:rPr lang="ru-RU" sz="4800" smtClean="0"/>
              <a:t>подход  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Полиморфные аллокаторы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Собственный </a:t>
            </a:r>
            <a:r>
              <a:rPr lang="en-US" sz="4800" smtClean="0"/>
              <a:t>pmr </a:t>
            </a:r>
            <a:r>
              <a:rPr lang="ru-RU" sz="4800" smtClean="0"/>
              <a:t>контейнер</a:t>
            </a:r>
            <a:endParaRPr lang="en-US" sz="4800" smtClean="0"/>
          </a:p>
        </p:txBody>
      </p:sp>
    </p:spTree>
    <p:extLst>
      <p:ext uri="{BB962C8B-B14F-4D97-AF65-F5344CB8AC3E}">
        <p14:creationId xmlns:p14="http://schemas.microsoft.com/office/powerpoint/2010/main" val="1939506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Вернёмся к пройденному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96144" cy="4038600"/>
          </a:xfrm>
        </p:spPr>
        <p:txBody>
          <a:bodyPr/>
          <a:lstStyle/>
          <a:p>
            <a:r>
              <a:rPr lang="ru-RU" smtClean="0"/>
              <a:t>Когда мы проектировали наивный аллокатор мы спроектировали его просто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T&gt; struct memory_resource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T*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allocate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size_t n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deallocate(T* p, size_t n);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Время показало, что полезна также функция </a:t>
            </a:r>
            <a:r>
              <a:rPr lang="en-US" smtClean="0"/>
              <a:t>is_equal </a:t>
            </a:r>
            <a:r>
              <a:rPr lang="ru-RU" smtClean="0"/>
              <a:t>особенно если мы разрешаем состояние</a:t>
            </a:r>
          </a:p>
          <a:p>
            <a:r>
              <a:rPr lang="ru-RU" smtClean="0"/>
              <a:t>Что если отсюда удалить типы</a:t>
            </a:r>
            <a:r>
              <a:rPr lang="en-US" smtClean="0"/>
              <a:t>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7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Исторический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Зачем вообще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98</a:t>
            </a:r>
            <a:r>
              <a:rPr lang="en-US" smtClean="0"/>
              <a:t> </a:t>
            </a:r>
            <a:r>
              <a:rPr lang="ru-RU" smtClean="0"/>
              <a:t>были</a:t>
            </a:r>
            <a:r>
              <a:rPr lang="en-US" smtClean="0"/>
              <a:t> </a:t>
            </a:r>
            <a:r>
              <a:rPr lang="ru-RU" smtClean="0"/>
              <a:t>введены аллокаторы?</a:t>
            </a:r>
          </a:p>
          <a:p>
            <a:r>
              <a:rPr lang="ru-RU" smtClean="0"/>
              <a:t>Исходно Степанов планировал аллокаторы </a:t>
            </a:r>
            <a:r>
              <a:rPr lang="ru-RU" smtClean="0">
                <a:solidFill>
                  <a:srgbClr val="0000FF"/>
                </a:solidFill>
              </a:rPr>
              <a:t>для абстракции различий между </a:t>
            </a:r>
            <a:r>
              <a:rPr lang="en-US" smtClean="0">
                <a:solidFill>
                  <a:srgbClr val="0000FF"/>
                </a:solidFill>
              </a:rPr>
              <a:t>near </a:t>
            </a:r>
            <a:r>
              <a:rPr lang="ru-RU" smtClean="0">
                <a:solidFill>
                  <a:srgbClr val="0000FF"/>
                </a:solidFill>
              </a:rPr>
              <a:t>и </a:t>
            </a:r>
            <a:r>
              <a:rPr lang="en-US" smtClean="0">
                <a:solidFill>
                  <a:srgbClr val="0000FF"/>
                </a:solidFill>
              </a:rPr>
              <a:t>far pointers</a:t>
            </a:r>
            <a:r>
              <a:rPr lang="ru-RU" smtClean="0"/>
              <a:t>. Вендоры предоставляли расширения, но стандарт языка понимал только </a:t>
            </a:r>
            <a:r>
              <a:rPr lang="en-US" smtClean="0">
                <a:latin typeface="Consolas" panose="020B0609020204030204" pitchFamily="49" charset="0"/>
              </a:rPr>
              <a:t>T*</a:t>
            </a:r>
            <a:r>
              <a:rPr lang="en-US" smtClean="0"/>
              <a:t>, </a:t>
            </a:r>
            <a:r>
              <a:rPr lang="ru-RU" smtClean="0"/>
              <a:t>а не </a:t>
            </a:r>
            <a:r>
              <a:rPr lang="en-US" smtClean="0">
                <a:latin typeface="Consolas" panose="020B0609020204030204" pitchFamily="49" charset="0"/>
              </a:rPr>
              <a:t>T __huge*</a:t>
            </a:r>
            <a:r>
              <a:rPr lang="en-US" smtClean="0"/>
              <a:t>.</a:t>
            </a:r>
            <a:endParaRPr lang="ru-RU" smtClean="0"/>
          </a:p>
          <a:p>
            <a:r>
              <a:rPr lang="ru-RU" smtClean="0"/>
              <a:t>Идея в следующем: каждый раз когда контейнеру нужна память он пользуется функцией </a:t>
            </a:r>
            <a:r>
              <a:rPr lang="en-US" smtClean="0"/>
              <a:t>allocate</a:t>
            </a:r>
            <a:r>
              <a:rPr lang="ru-RU" smtClean="0"/>
              <a:t> своего аллокатора</a:t>
            </a:r>
            <a:endParaRPr lang="ru-RU"/>
          </a:p>
          <a:p>
            <a:r>
              <a:rPr lang="ru-RU" smtClean="0"/>
              <a:t>Аллокатор, в свою очередь, знает две вещи:</a:t>
            </a:r>
          </a:p>
          <a:p>
            <a:pPr lvl="1"/>
            <a:r>
              <a:rPr lang="ru-RU" smtClean="0"/>
              <a:t>Откуда взять память</a:t>
            </a:r>
          </a:p>
          <a:p>
            <a:pPr lvl="1"/>
            <a:r>
              <a:rPr lang="ru-RU" smtClean="0"/>
              <a:t>Как преобразовать её к </a:t>
            </a:r>
            <a:r>
              <a:rPr lang="en-US" smtClean="0">
                <a:latin typeface="Consolas" panose="020B0609020204030204" pitchFamily="49" charset="0"/>
              </a:rPr>
              <a:t>T*</a:t>
            </a:r>
          </a:p>
          <a:p>
            <a:r>
              <a:rPr lang="ru-RU" smtClean="0"/>
              <a:t>Таким образом, аллокаторы никогда не планировались как механизм выделения памяти, а только как адаптер к выделителю.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28409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ресурса в памяти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убрать типы, то мы должны вручную передать </a:t>
            </a:r>
            <a:r>
              <a:rPr lang="en-US" smtClean="0"/>
              <a:t>alignment </a:t>
            </a:r>
            <a:r>
              <a:rPr lang="ru-RU" smtClean="0"/>
              <a:t>и сделать этот класс виртуальной базой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memory_resource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virtual void*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allocate (size_t n,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size_t align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alignof(std::max_align_t)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= 0;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virtual void deallocate(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void*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</a:t>
            </a:r>
            <a:r>
              <a:rPr lang="en-US">
                <a:latin typeface="Consolas" panose="020B0609020204030204" pitchFamily="49" charset="0"/>
              </a:rPr>
              <a:t>, size_t n</a:t>
            </a:r>
            <a:r>
              <a:rPr lang="en-US" smtClean="0">
                <a:latin typeface="Consolas" panose="020B0609020204030204" pitchFamily="49" charset="0"/>
              </a:rPr>
              <a:t>)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virtual bool is_equal(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memory_resource&amp;</a:t>
            </a:r>
            <a:r>
              <a:rPr lang="en-US" smtClean="0">
                <a:latin typeface="Consolas" panose="020B0609020204030204" pitchFamily="49" charset="0"/>
              </a:rPr>
              <a:t>) const = 0;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Это очень плохой дизайн. Что вам не нравится здесь?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40058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ресурса в памяти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убрать типы, то мы должны вручную передать </a:t>
            </a:r>
            <a:r>
              <a:rPr lang="en-US" smtClean="0"/>
              <a:t>alignment </a:t>
            </a:r>
            <a:r>
              <a:rPr lang="ru-RU" smtClean="0"/>
              <a:t>и сделать этот класс виртуальной базой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memory_resource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virtual void*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allocate (size_t n,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size_t align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alignof(std::max_align_t)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= 0;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virtual void deallocate(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void*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</a:t>
            </a:r>
            <a:r>
              <a:rPr lang="en-US">
                <a:latin typeface="Consolas" panose="020B0609020204030204" pitchFamily="49" charset="0"/>
              </a:rPr>
              <a:t>, size_t n</a:t>
            </a:r>
            <a:r>
              <a:rPr lang="en-US" smtClean="0">
                <a:latin typeface="Consolas" panose="020B0609020204030204" pitchFamily="49" charset="0"/>
              </a:rPr>
              <a:t>)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virtual bool is_equal(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memory_resource&amp;</a:t>
            </a:r>
            <a:r>
              <a:rPr lang="en-US" smtClean="0">
                <a:latin typeface="Consolas" panose="020B0609020204030204" pitchFamily="49" charset="0"/>
              </a:rPr>
              <a:t>) const = 0;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Это очень плохой дизайн. Что вам не нравится здесь?</a:t>
            </a:r>
          </a:p>
          <a:p>
            <a:r>
              <a:rPr lang="ru-RU" smtClean="0"/>
              <a:t>Параметр по умолчанию в виртуальной функции это очень нехорошо. Он свяжется статически, а не динамически.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4832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ресурса в памяти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23576" cy="4038600"/>
          </a:xfrm>
        </p:spPr>
        <p:txBody>
          <a:bodyPr/>
          <a:lstStyle/>
          <a:p>
            <a:r>
              <a:rPr lang="ru-RU" smtClean="0"/>
              <a:t>Чтобы решить эту проблему, давайте сделаем ресурс в памяти с использованием идиомы </a:t>
            </a:r>
            <a:r>
              <a:rPr lang="en-US" smtClean="0"/>
              <a:t>NVI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memory_resource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void* allocate(size_t </a:t>
            </a:r>
            <a:r>
              <a:rPr lang="en-US">
                <a:latin typeface="Consolas" panose="020B0609020204030204" pitchFamily="49" charset="0"/>
              </a:rPr>
              <a:t>n,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size_t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align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= alignof(max_align_t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void deallocate(void* </a:t>
            </a:r>
            <a:r>
              <a:rPr lang="en-US">
                <a:latin typeface="Consolas" panose="020B0609020204030204" pitchFamily="49" charset="0"/>
              </a:rPr>
              <a:t>p, size_t n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bool is_equal(const memory_resource&amp;) const noexcept;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protected: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virtual </a:t>
            </a:r>
            <a:r>
              <a:rPr lang="en-US" smtClean="0">
                <a:latin typeface="Consolas" panose="020B0609020204030204" pitchFamily="49" charset="0"/>
              </a:rPr>
              <a:t>void* do_allocate(</a:t>
            </a:r>
            <a:r>
              <a:rPr lang="en-US">
                <a:latin typeface="Consolas" panose="020B0609020204030204" pitchFamily="49" charset="0"/>
              </a:rPr>
              <a:t>size_t n, size_t </a:t>
            </a:r>
            <a:r>
              <a:rPr lang="en-US" smtClean="0">
                <a:latin typeface="Consolas" panose="020B0609020204030204" pitchFamily="49" charset="0"/>
              </a:rPr>
              <a:t>align)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и остальные две так же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Теперь всё почти готово к использованию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8312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Существующие в стандарте ресурсы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Теперь, когда существует </a:t>
            </a:r>
            <a:r>
              <a:rPr lang="en-US" smtClean="0"/>
              <a:t>memory_resource, </a:t>
            </a:r>
            <a:r>
              <a:rPr lang="ru-RU" smtClean="0"/>
              <a:t>от него можно наследовать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null_memory_resource</a:t>
            </a:r>
            <a:r>
              <a:rPr lang="ru-RU" smtClean="0"/>
              <a:t> – самый интересный ресурс, всегда </a:t>
            </a:r>
            <a:r>
              <a:rPr lang="en-US" smtClean="0"/>
              <a:t>nullptr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new_delete_resource</a:t>
            </a:r>
            <a:r>
              <a:rPr lang="ru-RU"/>
              <a:t> </a:t>
            </a:r>
            <a:r>
              <a:rPr lang="ru-RU" smtClean="0"/>
              <a:t>– стандартный ресурс с </a:t>
            </a:r>
            <a:r>
              <a:rPr lang="en-US" smtClean="0"/>
              <a:t>new/delete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synchronize_pool_resource</a:t>
            </a:r>
            <a:r>
              <a:rPr lang="en-US" smtClean="0"/>
              <a:t> </a:t>
            </a:r>
            <a:r>
              <a:rPr lang="ru-RU" smtClean="0"/>
              <a:t>–</a:t>
            </a:r>
            <a:r>
              <a:rPr lang="en-US" smtClean="0"/>
              <a:t> </a:t>
            </a:r>
            <a:r>
              <a:rPr lang="ru-RU" smtClean="0"/>
              <a:t>мультипул с многопоточной синхронизацией</a:t>
            </a:r>
            <a:endParaRPr lang="en-US" smtClean="0"/>
          </a:p>
          <a:p>
            <a:pPr lvl="1"/>
            <a:r>
              <a:rPr lang="en-US" smtClean="0">
                <a:latin typeface="Consolas" panose="020B0609020204030204" pitchFamily="49" charset="0"/>
              </a:rPr>
              <a:t>unsynchronize_pool_resource</a:t>
            </a:r>
            <a:r>
              <a:rPr lang="ru-RU"/>
              <a:t> </a:t>
            </a:r>
            <a:r>
              <a:rPr lang="ru-RU" smtClean="0"/>
              <a:t>– быстрый мультипул без синхронизации</a:t>
            </a:r>
            <a:endParaRPr lang="en-US"/>
          </a:p>
          <a:p>
            <a:pPr lvl="1"/>
            <a:r>
              <a:rPr lang="en-US" smtClean="0">
                <a:latin typeface="Consolas" panose="020B0609020204030204" pitchFamily="49" charset="0"/>
              </a:rPr>
              <a:t>monotonic_buffer_resource</a:t>
            </a:r>
            <a:r>
              <a:rPr lang="ru-RU"/>
              <a:t> </a:t>
            </a:r>
            <a:r>
              <a:rPr lang="ru-RU" smtClean="0"/>
              <a:t>– монтонное выделение</a:t>
            </a:r>
            <a:endParaRPr lang="en-US" smtClean="0"/>
          </a:p>
          <a:p>
            <a:r>
              <a:rPr lang="ru-RU"/>
              <a:t>Тут встречаются два новых термина </a:t>
            </a:r>
            <a:r>
              <a:rPr lang="ru-RU" smtClean="0"/>
              <a:t>– мультипул</a:t>
            </a:r>
            <a:r>
              <a:rPr lang="en-US" smtClean="0"/>
              <a:t> (multipool)</a:t>
            </a:r>
            <a:r>
              <a:rPr lang="ru-RU" smtClean="0"/>
              <a:t> и монотонное </a:t>
            </a:r>
            <a:r>
              <a:rPr lang="en-US" smtClean="0"/>
              <a:t>(monotonic) </a:t>
            </a:r>
            <a:r>
              <a:rPr lang="ru-RU" smtClean="0"/>
              <a:t>выделение</a:t>
            </a:r>
          </a:p>
          <a:p>
            <a:r>
              <a:rPr lang="ru-RU" smtClean="0"/>
              <a:t>Это две стратегии работы с памятью, настолько себя зарекомендовавшие, что их предложили в стандарт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48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Monotonic &amp; multipool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Монотонный ресурс это ресурс, который монотонно выделяет память внутри некоего заранее выделенного буфера. Память не освобождается, в конце работы прибивается сам буфер</a:t>
            </a:r>
            <a:r>
              <a:rPr lang="en-US" smtClean="0"/>
              <a:t> (</a:t>
            </a:r>
            <a:r>
              <a:rPr lang="ru-RU" smtClean="0"/>
              <a:t>стоит памяти при частых аллокациях</a:t>
            </a:r>
            <a:r>
              <a:rPr lang="en-US" smtClean="0"/>
              <a:t>)</a:t>
            </a:r>
            <a:endParaRPr lang="ru-RU" smtClean="0"/>
          </a:p>
          <a:p>
            <a:endParaRPr lang="ru-RU" smtClean="0"/>
          </a:p>
          <a:p>
            <a:endParaRPr lang="ru-RU"/>
          </a:p>
          <a:p>
            <a:r>
              <a:rPr lang="ru-RU" smtClean="0"/>
              <a:t>Мультипул ресурс это</a:t>
            </a:r>
            <a:r>
              <a:rPr lang="en-US" smtClean="0"/>
              <a:t> </a:t>
            </a:r>
            <a:r>
              <a:rPr lang="ru-RU" smtClean="0"/>
              <a:t>несколько связанных пулов, в которые выделяется и освобождается память. Пулы преаллоцируются и при нехватке, выделяется больший и больший (ускоряет работу при аллокациях</a:t>
            </a:r>
            <a:r>
              <a:rPr lang="en-US" smtClean="0"/>
              <a:t>/</a:t>
            </a:r>
            <a:r>
              <a:rPr lang="ru-RU" smtClean="0"/>
              <a:t>деаллокациях)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96312" y="5340096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Pool1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3048" y="5340096"/>
            <a:ext cx="1828800" cy="914400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Pool2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44184" y="5340096"/>
            <a:ext cx="3657600" cy="914400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Pool3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96312" y="3101340"/>
            <a:ext cx="7205472" cy="914400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Monotonic buffer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75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Интригующий пример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Следующий пример почти возможен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17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size_t sz = 1000 * sizeof(double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buffer[sz] alignas(double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pmr::monotonic_buffer_resource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alloc(buffer, sz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double </a:t>
            </a:r>
            <a:r>
              <a:rPr lang="en-US">
                <a:latin typeface="Consolas" panose="020B0609020204030204" pitchFamily="49" charset="0"/>
              </a:rPr>
              <a:t>start = </a:t>
            </a:r>
            <a:r>
              <a:rPr lang="en-US" smtClean="0">
                <a:latin typeface="Consolas" panose="020B0609020204030204" pitchFamily="49" charset="0"/>
              </a:rPr>
              <a:t>0.0;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pmr::vector</a:t>
            </a:r>
            <a:r>
              <a:rPr lang="en-US" smtClean="0">
                <a:latin typeface="Consolas" panose="020B0609020204030204" pitchFamily="49" charset="0"/>
              </a:rPr>
              <a:t>&lt;double</a:t>
            </a:r>
            <a:r>
              <a:rPr lang="en-US">
                <a:latin typeface="Consolas" panose="020B0609020204030204" pitchFamily="49" charset="0"/>
              </a:rPr>
              <a:t>&gt; v1(&amp;alloc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generate_n(back_inserter(v1</a:t>
            </a:r>
            <a:r>
              <a:rPr lang="en-US">
                <a:latin typeface="Consolas" panose="020B0609020204030204" pitchFamily="49" charset="0"/>
              </a:rPr>
              <a:t>), 100,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>
                <a:latin typeface="Consolas" panose="020B0609020204030204" pitchFamily="49" charset="0"/>
              </a:rPr>
              <a:t>start] () mutable { return (start += 1.1); });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 этом примере</a:t>
            </a:r>
            <a:r>
              <a:rPr lang="en-US" smtClean="0"/>
              <a:t> </a:t>
            </a:r>
            <a:r>
              <a:rPr lang="ru-RU" smtClean="0"/>
              <a:t>средне интригующее то, что</a:t>
            </a:r>
            <a:r>
              <a:rPr lang="en-US" smtClean="0"/>
              <a:t> generate_n </a:t>
            </a:r>
            <a:r>
              <a:rPr lang="ru-RU" smtClean="0"/>
              <a:t>не вызывает никаких аллокаций памяти</a:t>
            </a:r>
            <a:r>
              <a:rPr lang="en-US" smtClean="0"/>
              <a:t>, </a:t>
            </a:r>
            <a:r>
              <a:rPr lang="ru-RU" smtClean="0"/>
              <a:t>см. </a:t>
            </a:r>
            <a:r>
              <a:rPr lang="en-US" smtClean="0"/>
              <a:t>case study </a:t>
            </a:r>
            <a:r>
              <a:rPr lang="en-US" smtClean="0">
                <a:latin typeface="Consolas" panose="020B0609020204030204" pitchFamily="49" charset="0"/>
              </a:rPr>
              <a:t>04-memresource.cc</a:t>
            </a:r>
          </a:p>
          <a:p>
            <a:r>
              <a:rPr lang="ru-RU" smtClean="0"/>
              <a:t>Но есть и ещё более интригующий вопрос: что такое </a:t>
            </a:r>
            <a:r>
              <a:rPr lang="en-US" smtClean="0"/>
              <a:t>pmr::vector?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7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аллокатора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 сожалению, </a:t>
            </a:r>
            <a:r>
              <a:rPr lang="en-US" smtClean="0"/>
              <a:t>memory_resource, </a:t>
            </a:r>
            <a:r>
              <a:rPr lang="ru-RU" smtClean="0"/>
              <a:t>каким он введён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17</a:t>
            </a:r>
            <a:r>
              <a:rPr lang="en-US" smtClean="0"/>
              <a:t> </a:t>
            </a:r>
            <a:r>
              <a:rPr lang="ru-RU" smtClean="0"/>
              <a:t>не совпадает с интерфейсов аллокаторов, которые уже есть во всех контейнерах</a:t>
            </a:r>
          </a:p>
          <a:p>
            <a:r>
              <a:rPr lang="ru-RU" smtClean="0"/>
              <a:t>Идея сделать к нему адаптер, который является честным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11</a:t>
            </a:r>
            <a:r>
              <a:rPr lang="en-US" smtClean="0"/>
              <a:t> </a:t>
            </a:r>
            <a:r>
              <a:rPr lang="ru-RU" smtClean="0"/>
              <a:t>аллокатором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 struct </a:t>
            </a:r>
            <a:r>
              <a:rPr lang="en-US" smtClean="0">
                <a:latin typeface="Consolas" panose="020B0609020204030204" pitchFamily="49" charset="0"/>
              </a:rPr>
              <a:t>polymorphic_allocator {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polymorphic_allocator();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polymorphic_allocator(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memory_resource *mr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T*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allocate (size_t n</a:t>
            </a:r>
            <a:r>
              <a:rPr lang="ru-RU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void deallocate(T* p, size_t n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198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</a:t>
            </a:r>
            <a:r>
              <a:rPr lang="en-US" smtClean="0"/>
              <a:t>polymorphic_allocator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51008" cy="4038600"/>
          </a:xfrm>
        </p:spPr>
        <p:txBody>
          <a:bodyPr/>
          <a:lstStyle/>
          <a:p>
            <a:r>
              <a:rPr lang="ru-RU" smtClean="0"/>
              <a:t>Всегда </a:t>
            </a:r>
            <a:r>
              <a:rPr lang="en-US" smtClean="0"/>
              <a:t>scoped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 &lt;class Tp&gt;class polymorphic_allocator </a:t>
            </a:r>
            <a:r>
              <a:rPr lang="en-US" sz="1800" smtClean="0">
                <a:latin typeface="Consolas" panose="020B0609020204030204" pitchFamily="49" charset="0"/>
              </a:rPr>
              <a:t>: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public scoped_allocator_adaptor</a:t>
            </a:r>
            <a:r>
              <a:rPr lang="en-US" sz="1800">
                <a:latin typeface="Consolas" panose="020B0609020204030204" pitchFamily="49" charset="0"/>
              </a:rPr>
              <a:t>&lt;__details::polymorphic_allocator_imp&lt;Tp&gt;&gt;</a:t>
            </a:r>
          </a:p>
          <a:p>
            <a:r>
              <a:rPr lang="ru-RU" smtClean="0"/>
              <a:t>Содержит указатель на </a:t>
            </a:r>
            <a:r>
              <a:rPr lang="en-US" smtClean="0"/>
              <a:t>memory_resource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private: memory_resource</a:t>
            </a:r>
            <a:r>
              <a:rPr lang="en-US" sz="1800">
                <a:latin typeface="Consolas" panose="020B0609020204030204" pitchFamily="49" charset="0"/>
              </a:rPr>
              <a:t>* memory_rsrc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При этом копирующий конструктор копирует этот указатель</a:t>
            </a:r>
            <a:endParaRPr lang="en-US" smtClean="0"/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polymorphic_allocator(const </a:t>
            </a:r>
            <a:r>
              <a:rPr lang="en-US" sz="1800">
                <a:latin typeface="Consolas" panose="020B0609020204030204" pitchFamily="49" charset="0"/>
              </a:rPr>
              <a:t>polymorphic_allocator&amp; other) = default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Запрещает копирующее присваивание</a:t>
            </a:r>
            <a:endParaRPr lang="en-US" smtClean="0"/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polymorphic_allocator&amp; operator</a:t>
            </a:r>
            <a:r>
              <a:rPr lang="en-US" sz="1800">
                <a:latin typeface="Consolas" panose="020B0609020204030204" pitchFamily="49" charset="0"/>
              </a:rPr>
              <a:t>=(const polymorphic_allocator&amp; rhs) = delete; </a:t>
            </a:r>
            <a:br>
              <a:rPr lang="en-US" sz="1800">
                <a:latin typeface="Consolas" panose="020B0609020204030204" pitchFamily="49" charset="0"/>
              </a:rPr>
            </a:b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9173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Аллокаторы снова становятся тем, чем они всегда были: тонким адаптером.</a:t>
            </a:r>
          </a:p>
          <a:p>
            <a:r>
              <a:rPr lang="ru-RU" smtClean="0"/>
              <a:t>Настоящий источник памяти теперь это </a:t>
            </a:r>
            <a:r>
              <a:rPr lang="en-US" smtClean="0"/>
              <a:t>memory_resource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093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Пространство имён </a:t>
            </a:r>
            <a:r>
              <a:rPr lang="en-US" smtClean="0"/>
              <a:t>pmr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Теперь посмотрим как будет выглядеть вектор</a:t>
            </a:r>
            <a:r>
              <a:rPr lang="en-US" smtClean="0"/>
              <a:t> </a:t>
            </a:r>
            <a:r>
              <a:rPr lang="ru-RU" smtClean="0"/>
              <a:t>с таким аллокатором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namespace pmr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&lt;class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using </a:t>
            </a:r>
            <a:r>
              <a:rPr lang="en-US">
                <a:latin typeface="Consolas" panose="020B0609020204030204" pitchFamily="49" charset="0"/>
              </a:rPr>
              <a:t>vector =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::std</a:t>
            </a:r>
            <a:r>
              <a:rPr lang="en-US">
                <a:latin typeface="Consolas" panose="020B0609020204030204" pitchFamily="49" charset="0"/>
              </a:rPr>
              <a:t>::vector&lt;T, std::pmr::polymorphic_allocator&lt;T</a:t>
            </a:r>
            <a:r>
              <a:rPr lang="en-US" smtClean="0">
                <a:latin typeface="Consolas" panose="020B0609020204030204" pitchFamily="49" charset="0"/>
              </a:rPr>
              <a:t>&gt;&gt;;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Начиная с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17</a:t>
            </a:r>
            <a:r>
              <a:rPr lang="en-US" smtClean="0"/>
              <a:t>, </a:t>
            </a:r>
            <a:r>
              <a:rPr lang="ru-RU" smtClean="0"/>
              <a:t>в пространство имён </a:t>
            </a:r>
            <a:r>
              <a:rPr lang="en-US" smtClean="0"/>
              <a:t>std::pmr </a:t>
            </a:r>
            <a:r>
              <a:rPr lang="ru-RU" smtClean="0"/>
              <a:t>включена вся стандартная библиотека с полиморфной аллокацией</a:t>
            </a:r>
            <a:endParaRPr lang="en-US" smtClean="0"/>
          </a:p>
          <a:p>
            <a:r>
              <a:rPr lang="ru-RU" smtClean="0"/>
              <a:t>Использование мы уже видели ранее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pmr::monotonic_buffer_resource </a:t>
            </a:r>
            <a:r>
              <a:rPr lang="en-US" smtClean="0">
                <a:latin typeface="Consolas" panose="020B0609020204030204" pitchFamily="49" charset="0"/>
              </a:rPr>
              <a:t>resrc(buffer</a:t>
            </a:r>
            <a:r>
              <a:rPr lang="en-US">
                <a:latin typeface="Consolas" panose="020B0609020204030204" pitchFamily="49" charset="0"/>
              </a:rPr>
              <a:t>, sz);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pmr</a:t>
            </a:r>
            <a:r>
              <a:rPr lang="en-US">
                <a:latin typeface="Consolas" panose="020B0609020204030204" pitchFamily="49" charset="0"/>
              </a:rPr>
              <a:t>::vector&lt;double&gt; v1</a:t>
            </a:r>
            <a:r>
              <a:rPr lang="en-US" smtClean="0">
                <a:latin typeface="Consolas" panose="020B0609020204030204" pitchFamily="49" charset="0"/>
              </a:rPr>
              <a:t>(&amp;resrc);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5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это было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96144" cy="4038600"/>
          </a:xfrm>
        </p:spPr>
        <p:txBody>
          <a:bodyPr/>
          <a:lstStyle/>
          <a:p>
            <a:r>
              <a:rPr lang="ru-RU" smtClean="0"/>
              <a:t>Представим, что у вас в программе есть особый распределитель памяти </a:t>
            </a:r>
            <a:r>
              <a:rPr lang="en-US" smtClean="0"/>
              <a:t>s</a:t>
            </a:r>
            <a:r>
              <a:rPr lang="ru-RU" smtClean="0"/>
              <a:t>_</a:t>
            </a:r>
            <a:r>
              <a:rPr lang="en-US" smtClean="0"/>
              <a:t>malloc </a:t>
            </a:r>
            <a:r>
              <a:rPr lang="ru-RU" smtClean="0"/>
              <a:t>и вы пишете аллокатор с функциями </a:t>
            </a:r>
            <a:r>
              <a:rPr lang="en-US" smtClean="0"/>
              <a:t>allocate</a:t>
            </a:r>
            <a:r>
              <a:rPr lang="ru-RU" smtClean="0"/>
              <a:t> и </a:t>
            </a:r>
            <a:r>
              <a:rPr lang="en-US" smtClean="0"/>
              <a:t>deallocate: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T&gt; struct s_alloc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typedef T value_type;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typedef T</a:t>
            </a:r>
            <a:r>
              <a:rPr lang="ru-RU" smtClean="0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 pointer;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pointer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allocate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size_t n</a:t>
            </a:r>
            <a:r>
              <a:rPr lang="ru-RU" smtClean="0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static_cast&lt;pointer&gt;(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s_malloc(n * sizeof(T))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deallocate(pointer p, size_t n)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s_free(p);</a:t>
            </a:r>
            <a:r>
              <a:rPr lang="en-US" smtClean="0">
                <a:latin typeface="Consolas" panose="020B0609020204030204" pitchFamily="49" charset="0"/>
              </a:rPr>
              <a:t>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Теперь это,</a:t>
            </a:r>
            <a:r>
              <a:rPr lang="en-US" smtClean="0"/>
              <a:t> </a:t>
            </a:r>
            <a:r>
              <a:rPr lang="ru-RU" smtClean="0"/>
              <a:t>наверное, можно использовать, размещая нечто в это</a:t>
            </a:r>
            <a:r>
              <a:rPr lang="ru-RU"/>
              <a:t>й</a:t>
            </a:r>
            <a:r>
              <a:rPr lang="ru-RU" smtClean="0"/>
              <a:t> памяти</a:t>
            </a:r>
            <a:r>
              <a:rPr lang="en-US"/>
              <a:t>?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using s_vector = vector&lt;T,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s_alloc&lt;T&gt;</a:t>
            </a:r>
            <a:r>
              <a:rPr lang="en-US" smtClean="0">
                <a:latin typeface="Consolas" panose="020B0609020204030204" pitchFamily="49" charset="0"/>
              </a:rPr>
              <a:t>&gt;;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7285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study: </a:t>
            </a:r>
            <a:r>
              <a:rPr lang="ru-RU" smtClean="0"/>
              <a:t>тестовый </a:t>
            </a:r>
            <a:r>
              <a:rPr lang="en-US" smtClean="0"/>
              <a:t>memory resource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Тестовый ресурс памяти проверяет что аллокация соответствует деаллокации и проверяет утечки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test_resource : public pmr::memory_resource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всякий интерфейс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private</a:t>
            </a:r>
            <a:r>
              <a:rPr lang="en-US">
                <a:latin typeface="Consolas" panose="020B0609020204030204" pitchFamily="49" charset="0"/>
              </a:rPr>
              <a:t>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struct </a:t>
            </a:r>
            <a:r>
              <a:rPr lang="en-US">
                <a:latin typeface="Consolas" panose="020B0609020204030204" pitchFamily="49" charset="0"/>
              </a:rPr>
              <a:t>allocation_rec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void *ptr_;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size_t nbytes_, nalign_;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pmr</a:t>
            </a:r>
            <a:r>
              <a:rPr lang="en-US">
                <a:latin typeface="Consolas" panose="020B0609020204030204" pitchFamily="49" charset="0"/>
              </a:rPr>
              <a:t>::memory_resource *parent_;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pmr::vector&lt;allocation_rec&gt; </a:t>
            </a:r>
            <a:r>
              <a:rPr lang="en-US" smtClean="0">
                <a:latin typeface="Consolas" panose="020B0609020204030204" pitchFamily="49" charset="0"/>
              </a:rPr>
              <a:t>blocks_;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48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Аллокация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Переопределение </a:t>
            </a:r>
            <a:r>
              <a:rPr lang="en-US" smtClean="0"/>
              <a:t>do_allocate 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*test_resource::do_allocate(size_t </a:t>
            </a:r>
            <a:r>
              <a:rPr lang="en-US" smtClean="0">
                <a:latin typeface="Consolas" panose="020B0609020204030204" pitchFamily="49" charset="0"/>
              </a:rPr>
              <a:t>bytes,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size_t align)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*ret = </a:t>
            </a:r>
            <a:r>
              <a:rPr lang="en-US" smtClean="0">
                <a:latin typeface="Consolas" panose="020B0609020204030204" pitchFamily="49" charset="0"/>
              </a:rPr>
              <a:t>parent</a:t>
            </a:r>
            <a:r>
              <a:rPr lang="ru-RU" smtClean="0">
                <a:latin typeface="Consolas" panose="020B0609020204030204" pitchFamily="49" charset="0"/>
              </a:rPr>
              <a:t>_</a:t>
            </a:r>
            <a:r>
              <a:rPr lang="en-US" smtClean="0">
                <a:latin typeface="Consolas" panose="020B0609020204030204" pitchFamily="49" charset="0"/>
              </a:rPr>
              <a:t>-&gt;</a:t>
            </a:r>
            <a:r>
              <a:rPr lang="en-US">
                <a:latin typeface="Consolas" panose="020B0609020204030204" pitchFamily="49" charset="0"/>
              </a:rPr>
              <a:t>allocate(bytes, </a:t>
            </a:r>
            <a:r>
              <a:rPr lang="en-US" smtClean="0">
                <a:latin typeface="Consolas" panose="020B0609020204030204" pitchFamily="49" charset="0"/>
              </a:rPr>
              <a:t>align);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blocks</a:t>
            </a:r>
            <a:r>
              <a:rPr lang="ru-RU" smtClean="0">
                <a:latin typeface="Consolas" panose="020B0609020204030204" pitchFamily="49" charset="0"/>
              </a:rPr>
              <a:t>_</a:t>
            </a:r>
            <a:r>
              <a:rPr lang="en-US" smtClean="0">
                <a:latin typeface="Consolas" panose="020B0609020204030204" pitchFamily="49" charset="0"/>
              </a:rPr>
              <a:t>.emplace_back(ret</a:t>
            </a:r>
            <a:r>
              <a:rPr lang="en-US">
                <a:latin typeface="Consolas" panose="020B0609020204030204" pitchFamily="49" charset="0"/>
              </a:rPr>
              <a:t>, bytes, </a:t>
            </a:r>
            <a:r>
              <a:rPr lang="en-US" smtClean="0">
                <a:latin typeface="Consolas" panose="020B0609020204030204" pitchFamily="49" charset="0"/>
              </a:rPr>
              <a:t>align);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ret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Видно, что тестовый ресурс просто сцепляется с тем, над которым он живёт</a:t>
            </a:r>
            <a:endParaRPr lang="ru-RU"/>
          </a:p>
          <a:p>
            <a:r>
              <a:rPr lang="ru-RU" smtClean="0"/>
              <a:t>Это обычная идея: теперь мы можем складывать </a:t>
            </a:r>
            <a:r>
              <a:rPr lang="en-US" smtClean="0"/>
              <a:t>memory_resources </a:t>
            </a:r>
            <a:r>
              <a:rPr lang="ru-RU" smtClean="0"/>
              <a:t>в иерархические стопки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71788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цепочки ресурсов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Сейчас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17</a:t>
            </a:r>
            <a:r>
              <a:rPr lang="en-US" smtClean="0"/>
              <a:t> </a:t>
            </a:r>
            <a:r>
              <a:rPr lang="ru-RU" smtClean="0"/>
              <a:t>комбинирование осуществляется за счёт одного параметра </a:t>
            </a:r>
            <a:r>
              <a:rPr lang="en-US" smtClean="0"/>
              <a:t>parent</a:t>
            </a:r>
          </a:p>
          <a:p>
            <a:r>
              <a:rPr lang="ru-RU" smtClean="0"/>
              <a:t>Много ли можно выиграть, если придумать иные стратегии объединения распределителей?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24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цепочки ресурсов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Сейчас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17</a:t>
            </a:r>
            <a:r>
              <a:rPr lang="en-US" smtClean="0"/>
              <a:t> </a:t>
            </a:r>
            <a:r>
              <a:rPr lang="ru-RU" smtClean="0"/>
              <a:t>комбинирование осуществляется за счёт одного параметра </a:t>
            </a:r>
            <a:r>
              <a:rPr lang="en-US" smtClean="0"/>
              <a:t>parent</a:t>
            </a:r>
          </a:p>
          <a:p>
            <a:r>
              <a:rPr lang="ru-RU" smtClean="0"/>
              <a:t>Много ли можно выиграть, если придумать иные стратегии объединения распределителей?</a:t>
            </a:r>
          </a:p>
          <a:p>
            <a:r>
              <a:rPr lang="ru-RU" smtClean="0"/>
              <a:t>Например выше аллокатор Хиннанта:</a:t>
            </a:r>
          </a:p>
          <a:p>
            <a:pPr lvl="1"/>
            <a:r>
              <a:rPr lang="ru-RU" smtClean="0"/>
              <a:t>Брал память из буфера на стеке </a:t>
            </a:r>
          </a:p>
          <a:p>
            <a:pPr lvl="1"/>
            <a:r>
              <a:rPr lang="ru-RU" smtClean="0"/>
              <a:t>Если буфер закончился, брал память из </a:t>
            </a:r>
            <a:r>
              <a:rPr lang="en-US" smtClean="0"/>
              <a:t>new/delete. </a:t>
            </a:r>
            <a:endParaRPr lang="ru-RU" smtClean="0"/>
          </a:p>
          <a:p>
            <a:r>
              <a:rPr lang="ru-RU" smtClean="0"/>
              <a:t>Мы можем устроить </a:t>
            </a:r>
            <a:r>
              <a:rPr lang="en-US" smtClean="0"/>
              <a:t>memory_resource </a:t>
            </a:r>
            <a:r>
              <a:rPr lang="ru-RU" smtClean="0"/>
              <a:t>получающий на выход два: основной и дополнительный ресурс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358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Ресурс по умолчанию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тестирования</a:t>
            </a:r>
            <a:r>
              <a:rPr lang="en-US" smtClean="0"/>
              <a:t> </a:t>
            </a:r>
            <a:r>
              <a:rPr lang="ru-RU" smtClean="0"/>
              <a:t>удобно установить логгирующий ресурс по умолчанию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main ()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static test_resource newdefault{pmr::new_delete_resource</a:t>
            </a:r>
            <a:r>
              <a:rPr lang="en-US" smtClean="0">
                <a:latin typeface="Consolas" panose="020B0609020204030204" pitchFamily="49" charset="0"/>
              </a:rPr>
              <a:t>()};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pmr::set_default_resource(&amp;newdefault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/* .... */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Обратите внимание: ресурс обязательно </a:t>
            </a:r>
            <a:r>
              <a:rPr lang="en-US" smtClean="0"/>
              <a:t>static, </a:t>
            </a:r>
            <a:r>
              <a:rPr lang="ru-RU" smtClean="0"/>
              <a:t>ему ещё освобождать всё в деструкторах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171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study: </a:t>
            </a:r>
            <a:r>
              <a:rPr lang="ru-RU" smtClean="0"/>
              <a:t>тонкости ресурсов памяти*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Рассмотрим следующую интересную схему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Bar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string data{"data</a:t>
            </a:r>
            <a:r>
              <a:rPr lang="en-US" smtClean="0">
                <a:latin typeface="Consolas" panose="020B0609020204030204" pitchFamily="49" charset="0"/>
              </a:rPr>
              <a:t>"};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Foo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unique_ptr&lt;Bar&gt; d_bar{make_unique&lt;Bar</a:t>
            </a:r>
            <a:r>
              <a:rPr lang="en-US" smtClean="0">
                <a:latin typeface="Consolas" panose="020B0609020204030204" pitchFamily="49" charset="0"/>
              </a:rPr>
              <a:t>&gt;()};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Использование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pmr</a:t>
            </a:r>
            <a:r>
              <a:rPr lang="en-US">
                <a:latin typeface="Consolas" panose="020B0609020204030204" pitchFamily="49" charset="0"/>
              </a:rPr>
              <a:t>::vector&lt;Foo&gt; </a:t>
            </a:r>
            <a:r>
              <a:rPr lang="en-US" smtClean="0">
                <a:latin typeface="Consolas" panose="020B0609020204030204" pitchFamily="49" charset="0"/>
              </a:rPr>
              <a:t>foos; // </a:t>
            </a:r>
            <a:r>
              <a:rPr lang="ru-RU" smtClean="0">
                <a:latin typeface="Consolas" panose="020B0609020204030204" pitchFamily="49" charset="0"/>
              </a:rPr>
              <a:t>дефолтный ресурс </a:t>
            </a:r>
            <a:r>
              <a:rPr lang="en-US">
                <a:latin typeface="Consolas" panose="020B0609020204030204" pitchFamily="49" charset="0"/>
              </a:rPr>
              <a:t>test_resource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foos.emplace_back();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foos.emplace_back</a:t>
            </a:r>
            <a:r>
              <a:rPr lang="en-US">
                <a:latin typeface="Consolas" panose="020B0609020204030204" pitchFamily="49" charset="0"/>
              </a:rPr>
              <a:t>();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на экране?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73568" y="6187440"/>
            <a:ext cx="392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* </a:t>
            </a:r>
            <a:r>
              <a:rPr lang="en-US" smtClean="0"/>
              <a:t>via David Sankel talk on C++Now'18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634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study: </a:t>
            </a:r>
            <a:r>
              <a:rPr lang="ru-RU" smtClean="0"/>
              <a:t>тонкости ресурсов памяти*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Рассмотрим следующую интересную схему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Bar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string data{"data</a:t>
            </a:r>
            <a:r>
              <a:rPr lang="en-US" smtClean="0">
                <a:latin typeface="Consolas" panose="020B0609020204030204" pitchFamily="49" charset="0"/>
              </a:rPr>
              <a:t>"};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Foo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unique_ptr&lt;Bar&gt; d_bar{make_unique&lt;Bar</a:t>
            </a:r>
            <a:r>
              <a:rPr lang="en-US" smtClean="0">
                <a:latin typeface="Consolas" panose="020B0609020204030204" pitchFamily="49" charset="0"/>
              </a:rPr>
              <a:t>&gt;()};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Использование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pmr</a:t>
            </a:r>
            <a:r>
              <a:rPr lang="en-US">
                <a:latin typeface="Consolas" panose="020B0609020204030204" pitchFamily="49" charset="0"/>
              </a:rPr>
              <a:t>::vector&lt;Foo&gt; </a:t>
            </a:r>
            <a:r>
              <a:rPr lang="en-US" smtClean="0">
                <a:latin typeface="Consolas" panose="020B0609020204030204" pitchFamily="49" charset="0"/>
              </a:rPr>
              <a:t>foos; // </a:t>
            </a:r>
            <a:r>
              <a:rPr lang="ru-RU" smtClean="0">
                <a:latin typeface="Consolas" panose="020B0609020204030204" pitchFamily="49" charset="0"/>
              </a:rPr>
              <a:t>дефолтный ресурс </a:t>
            </a:r>
            <a:r>
              <a:rPr lang="en-US">
                <a:latin typeface="Consolas" panose="020B0609020204030204" pitchFamily="49" charset="0"/>
              </a:rPr>
              <a:t>test_resource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foos.emplace_back();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foos.emplace_back</a:t>
            </a:r>
            <a:r>
              <a:rPr lang="en-US">
                <a:latin typeface="Consolas" panose="020B0609020204030204" pitchFamily="49" charset="0"/>
              </a:rPr>
              <a:t>();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на экране?</a:t>
            </a:r>
          </a:p>
          <a:p>
            <a:r>
              <a:rPr lang="ru-RU" smtClean="0"/>
              <a:t>Очевидно на экране </a:t>
            </a:r>
            <a:r>
              <a:rPr lang="en-US" smtClean="0">
                <a:latin typeface="Consolas" panose="020B0609020204030204" pitchFamily="49" charset="0"/>
              </a:rPr>
              <a:t>a:</a:t>
            </a:r>
            <a:r>
              <a:rPr lang="ru-RU" smtClean="0">
                <a:latin typeface="Consolas" panose="020B0609020204030204" pitchFamily="49" charset="0"/>
              </a:rPr>
              <a:t>8</a:t>
            </a:r>
            <a:r>
              <a:rPr lang="en-US"/>
              <a:t> </a:t>
            </a:r>
            <a:r>
              <a:rPr lang="en-US" smtClean="0">
                <a:latin typeface="Consolas" panose="020B0609020204030204" pitchFamily="49" charset="0"/>
              </a:rPr>
              <a:t>a:</a:t>
            </a:r>
            <a:r>
              <a:rPr lang="ru-RU" smtClean="0">
                <a:latin typeface="Consolas" panose="020B0609020204030204" pitchFamily="49" charset="0"/>
              </a:rPr>
              <a:t>16</a:t>
            </a:r>
            <a:r>
              <a:rPr lang="en-US" smtClean="0"/>
              <a:t> </a:t>
            </a:r>
            <a:r>
              <a:rPr lang="ru-RU" smtClean="0"/>
              <a:t>так как содержимое </a:t>
            </a:r>
            <a:r>
              <a:rPr lang="en-US" smtClean="0"/>
              <a:t>unique_ptr </a:t>
            </a:r>
            <a:r>
              <a:rPr lang="ru-RU" smtClean="0"/>
              <a:t>вне </a:t>
            </a:r>
            <a:r>
              <a:rPr lang="en-US" smtClean="0"/>
              <a:t>pmr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73568" y="6187440"/>
            <a:ext cx="392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* </a:t>
            </a:r>
            <a:r>
              <a:rPr lang="en-US" smtClean="0"/>
              <a:t>via David Sankel talk on C++Now'18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658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Давайте занесём в </a:t>
            </a:r>
            <a:r>
              <a:rPr lang="en-US" smtClean="0"/>
              <a:t>pmr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Рассмотрим следующую интересную схему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Bar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pmr::string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data{"data</a:t>
            </a:r>
            <a:r>
              <a:rPr lang="en-US" smtClean="0">
                <a:latin typeface="Consolas" panose="020B0609020204030204" pitchFamily="49" charset="0"/>
              </a:rPr>
              <a:t>"};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Foo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unique_ptr&lt;Bar&gt; d_bar{make_unique&lt;Bar</a:t>
            </a:r>
            <a:r>
              <a:rPr lang="en-US" smtClean="0">
                <a:latin typeface="Consolas" panose="020B0609020204030204" pitchFamily="49" charset="0"/>
              </a:rPr>
              <a:t>&gt;()};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Использование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pmr</a:t>
            </a:r>
            <a:r>
              <a:rPr lang="en-US">
                <a:latin typeface="Consolas" panose="020B0609020204030204" pitchFamily="49" charset="0"/>
              </a:rPr>
              <a:t>::vector&lt;Foo&gt; </a:t>
            </a:r>
            <a:r>
              <a:rPr lang="en-US" smtClean="0">
                <a:latin typeface="Consolas" panose="020B0609020204030204" pitchFamily="49" charset="0"/>
              </a:rPr>
              <a:t>foos; // </a:t>
            </a:r>
            <a:r>
              <a:rPr lang="ru-RU" smtClean="0">
                <a:latin typeface="Consolas" panose="020B0609020204030204" pitchFamily="49" charset="0"/>
              </a:rPr>
              <a:t>дефолтный ресурс </a:t>
            </a:r>
            <a:r>
              <a:rPr lang="en-US">
                <a:latin typeface="Consolas" panose="020B0609020204030204" pitchFamily="49" charset="0"/>
              </a:rPr>
              <a:t>test_resource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foos.emplace_back();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foos.emplace_back</a:t>
            </a:r>
            <a:r>
              <a:rPr lang="en-US">
                <a:latin typeface="Consolas" panose="020B0609020204030204" pitchFamily="49" charset="0"/>
              </a:rPr>
              <a:t>();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на экране?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982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Давайте занесём в </a:t>
            </a:r>
            <a:r>
              <a:rPr lang="en-US" smtClean="0"/>
              <a:t>pmr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Рассмотрим следующую интересную схему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Bar </a:t>
            </a:r>
            <a:r>
              <a:rPr lang="en-US" smtClean="0">
                <a:latin typeface="Consolas" panose="020B0609020204030204" pitchFamily="49" charset="0"/>
              </a:rPr>
              <a:t>{ pmr::string </a:t>
            </a:r>
            <a:r>
              <a:rPr lang="en-US">
                <a:latin typeface="Consolas" panose="020B0609020204030204" pitchFamily="49" charset="0"/>
              </a:rPr>
              <a:t>data{"data</a:t>
            </a:r>
            <a:r>
              <a:rPr lang="en-US" smtClean="0">
                <a:latin typeface="Consolas" panose="020B0609020204030204" pitchFamily="49" charset="0"/>
              </a:rPr>
              <a:t>"};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Foo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unique_ptr&lt;Bar&gt; d_bar{make_unique&lt;Bar</a:t>
            </a:r>
            <a:r>
              <a:rPr lang="en-US" smtClean="0">
                <a:latin typeface="Consolas" panose="020B0609020204030204" pitchFamily="49" charset="0"/>
              </a:rPr>
              <a:t>&gt;()};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Использование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pmr</a:t>
            </a:r>
            <a:r>
              <a:rPr lang="en-US">
                <a:latin typeface="Consolas" panose="020B0609020204030204" pitchFamily="49" charset="0"/>
              </a:rPr>
              <a:t>::vector&lt;Foo&gt; </a:t>
            </a:r>
            <a:r>
              <a:rPr lang="en-US" smtClean="0">
                <a:latin typeface="Consolas" panose="020B0609020204030204" pitchFamily="49" charset="0"/>
              </a:rPr>
              <a:t>foos; // </a:t>
            </a:r>
            <a:r>
              <a:rPr lang="ru-RU" smtClean="0">
                <a:latin typeface="Consolas" panose="020B0609020204030204" pitchFamily="49" charset="0"/>
              </a:rPr>
              <a:t>дефолтный ресурс </a:t>
            </a:r>
            <a:r>
              <a:rPr lang="en-US">
                <a:latin typeface="Consolas" panose="020B0609020204030204" pitchFamily="49" charset="0"/>
              </a:rPr>
              <a:t>test_resource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foos.emplace_back();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foos.emplace_back</a:t>
            </a:r>
            <a:r>
              <a:rPr lang="en-US">
                <a:latin typeface="Consolas" panose="020B0609020204030204" pitchFamily="49" charset="0"/>
              </a:rPr>
              <a:t>();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на экране?</a:t>
            </a:r>
          </a:p>
          <a:p>
            <a:r>
              <a:rPr lang="ru-RU"/>
              <a:t>Н</a:t>
            </a:r>
            <a:r>
              <a:rPr lang="ru-RU" smtClean="0"/>
              <a:t>а экране снова </a:t>
            </a:r>
            <a:r>
              <a:rPr lang="en-US" smtClean="0">
                <a:latin typeface="Consolas" panose="020B0609020204030204" pitchFamily="49" charset="0"/>
              </a:rPr>
              <a:t>a:</a:t>
            </a:r>
            <a:r>
              <a:rPr lang="ru-RU" smtClean="0">
                <a:latin typeface="Consolas" panose="020B0609020204030204" pitchFamily="49" charset="0"/>
              </a:rPr>
              <a:t>8</a:t>
            </a:r>
            <a:r>
              <a:rPr lang="en-US"/>
              <a:t> </a:t>
            </a:r>
            <a:r>
              <a:rPr lang="en-US" smtClean="0">
                <a:latin typeface="Consolas" panose="020B0609020204030204" pitchFamily="49" charset="0"/>
              </a:rPr>
              <a:t>a:</a:t>
            </a:r>
            <a:r>
              <a:rPr lang="ru-RU" smtClean="0">
                <a:latin typeface="Consolas" panose="020B0609020204030204" pitchFamily="49" charset="0"/>
              </a:rPr>
              <a:t>16</a:t>
            </a:r>
            <a:r>
              <a:rPr lang="en-US" smtClean="0"/>
              <a:t> </a:t>
            </a:r>
            <a:r>
              <a:rPr lang="ru-RU" smtClean="0"/>
              <a:t>так как </a:t>
            </a:r>
            <a:r>
              <a:rPr lang="en-US" smtClean="0"/>
              <a:t>SSO</a:t>
            </a:r>
            <a:r>
              <a:rPr lang="ru-RU" smtClean="0"/>
              <a:t>, а сам </a:t>
            </a:r>
            <a:r>
              <a:rPr lang="en-US" smtClean="0"/>
              <a:t>unique_ptr </a:t>
            </a:r>
            <a:r>
              <a:rPr lang="ru-RU" smtClean="0"/>
              <a:t>всё ещё вне </a:t>
            </a:r>
            <a:r>
              <a:rPr lang="en-US" smtClean="0"/>
              <a:t>pmr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016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Давайте немного усложним </a:t>
            </a:r>
            <a:r>
              <a:rPr lang="en-US" smtClean="0"/>
              <a:t>Foo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10513540" cy="4038600"/>
          </a:xfrm>
        </p:spPr>
        <p:txBody>
          <a:bodyPr/>
          <a:lstStyle/>
          <a:p>
            <a:r>
              <a:rPr lang="ru-RU" smtClean="0"/>
              <a:t>Поскольку в стандарте нет </a:t>
            </a:r>
            <a:r>
              <a:rPr lang="en-US" smtClean="0"/>
              <a:t>pmr::unique_ptr, </a:t>
            </a:r>
            <a:r>
              <a:rPr lang="ru-RU" smtClean="0"/>
              <a:t>сделаем это руками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class Foo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unique_ptr&lt;Bar, polymorphic_allocator_delete&gt; </a:t>
            </a:r>
            <a:r>
              <a:rPr lang="en-US" sz="2000" smtClean="0">
                <a:latin typeface="Consolas" panose="020B0609020204030204" pitchFamily="49" charset="0"/>
              </a:rPr>
              <a:t>d_bar;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public: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Foo() : d_bar(nullptr, {{pmr::get_default_resource()}})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pmr::polymorphic_allocator&lt;Bar&gt; alloc{pmr::get_default_resource</a:t>
            </a:r>
            <a:r>
              <a:rPr lang="en-US" sz="2000" smtClean="0">
                <a:latin typeface="Consolas" panose="020B0609020204030204" pitchFamily="49" charset="0"/>
              </a:rPr>
              <a:t>()};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Bar *const bar = alloc.allocate(1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alloc.construct(bar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d_bar.reset(bar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}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  <a:p>
            <a:r>
              <a:rPr lang="ru-RU" smtClean="0"/>
              <a:t>Но что такое </a:t>
            </a:r>
            <a:r>
              <a:rPr lang="en-US" smtClean="0"/>
              <a:t>polymorphic_allocator_delete</a:t>
            </a:r>
            <a:r>
              <a:rPr lang="ru-RU" smtClean="0"/>
              <a:t> и зачем он нужен?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6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 нет, секундочку....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 нас две проблемы, которые в целом стали понятны к </a:t>
            </a:r>
            <a:r>
              <a:rPr lang="ru-RU" smtClean="0">
                <a:latin typeface="Consolas" panose="020B0609020204030204" pitchFamily="49" charset="0"/>
              </a:rPr>
              <a:t>1998</a:t>
            </a:r>
            <a:r>
              <a:rPr lang="ru-RU" smtClean="0"/>
              <a:t> году.</a:t>
            </a:r>
          </a:p>
          <a:p>
            <a:r>
              <a:rPr lang="ru-RU" smtClean="0"/>
              <a:t>Первая проблема: взаимозаменяемость аллокаторов 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vector&lt;int, s_alloc&lt;int&gt; &gt; v1, v2;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много кода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v1 = v2; // </a:t>
            </a:r>
            <a:r>
              <a:rPr lang="ru-RU" smtClean="0">
                <a:latin typeface="Consolas" panose="020B0609020204030204" pitchFamily="49" charset="0"/>
              </a:rPr>
              <a:t>что должно произойти тут?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Вторая проблема: приведение аллокаторов</a:t>
            </a:r>
          </a:p>
          <a:p>
            <a:pPr lvl="1"/>
            <a:r>
              <a:rPr lang="ru-RU"/>
              <a:t>Возмём </a:t>
            </a:r>
            <a:r>
              <a:rPr lang="en-US">
                <a:latin typeface="Consolas" panose="020B0609020204030204" pitchFamily="49" charset="0"/>
              </a:rPr>
              <a:t>std::list&lt;T, </a:t>
            </a:r>
            <a:r>
              <a:rPr lang="en-US" smtClean="0">
                <a:latin typeface="Consolas" panose="020B0609020204030204" pitchFamily="49" charset="0"/>
              </a:rPr>
              <a:t>s_alloc&lt;T&gt; &gt;</a:t>
            </a:r>
            <a:endParaRPr lang="ru-RU"/>
          </a:p>
          <a:p>
            <a:pPr lvl="1"/>
            <a:r>
              <a:rPr lang="ru-RU"/>
              <a:t>Внутри себя список будет создавать не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/>
              <a:t>, </a:t>
            </a:r>
            <a:r>
              <a:rPr lang="ru-RU"/>
              <a:t>а </a:t>
            </a:r>
            <a:r>
              <a:rPr lang="en-US">
                <a:latin typeface="Consolas" panose="020B0609020204030204" pitchFamily="49" charset="0"/>
              </a:rPr>
              <a:t>__list_node&lt;T&gt;</a:t>
            </a:r>
            <a:r>
              <a:rPr lang="en-US"/>
              <a:t>. </a:t>
            </a:r>
          </a:p>
          <a:p>
            <a:pPr lvl="1"/>
            <a:r>
              <a:rPr lang="ru-RU"/>
              <a:t>То есть ему нужно иметь возможность получить </a:t>
            </a:r>
            <a:r>
              <a:rPr lang="en-US" smtClean="0">
                <a:latin typeface="Consolas" panose="020B0609020204030204" pitchFamily="49" charset="0"/>
              </a:rPr>
              <a:t>s_alloc</a:t>
            </a:r>
            <a:r>
              <a:rPr lang="en-US">
                <a:latin typeface="Consolas" panose="020B0609020204030204" pitchFamily="49" charset="0"/>
              </a:rPr>
              <a:t>&lt;__list_node&lt;T</a:t>
            </a:r>
            <a:r>
              <a:rPr lang="en-US" smtClean="0">
                <a:latin typeface="Consolas" panose="020B0609020204030204" pitchFamily="49" charset="0"/>
              </a:rPr>
              <a:t>&gt; &gt;</a:t>
            </a:r>
            <a:r>
              <a:rPr lang="en-US" smtClean="0"/>
              <a:t> </a:t>
            </a:r>
            <a:r>
              <a:rPr lang="ru-RU"/>
              <a:t>который является совершенно отдельным </a:t>
            </a:r>
            <a:r>
              <a:rPr lang="ru-RU" smtClean="0"/>
              <a:t>типом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19269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Пользовательский удалитель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Разумеется это не может быть ничем кроме пользовательского удалителя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polymorphic_allocator_delete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polymorphic_allocator_delete(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pmr</a:t>
            </a:r>
            <a:r>
              <a:rPr lang="en-US" sz="2000">
                <a:latin typeface="Consolas" panose="020B0609020204030204" pitchFamily="49" charset="0"/>
              </a:rPr>
              <a:t>::polymorphic_allocator&lt;byte&gt; allocator</a:t>
            </a:r>
            <a:r>
              <a:rPr lang="en-US" sz="2000" smtClean="0">
                <a:latin typeface="Consolas" panose="020B0609020204030204" pitchFamily="49" charset="0"/>
              </a:rPr>
              <a:t>) 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d_allocator(move(allocator</a:t>
            </a:r>
            <a:r>
              <a:rPr lang="en-US" sz="2000">
                <a:latin typeface="Consolas" panose="020B0609020204030204" pitchFamily="49" charset="0"/>
              </a:rPr>
              <a:t>)) </a:t>
            </a:r>
            <a:r>
              <a:rPr lang="en-US" sz="2000" smtClean="0">
                <a:latin typeface="Consolas" panose="020B0609020204030204" pitchFamily="49" charset="0"/>
              </a:rPr>
              <a:t>{}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template &lt;typename T&gt; void operator()(T *tPtr)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pmr::polymorphic_allocator&lt;T&gt;(d_allocator).destroy(tPtr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pmr::polymorphic_allocator&lt;T&gt;(d_allocator).deallocate(tPtr, 1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private: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pmr::polymorphic_allocator&lt;byte&gt; d_allocator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И что после этого на экране? См. </a:t>
            </a:r>
            <a:r>
              <a:rPr lang="en-US" smtClean="0"/>
              <a:t>case 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032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Разрабатывая собственные контейнеры и классы-обёртки, мы, конечно же, не хотим обрекать пользователя на </a:t>
            </a:r>
            <a:r>
              <a:rPr lang="ru-RU" b="1" smtClean="0"/>
              <a:t>такое</a:t>
            </a:r>
            <a:r>
              <a:rPr lang="ru-RU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72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Плохая репутация аллокаторов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 smtClean="0"/>
              <a:t> </a:t>
            </a:r>
            <a:r>
              <a:rPr lang="ru-RU" sz="4800" smtClean="0"/>
              <a:t>Локальный (</a:t>
            </a:r>
            <a:r>
              <a:rPr lang="en-US" sz="4800" smtClean="0"/>
              <a:t>arena-based) </a:t>
            </a:r>
            <a:r>
              <a:rPr lang="ru-RU" sz="4800" smtClean="0"/>
              <a:t>подход  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Полиморфные аллокаторы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Собственный </a:t>
            </a:r>
            <a:r>
              <a:rPr lang="en-US" sz="4800" smtClean="0"/>
              <a:t>pmr </a:t>
            </a:r>
            <a:r>
              <a:rPr lang="ru-RU" sz="4800" smtClean="0"/>
              <a:t>контейнер</a:t>
            </a:r>
            <a:endParaRPr lang="en-US" sz="4800" smtClean="0"/>
          </a:p>
        </p:txBody>
      </p:sp>
    </p:spTree>
    <p:extLst>
      <p:ext uri="{BB962C8B-B14F-4D97-AF65-F5344CB8AC3E}">
        <p14:creationId xmlns:p14="http://schemas.microsoft.com/office/powerpoint/2010/main" val="22233011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study: slist</a:t>
            </a:r>
            <a:r>
              <a:rPr lang="ru-RU" smtClean="0"/>
              <a:t>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Основная идея: односвязный список с </a:t>
            </a:r>
            <a:r>
              <a:rPr lang="en-US" smtClean="0"/>
              <a:t>size </a:t>
            </a:r>
            <a:r>
              <a:rPr lang="ru-RU" smtClean="0"/>
              <a:t>за </a:t>
            </a:r>
            <a:r>
              <a:rPr lang="en-US" smtClean="0"/>
              <a:t>O(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r>
              <a:rPr lang="en-US" smtClean="0"/>
              <a:t>) </a:t>
            </a:r>
            <a:r>
              <a:rPr lang="ru-RU" smtClean="0"/>
              <a:t>и</a:t>
            </a:r>
            <a:r>
              <a:rPr lang="en-US" smtClean="0"/>
              <a:t> splice </a:t>
            </a:r>
            <a:r>
              <a:rPr lang="ru-RU" smtClean="0"/>
              <a:t>за </a:t>
            </a:r>
            <a:r>
              <a:rPr lang="en-US" smtClean="0"/>
              <a:t>O(N) </a:t>
            </a:r>
            <a:r>
              <a:rPr lang="ru-RU" smtClean="0"/>
              <a:t>а также быстрой вставкой в начало и конец.</a:t>
            </a:r>
          </a:p>
          <a:p>
            <a:pPr marL="45720" indent="0">
              <a:buNone/>
            </a:pPr>
            <a:endParaRPr lang="ru-RU" smtClean="0"/>
          </a:p>
          <a:p>
            <a:pPr marL="45720" indent="0">
              <a:buNone/>
            </a:pPr>
            <a:endParaRPr lang="ru-RU"/>
          </a:p>
          <a:p>
            <a:pPr marL="45720" indent="0">
              <a:buNone/>
            </a:pPr>
            <a:endParaRPr lang="ru-RU" smtClean="0"/>
          </a:p>
          <a:p>
            <a:pPr marL="45720" indent="0">
              <a:buNone/>
            </a:pPr>
            <a:endParaRPr lang="ru-RU"/>
          </a:p>
          <a:p>
            <a:r>
              <a:rPr lang="ru-RU" smtClean="0"/>
              <a:t>Никакой </a:t>
            </a:r>
            <a:r>
              <a:rPr lang="en-US" smtClean="0"/>
              <a:t>rocket science, </a:t>
            </a:r>
            <a:r>
              <a:rPr lang="ru-RU" smtClean="0"/>
              <a:t>разумеется</a:t>
            </a:r>
          </a:p>
        </p:txBody>
      </p:sp>
      <p:sp>
        <p:nvSpPr>
          <p:cNvPr id="4" name="Rectangle 3"/>
          <p:cNvSpPr/>
          <p:nvPr/>
        </p:nvSpPr>
        <p:spPr>
          <a:xfrm>
            <a:off x="1241442" y="2996843"/>
            <a:ext cx="1993392" cy="14721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5258" y="3172103"/>
            <a:ext cx="1024128" cy="3444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head_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93202" y="3172103"/>
            <a:ext cx="1024128" cy="3444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next_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04966" y="3877715"/>
            <a:ext cx="1024128" cy="3444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tail_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06918" y="3563771"/>
            <a:ext cx="996696" cy="658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value_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22379" y="3156863"/>
            <a:ext cx="1024128" cy="3444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next_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36095" y="3548531"/>
            <a:ext cx="996696" cy="658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value_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65272" y="3124859"/>
            <a:ext cx="1024128" cy="3444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next_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78988" y="3516527"/>
            <a:ext cx="996696" cy="658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value_</a:t>
            </a:r>
            <a:endParaRPr lang="en-US"/>
          </a:p>
        </p:txBody>
      </p: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3079386" y="3344315"/>
            <a:ext cx="81381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9" idx="1"/>
          </p:cNvCxnSpPr>
          <p:nvPr/>
        </p:nvCxnSpPr>
        <p:spPr>
          <a:xfrm flipV="1">
            <a:off x="4917330" y="3329075"/>
            <a:ext cx="705049" cy="152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1" idx="1"/>
          </p:cNvCxnSpPr>
          <p:nvPr/>
        </p:nvCxnSpPr>
        <p:spPr>
          <a:xfrm flipV="1">
            <a:off x="6646507" y="3297071"/>
            <a:ext cx="718765" cy="320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3"/>
            <a:endCxn id="12" idx="2"/>
          </p:cNvCxnSpPr>
          <p:nvPr/>
        </p:nvCxnSpPr>
        <p:spPr>
          <a:xfrm>
            <a:off x="3029094" y="4049927"/>
            <a:ext cx="4848242" cy="124968"/>
          </a:xfrm>
          <a:prstGeom prst="bentConnector4">
            <a:avLst>
              <a:gd name="adj1" fmla="val 13175"/>
              <a:gd name="adj2" fmla="val 282927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73568" y="6187440"/>
            <a:ext cx="392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* </a:t>
            </a:r>
            <a:r>
              <a:rPr lang="en-US" smtClean="0"/>
              <a:t>via Pablo Halpern talk on CppCon'17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983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Возможное устройство узла </a:t>
            </a:r>
            <a:r>
              <a:rPr lang="en-US" smtClean="0"/>
              <a:t>slist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Устройство узла для такого контейнера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Tp&gt; struct </a:t>
            </a:r>
            <a:r>
              <a:rPr lang="en-US" smtClean="0">
                <a:latin typeface="Consolas" panose="020B0609020204030204" pitchFamily="49" charset="0"/>
              </a:rPr>
              <a:t>node;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Tp&gt; struct node_base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node&lt;Tp&gt; *next_ = nullptr;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явно запрещены копирование и присваивание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Tp&gt; struct </a:t>
            </a:r>
            <a:r>
              <a:rPr lang="en-US" smtClean="0">
                <a:latin typeface="Consolas" panose="020B0609020204030204" pitchFamily="49" charset="0"/>
              </a:rPr>
              <a:t>node : node_base&lt;Tp&gt;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Tp value_;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Увы довольно сложно угадать разумное значение по умолчанию для </a:t>
            </a:r>
            <a:r>
              <a:rPr lang="en-US" smtClean="0"/>
              <a:t>value_.</a:t>
            </a:r>
          </a:p>
        </p:txBody>
      </p:sp>
    </p:spTree>
    <p:extLst>
      <p:ext uri="{BB962C8B-B14F-4D97-AF65-F5344CB8AC3E}">
        <p14:creationId xmlns:p14="http://schemas.microsoft.com/office/powerpoint/2010/main" val="35943506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Трюк с </a:t>
            </a:r>
            <a:r>
              <a:rPr lang="en-US" smtClean="0"/>
              <a:t>union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Устройство узла для такого контейнера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Tp&gt; struct </a:t>
            </a:r>
            <a:r>
              <a:rPr lang="en-US" smtClean="0">
                <a:latin typeface="Consolas" panose="020B0609020204030204" pitchFamily="49" charset="0"/>
              </a:rPr>
              <a:t>node;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Tp&gt; struct node_base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node&lt;Tp&gt; *next_ = nullptr;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явно запрещены копирование и присваивание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Tp&gt; struct </a:t>
            </a:r>
            <a:r>
              <a:rPr lang="en-US" smtClean="0">
                <a:latin typeface="Consolas" panose="020B0609020204030204" pitchFamily="49" charset="0"/>
              </a:rPr>
              <a:t>node : node_base&lt;Tp&gt;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union {</a:t>
            </a:r>
            <a:r>
              <a:rPr lang="en-US" smtClean="0">
                <a:latin typeface="Consolas" panose="020B0609020204030204" pitchFamily="49" charset="0"/>
              </a:rPr>
              <a:t> Tp value_;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Теперь это значение вообще не будет инициализировано при конструировании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09464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Содержимое класса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общем это тоже тривиально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struct slist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using value_type = 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using iterator = </a:t>
            </a:r>
            <a: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i="1" smtClean="0">
                <a:solidFill>
                  <a:srgbClr val="0000FF"/>
                </a:solidFill>
                <a:latin typeface="Consolas" panose="020B0609020204030204" pitchFamily="49" charset="0"/>
              </a:rPr>
              <a:t>итератор</a:t>
            </a:r>
            <a: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всё остальное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private: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node_base head_; // </a:t>
            </a:r>
            <a:r>
              <a:rPr lang="ru-RU" smtClean="0">
                <a:latin typeface="Consolas" panose="020B0609020204030204" pitchFamily="49" charset="0"/>
              </a:rPr>
              <a:t>сторожевой узел пустого списка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node_base *ptail_;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allocator_type alloc_;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храним аллокатор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Но что такое </a:t>
            </a:r>
            <a:r>
              <a:rPr lang="en-US" smtClean="0"/>
              <a:t>allocator_type?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92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Инициализация аллокатора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Тип </a:t>
            </a:r>
            <a:r>
              <a:rPr lang="en-US" smtClean="0">
                <a:latin typeface="Consolas" panose="020B0609020204030204" pitchFamily="49" charset="0"/>
              </a:rPr>
              <a:t>polymorphic_allocator&lt;byte&gt;</a:t>
            </a:r>
            <a:r>
              <a:rPr lang="en-US" smtClean="0"/>
              <a:t> </a:t>
            </a:r>
            <a:r>
              <a:rPr lang="ru-RU" smtClean="0"/>
              <a:t>это как бы общий базовый класс для всех аллокаторов</a:t>
            </a:r>
            <a:r>
              <a:rPr lang="en-US" smtClean="0"/>
              <a:t>.</a:t>
            </a:r>
            <a:r>
              <a:rPr lang="ru-RU" smtClean="0"/>
              <a:t> Наличие в классе типа </a:t>
            </a:r>
            <a:r>
              <a:rPr lang="en-US" smtClean="0">
                <a:latin typeface="Consolas" panose="020B0609020204030204" pitchFamily="49" charset="0"/>
              </a:rPr>
              <a:t>allocator_type</a:t>
            </a:r>
            <a:r>
              <a:rPr lang="en-US" smtClean="0"/>
              <a:t> </a:t>
            </a:r>
            <a:r>
              <a:rPr lang="ru-RU" smtClean="0"/>
              <a:t>и функции </a:t>
            </a:r>
            <a:r>
              <a:rPr lang="en-US" smtClean="0">
                <a:latin typeface="Consolas" panose="020B0609020204030204" pitchFamily="49" charset="0"/>
              </a:rPr>
              <a:t>get_allocator()</a:t>
            </a:r>
            <a:r>
              <a:rPr lang="en-US" smtClean="0"/>
              <a:t>, </a:t>
            </a:r>
            <a:r>
              <a:rPr lang="ru-RU" smtClean="0"/>
              <a:t>сообщает всем, что вы </a:t>
            </a:r>
            <a:r>
              <a:rPr lang="en-US" i="1" smtClean="0"/>
              <a:t>allocator-aware</a:t>
            </a:r>
            <a:r>
              <a:rPr lang="en-US" smtClean="0"/>
              <a:t> 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allocator_type = pmr::polymorphic_allocator&lt;byte&gt;;</a:t>
            </a:r>
          </a:p>
          <a:p>
            <a:r>
              <a:rPr lang="ru-RU" smtClean="0"/>
              <a:t>Аргумент конструктора, а не шаблона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slist(allocator_type a = {}) :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head_{}, ptail_{&amp;head_}, size_{0}, alloc_{a} {};</a:t>
            </a:r>
          </a:p>
          <a:p>
            <a:r>
              <a:rPr lang="ru-RU" smtClean="0"/>
              <a:t>Обычные </a:t>
            </a:r>
            <a:r>
              <a:rPr lang="en-US"/>
              <a:t>copy/move ctors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slist(const slist&amp; </a:t>
            </a:r>
            <a:r>
              <a:rPr lang="en-US" smtClean="0">
                <a:latin typeface="Consolas" panose="020B0609020204030204" pitchFamily="49" charset="0"/>
              </a:rPr>
              <a:t>rhs)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: slist(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rhs.get_allocator()</a:t>
            </a:r>
            <a:r>
              <a:rPr lang="en-US" smtClean="0">
                <a:latin typeface="Consolas" panose="020B0609020204030204" pitchFamily="49" charset="0"/>
              </a:rPr>
              <a:t>) { .... 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slist(const slist&amp;&amp; rhs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: slist(rhs.get_allocator()) { ....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40137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Расширенное </a:t>
            </a:r>
            <a:r>
              <a:rPr lang="en-US" smtClean="0"/>
              <a:t>copy/move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Мне не очень нравится идея, что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slist&lt;int&gt; s1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s2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ru-RU" smtClean="0">
                <a:latin typeface="Consolas" panose="020B0609020204030204" pitchFamily="49" charset="0"/>
              </a:rPr>
              <a:t>тут переходит аллокатор </a:t>
            </a:r>
            <a:r>
              <a:rPr lang="en-US" smtClean="0">
                <a:latin typeface="Consolas" panose="020B0609020204030204" pitchFamily="49" charset="0"/>
              </a:rPr>
              <a:t>s2</a:t>
            </a:r>
          </a:p>
          <a:p>
            <a:r>
              <a:rPr lang="ru-RU" smtClean="0"/>
              <a:t>Хотелось бы иметь возможность задать аллокатор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slist(const slist&amp; </a:t>
            </a:r>
            <a:r>
              <a:rPr lang="en-US" smtClean="0">
                <a:latin typeface="Consolas" panose="020B0609020204030204" pitchFamily="49" charset="0"/>
              </a:rPr>
              <a:t>rhs, allocator_type a)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en-US" smtClean="0">
                <a:latin typeface="Consolas" panose="020B0609020204030204" pitchFamily="49" charset="0"/>
              </a:rPr>
              <a:t>slist(a) </a:t>
            </a:r>
            <a:r>
              <a:rPr lang="en-US">
                <a:latin typeface="Consolas" panose="020B0609020204030204" pitchFamily="49" charset="0"/>
              </a:rPr>
              <a:t>{ ....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slist(const slist&amp;&amp; </a:t>
            </a:r>
            <a:r>
              <a:rPr lang="en-US" smtClean="0">
                <a:latin typeface="Consolas" panose="020B0609020204030204" pitchFamily="49" charset="0"/>
              </a:rPr>
              <a:t>rhs, allocator_type 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en-US" smtClean="0">
                <a:latin typeface="Consolas" panose="020B0609020204030204" pitchFamily="49" charset="0"/>
              </a:rPr>
              <a:t>slist(a) </a:t>
            </a:r>
            <a:r>
              <a:rPr lang="en-US">
                <a:latin typeface="Consolas" panose="020B0609020204030204" pitchFamily="49" charset="0"/>
              </a:rPr>
              <a:t>{ ....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Это называется расширенным синтаксисом </a:t>
            </a:r>
            <a:r>
              <a:rPr lang="en-US" smtClean="0"/>
              <a:t>copy/move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slist&lt;int&gt; s1 </a:t>
            </a:r>
            <a:r>
              <a:rPr lang="ru-RU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s2, a3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Очень часто при этом обычное копирование оставляют вообще дефолтным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slist(const slist&amp; rhs)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: slist</a:t>
            </a:r>
            <a:r>
              <a:rPr lang="en-US" smtClean="0">
                <a:latin typeface="Consolas" panose="020B0609020204030204" pitchFamily="49" charset="0"/>
              </a:rPr>
              <a:t>() </a:t>
            </a:r>
            <a:r>
              <a:rPr lang="en-US">
                <a:latin typeface="Consolas" panose="020B0609020204030204" pitchFamily="49" charset="0"/>
              </a:rPr>
              <a:t>{ ....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460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аллокатора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88752" cy="4038600"/>
          </a:xfrm>
        </p:spPr>
        <p:txBody>
          <a:bodyPr/>
          <a:lstStyle/>
          <a:p>
            <a:r>
              <a:rPr lang="ru-RU" sz="2000" smtClean="0"/>
              <a:t>Ключевой метод</a:t>
            </a:r>
            <a:r>
              <a:rPr lang="en-US" sz="2000" smtClean="0"/>
              <a:t>: emplace, </a:t>
            </a:r>
            <a:r>
              <a:rPr lang="ru-RU" sz="2000" smtClean="0"/>
              <a:t>так как </a:t>
            </a:r>
            <a:r>
              <a:rPr lang="en-US" sz="2000" smtClean="0"/>
              <a:t>insertion </a:t>
            </a:r>
            <a:r>
              <a:rPr lang="ru-RU" sz="2000" smtClean="0"/>
              <a:t>будет реализован через него 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struct slist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template &lt;typename ... Args&gt; iterator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emplace (iterator i, Args&amp;&amp; ... args)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void *mem =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alloc_.resource()-&gt;allocate(sizeof(node),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alignof(node));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node *ret = static_cast&lt;node*&gt;(mem);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ret-</a:t>
            </a:r>
            <a:r>
              <a:rPr lang="en-US" sz="2000">
                <a:latin typeface="Consolas" panose="020B0609020204030204" pitchFamily="49" charset="0"/>
              </a:rPr>
              <a:t>&gt;next_ = i.prev-&gt;next_;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ru-RU" sz="2000" smtClean="0">
                <a:latin typeface="Consolas" panose="020B0609020204030204" pitchFamily="49" charset="0"/>
              </a:rPr>
              <a:t>  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alloc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_.construct(addressof(ret-&gt;value</a:t>
            </a:r>
            <a: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  <a:t>_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), forward&lt;Args&gt;(args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)...);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i.prev-&gt;next</a:t>
            </a:r>
            <a:r>
              <a:rPr lang="en-US" sz="2000" smtClean="0">
                <a:latin typeface="Consolas" panose="020B0609020204030204" pitchFamily="49" charset="0"/>
              </a:rPr>
              <a:t>_ = ret;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// </a:t>
            </a:r>
            <a:r>
              <a:rPr lang="ru-RU" sz="2000" smtClean="0">
                <a:latin typeface="Consolas" panose="020B0609020204030204" pitchFamily="49" charset="0"/>
              </a:rPr>
              <a:t>какая-то обработка крайних случаев, инкремент размера, </a:t>
            </a:r>
            <a:r>
              <a:rPr lang="en-US" sz="2000" smtClean="0">
                <a:latin typeface="Consolas" panose="020B0609020204030204" pitchFamily="49" charset="0"/>
              </a:rPr>
              <a:t>etc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и так далее</a:t>
            </a:r>
          </a:p>
          <a:p>
            <a:r>
              <a:rPr lang="ru-RU" sz="2000" smtClean="0"/>
              <a:t>Здесь, конечно, хотелось бы использовать </a:t>
            </a:r>
            <a:r>
              <a:rPr lang="en-US" sz="2000" smtClean="0"/>
              <a:t>traits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1298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Взаимозаменяемость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Стандарт </a:t>
            </a:r>
            <a:r>
              <a:rPr lang="en-US" smtClean="0">
                <a:latin typeface="Consolas" panose="020B0609020204030204" pitchFamily="49" charset="0"/>
              </a:rPr>
              <a:t>98</a:t>
            </a:r>
            <a:r>
              <a:rPr lang="en-US" smtClean="0"/>
              <a:t> </a:t>
            </a:r>
            <a:r>
              <a:rPr lang="ru-RU" smtClean="0"/>
              <a:t>года накладывал ограничение: все конкретные экземпляры любого типа аллокаторов должны быть эквивалентными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typename U&gt;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bool operator== (const s_alloc&lt;T&gt;&amp;, const s_alloc&lt;U&gt;&amp;)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true;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U&gt;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bool </a:t>
            </a:r>
            <a:r>
              <a:rPr lang="en-US" smtClean="0">
                <a:latin typeface="Consolas" panose="020B0609020204030204" pitchFamily="49" charset="0"/>
              </a:rPr>
              <a:t>operator!= </a:t>
            </a:r>
            <a:r>
              <a:rPr lang="en-US">
                <a:latin typeface="Consolas" panose="020B0609020204030204" pitchFamily="49" charset="0"/>
              </a:rPr>
              <a:t>(const s_alloc&lt;T&gt;&amp;, const s_alloc&lt;U&gt;&amp;)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</a:t>
            </a:r>
            <a:r>
              <a:rPr lang="en-US" smtClean="0">
                <a:latin typeface="Consolas" panose="020B0609020204030204" pitchFamily="49" charset="0"/>
              </a:rPr>
              <a:t>false;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снимало проблему взаимозаменяемости при операциях вида </a:t>
            </a:r>
            <a:r>
              <a:rPr lang="en-US" smtClean="0">
                <a:latin typeface="Consolas" panose="020B0609020204030204" pitchFamily="49" charset="0"/>
              </a:rPr>
              <a:t>v1 = v2</a:t>
            </a:r>
          </a:p>
        </p:txBody>
      </p:sp>
    </p:spTree>
    <p:extLst>
      <p:ext uri="{BB962C8B-B14F-4D97-AF65-F5344CB8AC3E}">
        <p14:creationId xmlns:p14="http://schemas.microsoft.com/office/powerpoint/2010/main" val="42559376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аллокатора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49840" cy="4038600"/>
          </a:xfrm>
        </p:spPr>
        <p:txBody>
          <a:bodyPr/>
          <a:lstStyle/>
          <a:p>
            <a:r>
              <a:rPr lang="ru-RU" sz="2000" smtClean="0"/>
              <a:t>Кажется, что использование </a:t>
            </a:r>
            <a:r>
              <a:rPr lang="en-US" sz="2000" smtClean="0"/>
              <a:t>traits </a:t>
            </a:r>
            <a:r>
              <a:rPr lang="ru-RU" sz="2000" smtClean="0"/>
              <a:t>с передачей аллокатора это лучший вариант 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... Args&gt; iterator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emplace (iterator i, Args&amp;&amp; ... args)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void *mem =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traits_t::allocate(alloc_, sizeof(node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),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alignof(node));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node *ret = static_cast&lt;node*&gt;(mem);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ret-</a:t>
            </a:r>
            <a:r>
              <a:rPr lang="en-US" sz="2000">
                <a:latin typeface="Consolas" panose="020B0609020204030204" pitchFamily="49" charset="0"/>
              </a:rPr>
              <a:t>&gt;next_ = i.prev-&gt;next_;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traits_t::construct(alloc_,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addressof(ret-&gt;value</a:t>
            </a:r>
            <a:r>
              <a:rPr lang="ru-RU" sz="2000">
                <a:solidFill>
                  <a:srgbClr val="FF0000"/>
                </a:solidFill>
                <a:latin typeface="Consolas" panose="020B0609020204030204" pitchFamily="49" charset="0"/>
              </a:rPr>
              <a:t>_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), </a:t>
            </a:r>
            <a: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forward&lt;Args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&gt;(args)...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i.prev-&gt;next</a:t>
            </a:r>
            <a:r>
              <a:rPr lang="en-US" sz="2000" smtClean="0">
                <a:latin typeface="Consolas" panose="020B0609020204030204" pitchFamily="49" charset="0"/>
              </a:rPr>
              <a:t>_ = ret;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// </a:t>
            </a:r>
            <a:r>
              <a:rPr lang="ru-RU" sz="2000" smtClean="0">
                <a:latin typeface="Consolas" panose="020B0609020204030204" pitchFamily="49" charset="0"/>
              </a:rPr>
              <a:t>какая-то обработка крайних случаев, инкремент размера, </a:t>
            </a:r>
            <a:r>
              <a:rPr lang="en-US" sz="2000" smtClean="0">
                <a:latin typeface="Consolas" panose="020B0609020204030204" pitchFamily="49" charset="0"/>
              </a:rPr>
              <a:t>etc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При таком подходе не надо вообще думать о том, что у </a:t>
            </a:r>
            <a:r>
              <a:rPr lang="en-US" sz="2000" smtClean="0"/>
              <a:t>alloc </a:t>
            </a:r>
            <a:r>
              <a:rPr lang="ru-RU" sz="2000" smtClean="0"/>
              <a:t>внутри и использовать безумные конструкции вида </a:t>
            </a:r>
            <a:r>
              <a:rPr lang="en-US" sz="2000" smtClean="0">
                <a:latin typeface="Consolas" panose="020B0609020204030204" pitchFamily="49" charset="0"/>
              </a:rPr>
              <a:t>alloc.resource()-&gt;allocate</a:t>
            </a:r>
            <a:endParaRPr lang="en-US" sz="2000" smtClean="0"/>
          </a:p>
          <a:p>
            <a:r>
              <a:rPr lang="ru-RU" sz="2000" smtClean="0"/>
              <a:t>Увы, это не работает из-за </a:t>
            </a:r>
            <a:r>
              <a:rPr lang="en-US" sz="2000" smtClean="0"/>
              <a:t>alignof: </a:t>
            </a:r>
            <a:r>
              <a:rPr lang="ru-RU" sz="2000" smtClean="0"/>
              <a:t>у </a:t>
            </a:r>
            <a:r>
              <a:rPr lang="en-US" sz="2000" smtClean="0"/>
              <a:t>traits </a:t>
            </a:r>
            <a:r>
              <a:rPr lang="ru-RU" sz="2000" smtClean="0"/>
              <a:t>просто не предусмотрено такого аргумента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850748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Загадочное использование </a:t>
            </a:r>
            <a:r>
              <a:rPr lang="en-US" smtClean="0">
                <a:latin typeface="Consolas" panose="020B0609020204030204" pitchFamily="49" charset="0"/>
              </a:rPr>
              <a:t>std::addressof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alloc_.construct(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std::addressof(ret-&gt;value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_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    </a:t>
            </a:r>
            <a:r>
              <a:rPr lang="en-US" smtClean="0">
                <a:latin typeface="Consolas" panose="020B0609020204030204" pitchFamily="49" charset="0"/>
              </a:rPr>
              <a:t>std::forward&lt;Args&gt;(args)...);</a:t>
            </a:r>
            <a:endParaRPr lang="en-US" smtClean="0"/>
          </a:p>
          <a:p>
            <a:r>
              <a:rPr lang="ru-RU" smtClean="0"/>
              <a:t>Кто-нибудь понимает что это вообще и зачем оно здесь?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968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Загадочное использование </a:t>
            </a:r>
            <a:r>
              <a:rPr lang="en-US" smtClean="0">
                <a:latin typeface="Consolas" panose="020B0609020204030204" pitchFamily="49" charset="0"/>
              </a:rPr>
              <a:t>std::addressof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alloc_.construct(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std::addressof(ret-&gt;value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_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             </a:t>
            </a:r>
            <a:r>
              <a:rPr lang="en-US">
                <a:latin typeface="Consolas" panose="020B0609020204030204" pitchFamily="49" charset="0"/>
              </a:rPr>
              <a:t>std::forward&lt;Args&gt;(args)...);</a:t>
            </a:r>
            <a:endParaRPr lang="en-US"/>
          </a:p>
          <a:p>
            <a:r>
              <a:rPr lang="ru-RU" smtClean="0"/>
              <a:t>Кто-нибудь понимает что это вообще и зачем оно здесь?</a:t>
            </a:r>
            <a:endParaRPr lang="en-US" smtClean="0"/>
          </a:p>
          <a:p>
            <a:r>
              <a:rPr lang="ru-RU" smtClean="0"/>
              <a:t>Отгадка простая: амперсанд может быть перегружен. </a:t>
            </a:r>
          </a:p>
          <a:p>
            <a:r>
              <a:rPr lang="ru-RU" smtClean="0"/>
              <a:t>Внутри </a:t>
            </a:r>
            <a:r>
              <a:rPr lang="en-US" smtClean="0"/>
              <a:t>addressof(x) </a:t>
            </a:r>
            <a:r>
              <a:rPr lang="ru-RU" smtClean="0"/>
              <a:t>делает шулерскую цепочку преобразований чтобы установить настоящий адрес.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89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Входим в тонкости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15016" cy="4038600"/>
          </a:xfrm>
        </p:spPr>
        <p:txBody>
          <a:bodyPr/>
          <a:lstStyle/>
          <a:p>
            <a:r>
              <a:rPr lang="ru-RU" smtClean="0"/>
              <a:t>Всё-таки здесь есть очевидная проблема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</a:t>
            </a:r>
            <a:r>
              <a:rPr lang="en-US" sz="2000" smtClean="0">
                <a:latin typeface="Consolas" panose="020B0609020204030204" pitchFamily="49" charset="0"/>
              </a:rPr>
              <a:t>emplate </a:t>
            </a:r>
            <a:r>
              <a:rPr lang="en-US" sz="2000">
                <a:latin typeface="Consolas" panose="020B0609020204030204" pitchFamily="49" charset="0"/>
              </a:rPr>
              <a:t>&lt;typename ... Args&gt; iterator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emplace </a:t>
            </a:r>
            <a:r>
              <a:rPr lang="en-US" sz="2000">
                <a:latin typeface="Consolas" panose="020B0609020204030204" pitchFamily="49" charset="0"/>
              </a:rPr>
              <a:t>(iterator i, Args&amp;&amp; ... args)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void </a:t>
            </a:r>
            <a:r>
              <a:rPr lang="en-US" sz="2000">
                <a:latin typeface="Consolas" panose="020B0609020204030204" pitchFamily="49" charset="0"/>
              </a:rPr>
              <a:t>*mem =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alloc_.resource()-&gt;allocate(sizeof(node), alignof(node));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node </a:t>
            </a:r>
            <a:r>
              <a:rPr lang="en-US" sz="2000">
                <a:latin typeface="Consolas" panose="020B0609020204030204" pitchFamily="49" charset="0"/>
              </a:rPr>
              <a:t>*ret = static_cast&lt;node*&gt;(mem);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ret-</a:t>
            </a:r>
            <a:r>
              <a:rPr lang="en-US" sz="2000">
                <a:latin typeface="Consolas" panose="020B0609020204030204" pitchFamily="49" charset="0"/>
              </a:rPr>
              <a:t>&gt;next_ = i.prev-&gt;next_;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alloc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_.construct(addressof(ret-&gt;value</a:t>
            </a:r>
            <a: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  <a:t>_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), forward&lt;Args&gt;(args)...);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i.prev-</a:t>
            </a:r>
            <a:r>
              <a:rPr lang="en-US" sz="2000">
                <a:latin typeface="Consolas" panose="020B0609020204030204" pitchFamily="49" charset="0"/>
              </a:rPr>
              <a:t>&gt;next_ = ret;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>
                <a:latin typeface="Consolas" panose="020B0609020204030204" pitchFamily="49" charset="0"/>
              </a:rPr>
              <a:t>какая-то обработка крайних случаев, инкремент размера, </a:t>
            </a:r>
            <a:r>
              <a:rPr lang="en-US" sz="2000">
                <a:latin typeface="Consolas" panose="020B0609020204030204" pitchFamily="49" charset="0"/>
              </a:rPr>
              <a:t>etc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400" smtClean="0">
              <a:latin typeface="Consolas" panose="020B0609020204030204" pitchFamily="49" charset="0"/>
            </a:endParaRPr>
          </a:p>
          <a:p>
            <a:r>
              <a:rPr lang="ru-RU" smtClean="0"/>
              <a:t>Кто её уже увидел?</a:t>
            </a:r>
            <a:endParaRPr lang="en-US" smtClean="0"/>
          </a:p>
          <a:p>
            <a:r>
              <a:rPr lang="ru-RU" smtClean="0"/>
              <a:t>Подсказка: надо смотреть чего в этом коде нет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059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Безопасность исключений!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15016" cy="4038600"/>
          </a:xfrm>
        </p:spPr>
        <p:txBody>
          <a:bodyPr/>
          <a:lstStyle/>
          <a:p>
            <a:r>
              <a:rPr lang="ru-RU" smtClean="0"/>
              <a:t>Всё-таки здесь есть очевидная проблема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</a:t>
            </a:r>
            <a:r>
              <a:rPr lang="en-US" sz="2000" smtClean="0">
                <a:latin typeface="Consolas" panose="020B0609020204030204" pitchFamily="49" charset="0"/>
              </a:rPr>
              <a:t>emplate </a:t>
            </a:r>
            <a:r>
              <a:rPr lang="en-US" sz="2000">
                <a:latin typeface="Consolas" panose="020B0609020204030204" pitchFamily="49" charset="0"/>
              </a:rPr>
              <a:t>&lt;typename ... Args&gt; iterator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emplace </a:t>
            </a:r>
            <a:r>
              <a:rPr lang="en-US" sz="2000">
                <a:latin typeface="Consolas" panose="020B0609020204030204" pitchFamily="49" charset="0"/>
              </a:rPr>
              <a:t>(iterator i, Args&amp;&amp; ... args)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void </a:t>
            </a:r>
            <a:r>
              <a:rPr lang="en-US" sz="2000">
                <a:latin typeface="Consolas" panose="020B0609020204030204" pitchFamily="49" charset="0"/>
              </a:rPr>
              <a:t>*mem =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alloc_.resource()-&gt;allocate(sizeof(node), alignof(node));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node </a:t>
            </a:r>
            <a:r>
              <a:rPr lang="en-US" sz="2000">
                <a:latin typeface="Consolas" panose="020B0609020204030204" pitchFamily="49" charset="0"/>
              </a:rPr>
              <a:t>*ret = static_cast&lt;node*&gt;(mem);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ret-</a:t>
            </a:r>
            <a:r>
              <a:rPr lang="en-US" sz="2000">
                <a:latin typeface="Consolas" panose="020B0609020204030204" pitchFamily="49" charset="0"/>
              </a:rPr>
              <a:t>&gt;next_ = i.prev-&gt;next_;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alloc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_.construct(addressof(ret-&gt;value</a:t>
            </a:r>
            <a:r>
              <a:rPr lang="ru-RU" sz="2000">
                <a:solidFill>
                  <a:srgbClr val="FF0000"/>
                </a:solidFill>
                <a:latin typeface="Consolas" panose="020B0609020204030204" pitchFamily="49" charset="0"/>
              </a:rPr>
              <a:t>_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), forward&lt;Args&gt;(args)...);</a:t>
            </a:r>
            <a:r>
              <a:rPr lang="ru-RU" sz="200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 sz="20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i.prev-</a:t>
            </a:r>
            <a:r>
              <a:rPr lang="en-US" sz="2000">
                <a:latin typeface="Consolas" panose="020B0609020204030204" pitchFamily="49" charset="0"/>
              </a:rPr>
              <a:t>&gt;next_ = ret;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>
                <a:latin typeface="Consolas" panose="020B0609020204030204" pitchFamily="49" charset="0"/>
              </a:rPr>
              <a:t>какая-то обработка крайних случаев, инкремент размера, </a:t>
            </a:r>
            <a:r>
              <a:rPr lang="en-US" sz="2000">
                <a:latin typeface="Consolas" panose="020B0609020204030204" pitchFamily="49" charset="0"/>
              </a:rPr>
              <a:t>etc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400" smtClean="0">
              <a:latin typeface="Consolas" panose="020B0609020204030204" pitchFamily="49" charset="0"/>
            </a:endParaRPr>
          </a:p>
          <a:p>
            <a:r>
              <a:rPr lang="ru-RU" smtClean="0"/>
              <a:t>Увы, вызов конструктора имеет право бросить любое исключение</a:t>
            </a:r>
          </a:p>
          <a:p>
            <a:r>
              <a:rPr lang="ru-RU" smtClean="0"/>
              <a:t>Домашняя наработка: хочется взять в </a:t>
            </a:r>
            <a:r>
              <a:rPr lang="en-US" smtClean="0"/>
              <a:t>catch-all, </a:t>
            </a:r>
            <a:r>
              <a:rPr lang="ru-RU" smtClean="0"/>
              <a:t>не так ли?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94449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Присваивание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Обычное копирующее присваивание теперь устроено очень просто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slis</a:t>
            </a:r>
            <a:r>
              <a:rPr lang="ru-RU" smtClean="0">
                <a:latin typeface="Consolas" panose="020B0609020204030204" pitchFamily="49" charset="0"/>
              </a:rPr>
              <a:t>е</a:t>
            </a:r>
            <a:r>
              <a:rPr lang="en-US" smtClean="0">
                <a:latin typeface="Consolas" panose="020B0609020204030204" pitchFamily="49" charset="0"/>
              </a:rPr>
              <a:t>&amp; operator</a:t>
            </a:r>
            <a:r>
              <a:rPr lang="en-US">
                <a:latin typeface="Consolas" panose="020B0609020204030204" pitchFamily="49" charset="0"/>
              </a:rPr>
              <a:t>=(const slist&amp; other)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</a:t>
            </a:r>
            <a:r>
              <a:rPr lang="en-US">
                <a:latin typeface="Consolas" panose="020B0609020204030204" pitchFamily="49" charset="0"/>
              </a:rPr>
              <a:t>(&amp;other == this)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</a:t>
            </a:r>
            <a:r>
              <a:rPr lang="en-US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this;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erase(begin</a:t>
            </a:r>
            <a:r>
              <a:rPr lang="en-US">
                <a:latin typeface="Consolas" panose="020B0609020204030204" pitchFamily="49" charset="0"/>
              </a:rPr>
              <a:t>(), end</a:t>
            </a:r>
            <a:r>
              <a:rPr lang="en-US" smtClean="0">
                <a:latin typeface="Consolas" panose="020B0609020204030204" pitchFamily="49" charset="0"/>
              </a:rPr>
              <a:t>());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this-&gt;assign(other.begin(), other.end());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*this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Что при этом происходит с аллокатором? Ничего.</a:t>
            </a:r>
            <a:endParaRPr lang="en-US" smtClean="0"/>
          </a:p>
          <a:p>
            <a:r>
              <a:rPr lang="ru-RU" smtClean="0"/>
              <a:t>Полиморфный аллокатор никогда не копируется и никогда не должен.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348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Тонкость в реализации перемещения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Стандартная реализация перемещения в данном случае будет очевидно плоха: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slist&amp; operator=(slist&amp;&amp; rhs) noexcept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swap(rhs.head_, head_);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swap(rhs.tail_p_, tail_p_);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swap(rhs.alloc_, alloc_); </a:t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*this;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Проблема в выделенной строчке, она требует перемещения аллокатора</a:t>
            </a:r>
          </a:p>
          <a:p>
            <a:r>
              <a:rPr lang="ru-RU" smtClean="0"/>
              <a:t>Полиморфный аллокатор никогда не перемещается и никогда не должен</a:t>
            </a:r>
            <a:r>
              <a:rPr lang="en-US" smtClean="0"/>
              <a:t> (</a:t>
            </a:r>
            <a:r>
              <a:rPr lang="ru-RU" smtClean="0"/>
              <a:t>для него перемещение равно копированию</a:t>
            </a:r>
            <a:r>
              <a:rPr lang="en-US" smtClean="0"/>
              <a:t>)</a:t>
            </a:r>
            <a:r>
              <a:rPr lang="ru-RU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531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Тонкость в реализации перемещения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Поэтому необходимо предусмотреть копирование если пришёл объект того же класса с другим аллокатором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slist&amp; operator=(slist&amp;&amp; rhs) {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увы, никакого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if (alloc_ == rhs.alloc_)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  </a:t>
            </a:r>
            <a:r>
              <a:rPr lang="en-US" smtClean="0">
                <a:latin typeface="Consolas" panose="020B0609020204030204" pitchFamily="49" charset="0"/>
              </a:rPr>
              <a:t>swap(rhs.head</a:t>
            </a:r>
            <a:r>
              <a:rPr lang="en-US">
                <a:latin typeface="Consolas" panose="020B0609020204030204" pitchFamily="49" charset="0"/>
              </a:rPr>
              <a:t>_, head</a:t>
            </a:r>
            <a:r>
              <a:rPr lang="en-US" smtClean="0">
                <a:latin typeface="Consolas" panose="020B0609020204030204" pitchFamily="49" charset="0"/>
              </a:rPr>
              <a:t>_);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swap(rhs.tail_p</a:t>
            </a:r>
            <a:r>
              <a:rPr lang="en-US">
                <a:latin typeface="Consolas" panose="020B0609020204030204" pitchFamily="49" charset="0"/>
              </a:rPr>
              <a:t>_, tail_p_);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else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operator=(rhs); // </a:t>
            </a:r>
            <a:r>
              <a:rPr lang="ru-RU" smtClean="0">
                <a:latin typeface="Consolas" panose="020B0609020204030204" pitchFamily="49" charset="0"/>
              </a:rPr>
              <a:t>копирование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*this;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Вспомним перемещающее присваивание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11</a:t>
            </a:r>
            <a:r>
              <a:rPr lang="en-US" smtClean="0"/>
              <a:t>, </a:t>
            </a:r>
            <a:r>
              <a:rPr lang="ru-RU" smtClean="0"/>
              <a:t>всё стало куда проще.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128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Мы, кажется, идём к тому, что сейчас у нас и </a:t>
            </a:r>
            <a:r>
              <a:rPr lang="en-US" smtClean="0"/>
              <a:t>move-ctor </a:t>
            </a:r>
            <a:r>
              <a:rPr lang="ru-RU" smtClean="0"/>
              <a:t>станет не </a:t>
            </a:r>
            <a:r>
              <a:rPr lang="en-US" smtClean="0"/>
              <a:t>noexcept. </a:t>
            </a:r>
            <a:r>
              <a:rPr lang="ru-RU" smtClean="0"/>
              <a:t>Но никакого </a:t>
            </a:r>
            <a:r>
              <a:rPr lang="en-US" smtClean="0"/>
              <a:t>noexcept </a:t>
            </a:r>
            <a:r>
              <a:rPr lang="ru-RU" smtClean="0"/>
              <a:t>это очень плохо</a:t>
            </a:r>
          </a:p>
          <a:p>
            <a:r>
              <a:rPr lang="ru-RU" smtClean="0"/>
              <a:t>Почему?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011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Мы, кажется, идём к тому, что сейчас у нас и </a:t>
            </a:r>
            <a:r>
              <a:rPr lang="en-US"/>
              <a:t>move-ctor </a:t>
            </a:r>
            <a:r>
              <a:rPr lang="ru-RU"/>
              <a:t>станет не </a:t>
            </a:r>
            <a:r>
              <a:rPr lang="en-US"/>
              <a:t>noexcept. </a:t>
            </a:r>
            <a:r>
              <a:rPr lang="ru-RU" smtClean="0"/>
              <a:t>Но никакого </a:t>
            </a:r>
            <a:r>
              <a:rPr lang="en-US" smtClean="0"/>
              <a:t>noexcept </a:t>
            </a:r>
            <a:r>
              <a:rPr lang="ru-RU" smtClean="0"/>
              <a:t>это очень плохо</a:t>
            </a:r>
          </a:p>
          <a:p>
            <a:r>
              <a:rPr lang="ru-RU" smtClean="0"/>
              <a:t>Почему?</a:t>
            </a:r>
          </a:p>
          <a:p>
            <a:r>
              <a:rPr lang="ru-RU" smtClean="0"/>
              <a:t>Например рассмотрим реаллокацию в </a:t>
            </a:r>
            <a:r>
              <a:rPr lang="en-US" smtClean="0"/>
              <a:t>vector&lt;slist&gt;</a:t>
            </a:r>
            <a:r>
              <a:rPr lang="ru-RU" smtClean="0"/>
              <a:t>. Для строгой гарантии исключений если </a:t>
            </a:r>
            <a:r>
              <a:rPr lang="en-US" smtClean="0"/>
              <a:t>move-ctor </a:t>
            </a:r>
            <a:r>
              <a:rPr lang="ru-RU" smtClean="0"/>
              <a:t>не </a:t>
            </a:r>
            <a:r>
              <a:rPr lang="en-US" smtClean="0"/>
              <a:t>noexcept, </a:t>
            </a:r>
            <a:r>
              <a:rPr lang="ru-RU" smtClean="0"/>
              <a:t>он будет вынужден создавать временный буфер.</a:t>
            </a:r>
          </a:p>
          <a:p>
            <a:r>
              <a:rPr lang="ru-RU" smtClean="0"/>
              <a:t>Итак, очень хотелось бы даже пожертвовав </a:t>
            </a:r>
            <a:r>
              <a:rPr lang="en-US" smtClean="0"/>
              <a:t>move-assignment </a:t>
            </a:r>
            <a:r>
              <a:rPr lang="ru-RU" smtClean="0"/>
              <a:t>сохранить </a:t>
            </a:r>
            <a:r>
              <a:rPr lang="en-US" smtClean="0"/>
              <a:t>noexcept </a:t>
            </a:r>
            <a:r>
              <a:rPr lang="ru-RU" smtClean="0"/>
              <a:t>в </a:t>
            </a:r>
            <a:r>
              <a:rPr lang="en-US" smtClean="0"/>
              <a:t>move-ctor.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2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Приведение и </a:t>
            </a:r>
            <a:r>
              <a:rPr lang="en-US" smtClean="0"/>
              <a:t>rebind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5832" cy="4038600"/>
          </a:xfrm>
        </p:spPr>
        <p:txBody>
          <a:bodyPr/>
          <a:lstStyle/>
          <a:p>
            <a:r>
              <a:rPr lang="ru-RU" smtClean="0"/>
              <a:t>Для приведения аллокаторов одного к другому и чтобы контейнер мог узнать тип аллокатора для чего-то кроме своего типа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 struct s_alloc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всё как было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template&lt;typename U&gt; s_alloc(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 s_alloc&lt;U&gt;&amp;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U&gt;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rebind { typedef s_alloc&lt;U&gt; other;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Это снимает проблему приведения из </a:t>
            </a:r>
            <a:r>
              <a:rPr lang="en-US" smtClean="0"/>
              <a:t>allocator&lt;T&gt; </a:t>
            </a:r>
            <a:r>
              <a:rPr lang="ru-RU" smtClean="0"/>
              <a:t>в </a:t>
            </a:r>
            <a:r>
              <a:rPr lang="en-US" smtClean="0"/>
              <a:t>allocator&lt;__list_node&lt;T&gt;&gt;</a:t>
            </a:r>
            <a:endParaRPr lang="ru-RU" smtClean="0"/>
          </a:p>
          <a:p>
            <a:r>
              <a:rPr lang="ru-RU" smtClean="0"/>
              <a:t>Может быть это всё?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877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Noexcept </a:t>
            </a:r>
            <a:r>
              <a:rPr lang="ru-RU" smtClean="0"/>
              <a:t>в конструкторе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Два </a:t>
            </a:r>
            <a:r>
              <a:rPr lang="en-US" smtClean="0"/>
              <a:t>move ctor </a:t>
            </a:r>
            <a:r>
              <a:rPr lang="ru-RU" smtClean="0"/>
              <a:t>делаются как раз для того, чтобы сохранить </a:t>
            </a:r>
            <a:r>
              <a:rPr lang="en-US" smtClean="0"/>
              <a:t>noexcept </a:t>
            </a:r>
            <a:r>
              <a:rPr lang="ru-RU" smtClean="0"/>
              <a:t>в одном</a:t>
            </a:r>
            <a:r>
              <a:rPr lang="en-US" smtClean="0"/>
              <a:t>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slist(slist&amp;&amp; </a:t>
            </a:r>
            <a:r>
              <a:rPr lang="en-US">
                <a:latin typeface="Consolas" panose="020B0609020204030204" pitchFamily="49" charset="0"/>
              </a:rPr>
              <a:t>rhs)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mtClean="0">
                <a:latin typeface="Consolas" panose="020B0609020204030204" pitchFamily="49" charset="0"/>
              </a:rPr>
              <a:t>: </a:t>
            </a:r>
            <a:r>
              <a:rPr lang="en-US">
                <a:latin typeface="Consolas" panose="020B0609020204030204" pitchFamily="49" charset="0"/>
              </a:rPr>
              <a:t>slist(rhs.get_allocator())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swap(rhs.head</a:t>
            </a:r>
            <a:r>
              <a:rPr lang="en-US">
                <a:latin typeface="Consolas" panose="020B0609020204030204" pitchFamily="49" charset="0"/>
              </a:rPr>
              <a:t>_, head_);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swap(rhs.tail_p</a:t>
            </a:r>
            <a:r>
              <a:rPr lang="en-US">
                <a:latin typeface="Consolas" panose="020B0609020204030204" pitchFamily="49" charset="0"/>
              </a:rPr>
              <a:t>_, tail_p</a:t>
            </a:r>
            <a:r>
              <a:rPr lang="en-US" smtClean="0">
                <a:latin typeface="Consolas" panose="020B0609020204030204" pitchFamily="49" charset="0"/>
              </a:rPr>
              <a:t>_);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slist(const slist&amp;&amp; rhs, allocator_type a) : slist(a) { .... }</a:t>
            </a:r>
            <a:endParaRPr lang="ru-RU"/>
          </a:p>
          <a:p>
            <a:r>
              <a:rPr lang="ru-RU" smtClean="0"/>
              <a:t>Во втором случае внутри фигурных скобок будет нечто очень похожее на копирование (может быть даже явный вызов </a:t>
            </a:r>
            <a:r>
              <a:rPr lang="en-US" smtClean="0"/>
              <a:t>operator=)</a:t>
            </a:r>
          </a:p>
          <a:p>
            <a:r>
              <a:rPr lang="ru-RU" smtClean="0"/>
              <a:t>Зато первый случай может использоваться контейнерами не внося дополнительную цену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endParaRPr lang="en-US" smtClean="0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342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 </a:t>
            </a:r>
            <a:r>
              <a:rPr lang="en-US" smtClean="0"/>
              <a:t>pmr </a:t>
            </a:r>
            <a:r>
              <a:rPr lang="ru-RU" smtClean="0"/>
              <a:t>контейнеров </a:t>
            </a:r>
            <a:r>
              <a:rPr lang="en-US" smtClean="0"/>
              <a:t>move-assignment </a:t>
            </a:r>
            <a:r>
              <a:rPr lang="ru-RU" smtClean="0"/>
              <a:t>не может быть реализовано через </a:t>
            </a:r>
            <a:r>
              <a:rPr lang="en-US" smtClean="0"/>
              <a:t>move-ctor </a:t>
            </a:r>
            <a:r>
              <a:rPr lang="ru-RU" smtClean="0"/>
              <a:t>(а только через </a:t>
            </a:r>
            <a:r>
              <a:rPr lang="en-US" smtClean="0"/>
              <a:t>extended move ctor).</a:t>
            </a:r>
          </a:p>
          <a:p>
            <a:r>
              <a:rPr lang="ru-RU" smtClean="0"/>
              <a:t>Вы видите здесь нечто странное?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705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22408" cy="4038600"/>
          </a:xfrm>
        </p:spPr>
        <p:txBody>
          <a:bodyPr/>
          <a:lstStyle/>
          <a:p>
            <a:r>
              <a:rPr lang="ru-RU"/>
              <a:t>У </a:t>
            </a:r>
            <a:r>
              <a:rPr lang="en-US"/>
              <a:t>pmr </a:t>
            </a:r>
            <a:r>
              <a:rPr lang="ru-RU"/>
              <a:t>контейнеров </a:t>
            </a:r>
            <a:r>
              <a:rPr lang="en-US"/>
              <a:t>move-assignment </a:t>
            </a:r>
            <a:r>
              <a:rPr lang="ru-RU"/>
              <a:t>не может быть реализовано через </a:t>
            </a:r>
            <a:r>
              <a:rPr lang="en-US"/>
              <a:t>move-ctor </a:t>
            </a:r>
            <a:r>
              <a:rPr lang="ru-RU"/>
              <a:t>(а только через </a:t>
            </a:r>
            <a:r>
              <a:rPr lang="en-US"/>
              <a:t>extended move ctor). </a:t>
            </a:r>
            <a:endParaRPr lang="en-US" smtClean="0"/>
          </a:p>
          <a:p>
            <a:r>
              <a:rPr lang="ru-RU" smtClean="0"/>
              <a:t>Лично я, да, вижу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pmr::vector&lt;int&gt; foo() { return pmr::vector&lt;int&gt;{some_alloc};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pmr::vector&lt;int</a:t>
            </a:r>
            <a:r>
              <a:rPr lang="en-US" smtClean="0">
                <a:latin typeface="Consolas" panose="020B0609020204030204" pitchFamily="49" charset="0"/>
              </a:rPr>
              <a:t>&gt; v = foo();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pmr::</a:t>
            </a:r>
            <a:r>
              <a:rPr lang="en-US" smtClean="0">
                <a:latin typeface="Consolas" panose="020B0609020204030204" pitchFamily="49" charset="0"/>
              </a:rPr>
              <a:t>vector&lt;int&gt; w;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w = foo();</a:t>
            </a:r>
          </a:p>
          <a:p>
            <a:r>
              <a:rPr lang="ru-RU" smtClean="0"/>
              <a:t>Здесь </a:t>
            </a:r>
            <a:r>
              <a:rPr lang="en-US" smtClean="0"/>
              <a:t>v </a:t>
            </a:r>
            <a:r>
              <a:rPr lang="ru-RU" smtClean="0"/>
              <a:t>использует </a:t>
            </a:r>
            <a:r>
              <a:rPr lang="en-US" smtClean="0"/>
              <a:t>some_alloc, w </a:t>
            </a:r>
            <a:r>
              <a:rPr lang="ru-RU" smtClean="0"/>
              <a:t>использует </a:t>
            </a:r>
            <a:r>
              <a:rPr lang="en-US" smtClean="0"/>
              <a:t>default_alloc</a:t>
            </a:r>
          </a:p>
          <a:p>
            <a:r>
              <a:rPr lang="ru-RU" smtClean="0"/>
              <a:t>Но в общем это довольно просто осознать: аллокаторы привязаны к месту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50565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Освобождение памяти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Никаких сюрпризов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while (erase_next != erase_past)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node</a:t>
            </a:r>
            <a:r>
              <a:rPr lang="en-US">
                <a:latin typeface="Consolas" panose="020B0609020204030204" pitchFamily="49" charset="0"/>
              </a:rPr>
              <a:t>* old_node = erase_next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erase_next = erase_next-&gt;next</a:t>
            </a:r>
            <a:r>
              <a:rPr lang="en-US" smtClean="0">
                <a:latin typeface="Consolas" panose="020B0609020204030204" pitchFamily="49" charset="0"/>
              </a:rPr>
              <a:t>_;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--size</a:t>
            </a:r>
            <a:r>
              <a:rPr lang="en-US" smtClean="0">
                <a:latin typeface="Consolas" panose="020B0609020204030204" pitchFamily="49" charset="0"/>
              </a:rPr>
              <a:t>_;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alloc_.destroy(addressof(old_node-&gt;value</a:t>
            </a:r>
            <a:r>
              <a:rPr lang="en-US" smtClean="0">
                <a:latin typeface="Consolas" panose="020B0609020204030204" pitchFamily="49" charset="0"/>
              </a:rPr>
              <a:t>_));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alloc_.resource()-&gt;deallocate(old_node,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sizeof(node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), alignof(node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));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Вызов </a:t>
            </a:r>
            <a:r>
              <a:rPr lang="en-US" smtClean="0"/>
              <a:t>deallocate </a:t>
            </a:r>
            <a:r>
              <a:rPr lang="ru-RU" smtClean="0"/>
              <a:t>вполне симметричен</a:t>
            </a:r>
          </a:p>
          <a:p>
            <a:r>
              <a:rPr lang="ru-RU" smtClean="0"/>
              <a:t>Также сложно использовать</a:t>
            </a:r>
            <a:r>
              <a:rPr lang="en-US" smtClean="0"/>
              <a:t> traits, </a:t>
            </a:r>
            <a:r>
              <a:rPr lang="ru-RU" smtClean="0"/>
              <a:t>так как нужен </a:t>
            </a:r>
            <a:r>
              <a:rPr lang="en-US" smtClean="0"/>
              <a:t>alignof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084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alloc</a:t>
            </a:r>
            <a:r>
              <a:rPr lang="en-US">
                <a:latin typeface="Consolas" panose="020B0609020204030204" pitchFamily="49" charset="0"/>
              </a:rPr>
              <a:t>_.resource()-&gt;</a:t>
            </a:r>
            <a:r>
              <a:rPr lang="en-US" smtClean="0">
                <a:latin typeface="Consolas" panose="020B0609020204030204" pitchFamily="49" charset="0"/>
              </a:rPr>
              <a:t>deallocate(</a:t>
            </a:r>
            <a:r>
              <a:rPr lang="ru-RU" i="1" smtClean="0">
                <a:solidFill>
                  <a:srgbClr val="0000FF"/>
                </a:solidFill>
                <a:latin typeface="Consolas" panose="020B0609020204030204" pitchFamily="49" charset="0"/>
              </a:rPr>
              <a:t>аргументы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/>
          </a:p>
          <a:p>
            <a:r>
              <a:rPr lang="ru-RU" smtClean="0"/>
              <a:t>Вообще-то тут происходит виртуальный вызов</a:t>
            </a:r>
          </a:p>
          <a:p>
            <a:r>
              <a:rPr lang="ru-RU" smtClean="0"/>
              <a:t>Страшный виртуальный вызов</a:t>
            </a:r>
          </a:p>
          <a:p>
            <a:r>
              <a:rPr lang="ru-RU" smtClean="0"/>
              <a:t>По косвенности</a:t>
            </a:r>
          </a:p>
          <a:p>
            <a:r>
              <a:rPr lang="ru-RU" smtClean="0"/>
              <a:t>Через таблицу виртуальных функций</a:t>
            </a:r>
          </a:p>
          <a:p>
            <a:r>
              <a:rPr lang="ru-RU" smtClean="0"/>
              <a:t>Мы напуганы?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8989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alloc</a:t>
            </a:r>
            <a:r>
              <a:rPr lang="en-US">
                <a:latin typeface="Consolas" panose="020B0609020204030204" pitchFamily="49" charset="0"/>
              </a:rPr>
              <a:t>_.resource()-&gt;</a:t>
            </a:r>
            <a:r>
              <a:rPr lang="en-US" smtClean="0">
                <a:latin typeface="Consolas" panose="020B0609020204030204" pitchFamily="49" charset="0"/>
              </a:rPr>
              <a:t>deallocate(</a:t>
            </a:r>
            <a:r>
              <a:rPr lang="ru-RU" i="1" smtClean="0">
                <a:solidFill>
                  <a:srgbClr val="0000FF"/>
                </a:solidFill>
                <a:latin typeface="Consolas" panose="020B0609020204030204" pitchFamily="49" charset="0"/>
              </a:rPr>
              <a:t>аргументы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/>
          </a:p>
          <a:p>
            <a:r>
              <a:rPr lang="ru-RU" smtClean="0"/>
              <a:t>Вообще-то тут происходит виртуальный вызов</a:t>
            </a:r>
          </a:p>
          <a:p>
            <a:r>
              <a:rPr lang="ru-RU" smtClean="0"/>
              <a:t>Страшный виртуальный вызов</a:t>
            </a:r>
          </a:p>
          <a:p>
            <a:r>
              <a:rPr lang="ru-RU" smtClean="0"/>
              <a:t>По косвенности</a:t>
            </a:r>
          </a:p>
          <a:p>
            <a:r>
              <a:rPr lang="ru-RU" smtClean="0"/>
              <a:t>Через таблицу виртуальных функций</a:t>
            </a:r>
          </a:p>
          <a:p>
            <a:r>
              <a:rPr lang="ru-RU" smtClean="0"/>
              <a:t>Мы напуганы?</a:t>
            </a:r>
          </a:p>
          <a:p>
            <a:r>
              <a:rPr lang="ru-RU" smtClean="0"/>
              <a:t>Мы не напуганы. По сравнению со всем остальным при тысячах разных незав</a:t>
            </a:r>
            <a:r>
              <a:rPr lang="ru-RU"/>
              <a:t>и</a:t>
            </a:r>
            <a:r>
              <a:rPr lang="ru-RU" smtClean="0"/>
              <a:t>симых замеров (см. статью Лакоса и прочие), оверхед на виртуальную функцию здесь пренебрежим.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159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Development cost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Впрочем, есть вещи, которыми мы напуганы</a:t>
            </a:r>
          </a:p>
          <a:p>
            <a:r>
              <a:rPr lang="ru-RU" smtClean="0"/>
              <a:t>Простой пример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S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vector&lt;int&gt; v;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 </a:t>
            </a:r>
          </a:p>
          <a:p>
            <a:r>
              <a:rPr lang="ru-RU" smtClean="0"/>
              <a:t>Сейчас, так как она написана, эта структура имеет по умолчанию всё необходимое: копирование, присваивание, </a:t>
            </a:r>
            <a:r>
              <a:rPr lang="en-US" smtClean="0"/>
              <a:t>etc.</a:t>
            </a:r>
          </a:p>
          <a:p>
            <a:r>
              <a:rPr lang="ru-RU" smtClean="0"/>
              <a:t>Сколько кода надо написать, чтобы завести в ней </a:t>
            </a:r>
            <a:r>
              <a:rPr lang="en-US" smtClean="0"/>
              <a:t>allocator-awareness?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237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Development cost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Впрочем, есть вещи, которыми мы напуганы</a:t>
            </a:r>
          </a:p>
          <a:p>
            <a:r>
              <a:rPr lang="ru-RU" smtClean="0"/>
              <a:t>Простой пример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S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vector&lt;int&gt; v;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 </a:t>
            </a:r>
          </a:p>
          <a:p>
            <a:r>
              <a:rPr lang="ru-RU" smtClean="0"/>
              <a:t>Сейчас, так как она написана, эта структура имеет по умолчанию всё необходимое: копирование, присваивание, </a:t>
            </a:r>
            <a:r>
              <a:rPr lang="en-US" smtClean="0"/>
              <a:t>etc.</a:t>
            </a:r>
          </a:p>
          <a:p>
            <a:r>
              <a:rPr lang="ru-RU" smtClean="0"/>
              <a:t>Сколько кода надо написать, чтобы завести в ней </a:t>
            </a:r>
            <a:r>
              <a:rPr lang="en-US" smtClean="0"/>
              <a:t>allocator-awareness?</a:t>
            </a:r>
          </a:p>
          <a:p>
            <a:r>
              <a:rPr lang="ru-RU" smtClean="0"/>
              <a:t>Даже для </a:t>
            </a:r>
            <a:r>
              <a:rPr lang="en-US" smtClean="0"/>
              <a:t>C++17</a:t>
            </a:r>
            <a:r>
              <a:rPr lang="ru-RU" smtClean="0"/>
              <a:t> правильный ответ: </a:t>
            </a:r>
            <a:r>
              <a:rPr lang="ru-RU" b="1" smtClean="0"/>
              <a:t>тонны</a:t>
            </a:r>
            <a:r>
              <a:rPr lang="ru-RU" smtClean="0"/>
              <a:t> кода.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8650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Сводная таблица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643736"/>
              </p:ext>
            </p:extLst>
          </p:nvPr>
        </p:nvGraphicFramePr>
        <p:xfrm>
          <a:off x="1143000" y="2057400"/>
          <a:ext cx="9872664" cy="4124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8166"/>
                <a:gridCol w="2468166"/>
                <a:gridCol w="2468166"/>
                <a:gridCol w="24681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Task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C++98/03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C++11/14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C++17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>
                          <a:latin typeface="+mn-lt"/>
                        </a:rPr>
                        <a:t>Использование аллокатора</a:t>
                      </a:r>
                      <a:endParaRPr lang="en-US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EASY</a:t>
                      </a:r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>
                          <a:latin typeface="+mn-lt"/>
                        </a:rPr>
                        <a:t>Создание аллокатора</a:t>
                      </a:r>
                      <a:endParaRPr lang="en-US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EASY</a:t>
                      </a:r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EASY</a:t>
                      </a:r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>
                          <a:latin typeface="+mn-lt"/>
                        </a:rPr>
                        <a:t>Создание обладающего состоянием аллокатора</a:t>
                      </a:r>
                      <a:endParaRPr lang="en-US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IMPOSSIBLE</a:t>
                      </a:r>
                      <a:endParaRPr lang="en-US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EASY</a:t>
                      </a:r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EASY</a:t>
                      </a:r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>
                          <a:latin typeface="+mn-lt"/>
                        </a:rPr>
                        <a:t>Создание </a:t>
                      </a:r>
                      <a:r>
                        <a:rPr lang="en-US" smtClean="0">
                          <a:latin typeface="+mn-lt"/>
                        </a:rPr>
                        <a:t>scoped </a:t>
                      </a:r>
                      <a:r>
                        <a:rPr lang="ru-RU" smtClean="0">
                          <a:latin typeface="+mn-lt"/>
                        </a:rPr>
                        <a:t>аллокатора</a:t>
                      </a:r>
                      <a:endParaRPr lang="en-US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IMPOSSIBLE</a:t>
                      </a:r>
                      <a:endParaRPr lang="en-US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MEDIUM</a:t>
                      </a:r>
                      <a:endParaRPr lang="en-US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EASY</a:t>
                      </a:r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>
                          <a:latin typeface="+mn-lt"/>
                        </a:rPr>
                        <a:t>Новый контейнер использующий аллокаторы</a:t>
                      </a:r>
                      <a:endParaRPr lang="en-US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MEDIUM</a:t>
                      </a:r>
                      <a:endParaRPr lang="en-US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HARD</a:t>
                      </a:r>
                      <a:endParaRPr lang="en-US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MEDIUM</a:t>
                      </a:r>
                      <a:endParaRPr lang="en-US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017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10579608" cy="403860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1600" dirty="0" smtClean="0"/>
                  <a:t>ISO/IEC, "Information technology -- Programming languages – C++", </a:t>
                </a:r>
                <a:r>
                  <a:rPr lang="en-US" sz="1600"/>
                  <a:t>ISO/IEC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14882:2017</m:t>
                    </m:r>
                  </m:oMath>
                </a14:m>
                <a:endParaRPr lang="en-US" sz="1600" dirty="0"/>
              </a:p>
              <a:p>
                <a:pPr lvl="0"/>
                <a:r>
                  <a:rPr lang="en-US" sz="1600"/>
                  <a:t>Bjarne Stroustrup, The </a:t>
                </a:r>
                <a:r>
                  <a:rPr lang="en-US" sz="1600" dirty="0"/>
                  <a:t>C++ Programming Language (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600" dirty="0"/>
                  <a:t>th </a:t>
                </a:r>
                <a:r>
                  <a:rPr lang="en-US" sz="1600"/>
                  <a:t>Edition</a:t>
                </a:r>
                <a:r>
                  <a:rPr lang="en-US" sz="1600" smtClean="0"/>
                  <a:t>)</a:t>
                </a:r>
              </a:p>
              <a:p>
                <a:pPr lvl="0"/>
                <a:r>
                  <a:rPr lang="en-US" sz="1600" smtClean="0"/>
                  <a:t>Howard Hinnant, stack_alloc, howardhinnant.github.io/stack_alloc.html</a:t>
                </a:r>
                <a:endParaRPr lang="ru-RU" sz="1600" smtClean="0"/>
              </a:p>
              <a:p>
                <a:pPr lvl="0"/>
                <a:r>
                  <a:rPr lang="en-US" sz="1600"/>
                  <a:t>Alisdar Meredith, "Making allocators work", </a:t>
                </a:r>
                <a:r>
                  <a:rPr lang="en-US" sz="1600" smtClean="0"/>
                  <a:t>CppCon'14, </a:t>
                </a:r>
                <a:r>
                  <a:rPr lang="en-US" sz="1600"/>
                  <a:t>parts 1 and 2</a:t>
                </a:r>
                <a:endParaRPr lang="en-US" sz="1600" smtClean="0"/>
              </a:p>
              <a:p>
                <a:pPr lvl="0"/>
                <a:r>
                  <a:rPr lang="en-US" sz="1600"/>
                  <a:t>Andrei Alexandrescu, "std::allocator Is to Allocation what std::vector Is to Vexation</a:t>
                </a:r>
                <a:r>
                  <a:rPr lang="en-US" sz="1600" smtClean="0"/>
                  <a:t>", CppCon'15</a:t>
                </a:r>
                <a:endParaRPr lang="ru-RU" sz="1600"/>
              </a:p>
              <a:p>
                <a:pPr lvl="0"/>
                <a:r>
                  <a:rPr lang="en-US" sz="1600" smtClean="0"/>
                  <a:t>Bob Steagall, "How to write a custom allocator", CppCon'17</a:t>
                </a:r>
                <a:endParaRPr lang="en-US" sz="1600"/>
              </a:p>
              <a:p>
                <a:pPr lvl="0"/>
                <a:r>
                  <a:rPr lang="en-US" sz="1600" smtClean="0"/>
                  <a:t>Pablo Halpern,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3916 </m:t>
                    </m:r>
                  </m:oMath>
                </a14:m>
                <a:r>
                  <a:rPr lang="en-US" sz="1600" smtClean="0"/>
                  <a:t>proposal</a:t>
                </a:r>
              </a:p>
              <a:p>
                <a:r>
                  <a:rPr lang="en-US" sz="1600"/>
                  <a:t>Pablo Halpern, "</a:t>
                </a:r>
                <a:r>
                  <a:rPr lang="en-US" sz="1600" smtClean="0"/>
                  <a:t>Allocators, the good parts", CppCon'17</a:t>
                </a:r>
                <a:endParaRPr lang="ru-RU" sz="1600" smtClean="0"/>
              </a:p>
              <a:p>
                <a:pPr lvl="0"/>
                <a:r>
                  <a:rPr lang="en-US" sz="1600" smtClean="0"/>
                  <a:t>John Lakos, N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4468</m:t>
                    </m:r>
                  </m:oMath>
                </a14:m>
                <a:r>
                  <a:rPr lang="en-US" sz="1600" smtClean="0"/>
                  <a:t>, On Quantifying Memory-Allocation </a:t>
                </a:r>
                <a:r>
                  <a:rPr lang="en-US" sz="1600"/>
                  <a:t>S</a:t>
                </a:r>
                <a:r>
                  <a:rPr lang="en-US" sz="1600" smtClean="0"/>
                  <a:t>trategies (paper with Meredith and others),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2015</m:t>
                    </m:r>
                  </m:oMath>
                </a14:m>
                <a:endParaRPr lang="en-US" sz="1600" smtClean="0"/>
              </a:p>
              <a:p>
                <a:r>
                  <a:rPr lang="en-US" sz="1600"/>
                  <a:t>John Lakos, </a:t>
                </a:r>
                <a:r>
                  <a:rPr lang="en-US" sz="1600" smtClean="0"/>
                  <a:t> "Local (arena) </a:t>
                </a:r>
                <a:r>
                  <a:rPr lang="en-US" sz="1600"/>
                  <a:t>memory allocators</a:t>
                </a:r>
                <a:r>
                  <a:rPr lang="en-US" sz="1600" smtClean="0"/>
                  <a:t>", CppCon'17 parts 1 and 2</a:t>
                </a:r>
                <a:endParaRPr lang="ru-RU" sz="1600" smtClean="0"/>
              </a:p>
              <a:p>
                <a:r>
                  <a:rPr lang="en-US" sz="1600" smtClean="0"/>
                  <a:t>David Sankel, "C++17 std::pmr comes with a cost", C++Now'18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10579608" cy="4038600"/>
              </a:xfrm>
              <a:blipFill rotWithShape="0">
                <a:blip r:embed="rId2"/>
                <a:stretch>
                  <a:fillRect t="-1057" b="-8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Некоторые дополнительные функции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58984" cy="4038600"/>
          </a:xfrm>
        </p:spPr>
        <p:txBody>
          <a:bodyPr/>
          <a:lstStyle/>
          <a:p>
            <a:r>
              <a:rPr lang="ru-RU" smtClean="0"/>
              <a:t>Нет в </a:t>
            </a:r>
            <a:r>
              <a:rPr lang="ru-RU" smtClean="0">
                <a:latin typeface="Consolas" panose="020B0609020204030204" pitchFamily="49" charset="0"/>
              </a:rPr>
              <a:t>98</a:t>
            </a:r>
            <a:r>
              <a:rPr lang="ru-RU" smtClean="0"/>
              <a:t>-м году это ещё не всё</a:t>
            </a:r>
          </a:p>
          <a:p>
            <a:r>
              <a:rPr lang="ru-RU" smtClean="0"/>
              <a:t>Вы</a:t>
            </a:r>
            <a:r>
              <a:rPr lang="en-US" smtClean="0"/>
              <a:t> </a:t>
            </a:r>
            <a:r>
              <a:rPr lang="ru-RU" smtClean="0"/>
              <a:t>также обязаны были предоставить функции </a:t>
            </a:r>
            <a:r>
              <a:rPr lang="en-US" smtClean="0"/>
              <a:t>construct</a:t>
            </a:r>
            <a:r>
              <a:rPr lang="ru-RU"/>
              <a:t> </a:t>
            </a:r>
            <a:r>
              <a:rPr lang="ru-RU" smtClean="0"/>
              <a:t>и</a:t>
            </a:r>
            <a:r>
              <a:rPr lang="en-US" smtClean="0"/>
              <a:t> destroy</a:t>
            </a:r>
            <a:r>
              <a:rPr lang="ru-RU" smtClean="0"/>
              <a:t>, выполняющие функции размещающего </a:t>
            </a:r>
            <a:r>
              <a:rPr lang="en-US" smtClean="0"/>
              <a:t>new </a:t>
            </a:r>
            <a:r>
              <a:rPr lang="ru-RU" smtClean="0"/>
              <a:t>и явного вызова деструктора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construct(pointer p, const T&amp; t) {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new(p</a:t>
            </a:r>
            <a:r>
              <a:rPr lang="en-US">
                <a:latin typeface="Consolas" panose="020B0609020204030204" pitchFamily="49" charset="0"/>
              </a:rPr>
              <a:t>) T(t);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destroy(pointer p) { </a:t>
            </a:r>
            <a:r>
              <a:rPr lang="en-US" smtClean="0">
                <a:latin typeface="Consolas" panose="020B0609020204030204" pitchFamily="49" charset="0"/>
              </a:rPr>
              <a:t>p-</a:t>
            </a:r>
            <a:r>
              <a:rPr lang="en-US">
                <a:latin typeface="Consolas" panose="020B0609020204030204" pitchFamily="49" charset="0"/>
              </a:rPr>
              <a:t>&gt;~T();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И функцию </a:t>
            </a:r>
            <a:r>
              <a:rPr lang="en-US" smtClean="0"/>
              <a:t>max_size </a:t>
            </a:r>
            <a:r>
              <a:rPr lang="ru-RU" smtClean="0"/>
              <a:t>для ограничения общего размера (а также кучу </a:t>
            </a:r>
            <a:r>
              <a:rPr lang="en-US" smtClean="0"/>
              <a:t>typedefs</a:t>
            </a:r>
            <a:r>
              <a:rPr lang="ru-RU" smtClean="0"/>
              <a:t> для </a:t>
            </a:r>
            <a:r>
              <a:rPr lang="en-US" smtClean="0"/>
              <a:t>reference, const_pointer </a:t>
            </a:r>
            <a:r>
              <a:rPr lang="ru-RU" smtClean="0"/>
              <a:t>и всего такого</a:t>
            </a:r>
            <a:r>
              <a:rPr lang="en-US" smtClean="0"/>
              <a:t>)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size_type </a:t>
            </a:r>
            <a:r>
              <a:rPr lang="en-US">
                <a:latin typeface="Consolas" panose="020B0609020204030204" pitchFamily="49" charset="0"/>
              </a:rPr>
              <a:t>max_size() const 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numeric_limits&lt;size_type&gt;::max() / sizeof(T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Всё это было </a:t>
            </a:r>
            <a:r>
              <a:rPr lang="en-US" smtClean="0"/>
              <a:t>deprecated </a:t>
            </a:r>
            <a:r>
              <a:rPr lang="ru-RU" smtClean="0"/>
              <a:t>в </a:t>
            </a:r>
            <a:r>
              <a:rPr lang="ru-RU" smtClean="0">
                <a:latin typeface="Consolas" panose="020B0609020204030204" pitchFamily="49" charset="0"/>
              </a:rPr>
              <a:t>2017</a:t>
            </a:r>
            <a:r>
              <a:rPr lang="ru-RU" smtClean="0"/>
              <a:t> году</a:t>
            </a:r>
            <a:r>
              <a:rPr lang="en-US" smtClean="0"/>
              <a:t>, </a:t>
            </a:r>
            <a:r>
              <a:rPr lang="ru-RU" smtClean="0"/>
              <a:t>многое было перенесено в </a:t>
            </a:r>
            <a:r>
              <a:rPr lang="en-US" smtClean="0"/>
              <a:t>traits </a:t>
            </a:r>
            <a:r>
              <a:rPr lang="ru-RU" smtClean="0"/>
              <a:t>в </a:t>
            </a:r>
            <a:r>
              <a:rPr lang="en-US" smtClean="0">
                <a:latin typeface="Consolas" panose="020B0609020204030204" pitchFamily="49" charset="0"/>
              </a:rPr>
              <a:t>2011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4193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Домашняя работа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Локально аллоцированные деревья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51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копирования для деревьев</a:t>
            </a:r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463" y="2057400"/>
            <a:ext cx="6657737" cy="4038600"/>
          </a:xfrm>
        </p:spPr>
      </p:pic>
    </p:spTree>
    <p:extLst>
      <p:ext uri="{BB962C8B-B14F-4D97-AF65-F5344CB8AC3E}">
        <p14:creationId xmlns:p14="http://schemas.microsoft.com/office/powerpoint/2010/main" val="231134097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Разработать класс локально-аллоцированного дерева, поддерживающего простое копирование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5828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4370</TotalTime>
  <Words>2998</Words>
  <Application>Microsoft Office PowerPoint</Application>
  <PresentationFormat>Widescreen</PresentationFormat>
  <Paragraphs>576</Paragraphs>
  <Slides>92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0" baseType="lpstr">
      <vt:lpstr>Calibri</vt:lpstr>
      <vt:lpstr>Cambria Math</vt:lpstr>
      <vt:lpstr>Consolas</vt:lpstr>
      <vt:lpstr>Corbel</vt:lpstr>
      <vt:lpstr>Courier</vt:lpstr>
      <vt:lpstr>Times New Roman</vt:lpstr>
      <vt:lpstr>Wingdings</vt:lpstr>
      <vt:lpstr>Basis</vt:lpstr>
      <vt:lpstr>аллокаторы</vt:lpstr>
      <vt:lpstr>PowerPoint Presentation</vt:lpstr>
      <vt:lpstr>Исторический вопрос</vt:lpstr>
      <vt:lpstr>Исторический вопрос</vt:lpstr>
      <vt:lpstr>Как это было</vt:lpstr>
      <vt:lpstr>О нет, секундочку....</vt:lpstr>
      <vt:lpstr>Взаимозаменяемость аллокаторов</vt:lpstr>
      <vt:lpstr>Приведение и rebind</vt:lpstr>
      <vt:lpstr>Некоторые дополнительные функции</vt:lpstr>
      <vt:lpstr>Case study</vt:lpstr>
      <vt:lpstr>Weasel words</vt:lpstr>
      <vt:lpstr>Обсуждение</vt:lpstr>
      <vt:lpstr>С++11 спешит на помощь!</vt:lpstr>
      <vt:lpstr>Характеристики аллокаторов</vt:lpstr>
      <vt:lpstr>Характеристики аллокаторов</vt:lpstr>
      <vt:lpstr>Характеристики аллокаторов</vt:lpstr>
      <vt:lpstr>Case study: free list allocator</vt:lpstr>
      <vt:lpstr>Обсуждение</vt:lpstr>
      <vt:lpstr>Копирование аллокаторов</vt:lpstr>
      <vt:lpstr>Способ указать поведение</vt:lpstr>
      <vt:lpstr>PowerPoint Presentation</vt:lpstr>
      <vt:lpstr>Постановка задачи: small vector</vt:lpstr>
      <vt:lpstr>Арена</vt:lpstr>
      <vt:lpstr>Стратегия аллокации и деаллокации</vt:lpstr>
      <vt:lpstr>Аллокатор short_alloc</vt:lpstr>
      <vt:lpstr>Использование</vt:lpstr>
      <vt:lpstr>Обсуждение</vt:lpstr>
      <vt:lpstr>Экземпляры аллокаторов</vt:lpstr>
      <vt:lpstr>Проблемы scope у аллокаторов</vt:lpstr>
      <vt:lpstr>Проблемы scope у аллокаторов</vt:lpstr>
      <vt:lpstr>Проблемы scope у аллокаторов</vt:lpstr>
      <vt:lpstr>Проблемы scope у аллокаторов</vt:lpstr>
      <vt:lpstr>Решение в C++11</vt:lpstr>
      <vt:lpstr>Обсуждение</vt:lpstr>
      <vt:lpstr>Обсуждение</vt:lpstr>
      <vt:lpstr>Аргумент от контейнера</vt:lpstr>
      <vt:lpstr>Рациональная идея</vt:lpstr>
      <vt:lpstr>PowerPoint Presentation</vt:lpstr>
      <vt:lpstr>Вернёмся к пройденному</vt:lpstr>
      <vt:lpstr>Абстракция ресурса в памяти</vt:lpstr>
      <vt:lpstr>Абстракция ресурса в памяти</vt:lpstr>
      <vt:lpstr>Абстракция ресурса в памяти</vt:lpstr>
      <vt:lpstr>Существующие в стандарте ресурсы</vt:lpstr>
      <vt:lpstr>Monotonic &amp; multipool</vt:lpstr>
      <vt:lpstr>Интригующий пример</vt:lpstr>
      <vt:lpstr>Абстракция аллокатора</vt:lpstr>
      <vt:lpstr>Особенности polymorphic_allocator</vt:lpstr>
      <vt:lpstr>Обсуждение</vt:lpstr>
      <vt:lpstr>Пространство имён pmr</vt:lpstr>
      <vt:lpstr>Case study: тестовый memory resource</vt:lpstr>
      <vt:lpstr>Аллокация</vt:lpstr>
      <vt:lpstr>Обсуждение: цепочки ресурсов</vt:lpstr>
      <vt:lpstr>Обсуждение: цепочки ресурсов</vt:lpstr>
      <vt:lpstr>Ресурс по умолчанию</vt:lpstr>
      <vt:lpstr>Case study: тонкости ресурсов памяти*</vt:lpstr>
      <vt:lpstr>Case study: тонкости ресурсов памяти*</vt:lpstr>
      <vt:lpstr>Давайте занесём в pmr</vt:lpstr>
      <vt:lpstr>Давайте занесём в pmr</vt:lpstr>
      <vt:lpstr>Давайте немного усложним Foo</vt:lpstr>
      <vt:lpstr>Пользовательский удалитель</vt:lpstr>
      <vt:lpstr>Обсуждение</vt:lpstr>
      <vt:lpstr>PowerPoint Presentation</vt:lpstr>
      <vt:lpstr>Case study: slist*</vt:lpstr>
      <vt:lpstr>Возможное устройство узла slist</vt:lpstr>
      <vt:lpstr>Трюк с union</vt:lpstr>
      <vt:lpstr>Содержимое класса</vt:lpstr>
      <vt:lpstr>Инициализация аллокатора</vt:lpstr>
      <vt:lpstr>Расширенное copy/move</vt:lpstr>
      <vt:lpstr>Использование аллокатора</vt:lpstr>
      <vt:lpstr>Использование аллокатора</vt:lpstr>
      <vt:lpstr>Обсуждение</vt:lpstr>
      <vt:lpstr>Обсуждение</vt:lpstr>
      <vt:lpstr>Входим в тонкости</vt:lpstr>
      <vt:lpstr>Безопасность исключений!</vt:lpstr>
      <vt:lpstr>Присваивание</vt:lpstr>
      <vt:lpstr>Тонкость в реализации перемещения</vt:lpstr>
      <vt:lpstr>Тонкость в реализации перемещения</vt:lpstr>
      <vt:lpstr>Обсуждение</vt:lpstr>
      <vt:lpstr>Обсуждение</vt:lpstr>
      <vt:lpstr>Noexcept в конструкторе</vt:lpstr>
      <vt:lpstr>Обсуждение</vt:lpstr>
      <vt:lpstr>Обсуждение</vt:lpstr>
      <vt:lpstr>Освобождение памяти</vt:lpstr>
      <vt:lpstr>Обсуждение</vt:lpstr>
      <vt:lpstr>Обсуждение</vt:lpstr>
      <vt:lpstr>Development cost</vt:lpstr>
      <vt:lpstr>Development cost</vt:lpstr>
      <vt:lpstr>Сводная таблица</vt:lpstr>
      <vt:lpstr>Литература</vt:lpstr>
      <vt:lpstr>Домашняя работа</vt:lpstr>
      <vt:lpstr>Проблема копирования для деревьев</vt:lpstr>
      <vt:lpstr>Задание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CTPClassification=CTP_PUBLIC:VisualMarkings=, CTPClassification=CTP_NT</cp:keywords>
  <cp:lastModifiedBy>Vladimirov, Konstantin</cp:lastModifiedBy>
  <cp:revision>304</cp:revision>
  <dcterms:created xsi:type="dcterms:W3CDTF">2017-06-26T09:21:48Z</dcterms:created>
  <dcterms:modified xsi:type="dcterms:W3CDTF">2018-05-31T12:51:28Z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8b2b2b9e-d3f6-4a82-a12c-0b585a54dded</vt:lpwstr>
  </property>
  <property fmtid="{D5CDD505-2E9C-101B-9397-08002B2CF9AE}" pid="3" name="CTP_TimeStamp">
    <vt:lpwstr>2018-05-31 12:51:28Z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