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68"/>
  </p:notesMasterIdLst>
  <p:sldIdLst>
    <p:sldId id="256" r:id="rId2"/>
    <p:sldId id="257" r:id="rId3"/>
    <p:sldId id="259" r:id="rId4"/>
    <p:sldId id="261" r:id="rId5"/>
    <p:sldId id="263" r:id="rId6"/>
    <p:sldId id="260" r:id="rId7"/>
    <p:sldId id="264" r:id="rId8"/>
    <p:sldId id="323" r:id="rId9"/>
    <p:sldId id="265" r:id="rId10"/>
    <p:sldId id="267" r:id="rId11"/>
    <p:sldId id="268" r:id="rId12"/>
    <p:sldId id="266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9" r:id="rId22"/>
    <p:sldId id="280" r:id="rId23"/>
    <p:sldId id="277" r:id="rId24"/>
    <p:sldId id="294" r:id="rId25"/>
    <p:sldId id="278" r:id="rId26"/>
    <p:sldId id="295" r:id="rId27"/>
    <p:sldId id="296" r:id="rId28"/>
    <p:sldId id="297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309" r:id="rId38"/>
    <p:sldId id="310" r:id="rId39"/>
    <p:sldId id="290" r:id="rId40"/>
    <p:sldId id="318" r:id="rId41"/>
    <p:sldId id="291" r:id="rId42"/>
    <p:sldId id="298" r:id="rId43"/>
    <p:sldId id="317" r:id="rId44"/>
    <p:sldId id="299" r:id="rId45"/>
    <p:sldId id="300" r:id="rId46"/>
    <p:sldId id="301" r:id="rId47"/>
    <p:sldId id="302" r:id="rId48"/>
    <p:sldId id="293" r:id="rId49"/>
    <p:sldId id="305" r:id="rId50"/>
    <p:sldId id="303" r:id="rId51"/>
    <p:sldId id="306" r:id="rId52"/>
    <p:sldId id="307" r:id="rId53"/>
    <p:sldId id="308" r:id="rId54"/>
    <p:sldId id="289" r:id="rId55"/>
    <p:sldId id="292" r:id="rId56"/>
    <p:sldId id="311" r:id="rId57"/>
    <p:sldId id="312" r:id="rId58"/>
    <p:sldId id="313" r:id="rId59"/>
    <p:sldId id="314" r:id="rId60"/>
    <p:sldId id="315" r:id="rId61"/>
    <p:sldId id="321" r:id="rId62"/>
    <p:sldId id="322" r:id="rId63"/>
    <p:sldId id="319" r:id="rId64"/>
    <p:sldId id="320" r:id="rId65"/>
    <p:sldId id="316" r:id="rId66"/>
    <p:sldId id="258" r:id="rId6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53610-742D-41DE-86D1-B4A263AA8643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62D15-CE94-406E-AA62-991D832D6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25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62D15-CE94-406E-AA62-991D832D6F5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16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Строки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Работа со строками как мотивирующий пример обобщённого программирования</a:t>
            </a:r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380095" y="5832390"/>
            <a:ext cx="8564770" cy="783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ru-RU" sz="1800" smtClean="0"/>
              <a:t>К. Владимиров, </a:t>
            </a:r>
            <a:r>
              <a:rPr lang="en-US" sz="1800" smtClean="0"/>
              <a:t>Intel, 2017</a:t>
            </a:r>
            <a:br>
              <a:rPr lang="en-US" sz="1800" smtClean="0"/>
            </a:br>
            <a:r>
              <a:rPr lang="en-US" sz="1800" smtClean="0"/>
              <a:t>mail-to: konstantin.vladimirov@gmail.com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3319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Типизация для </a:t>
            </a:r>
            <a:r>
              <a:rPr lang="en-US" smtClean="0"/>
              <a:t>C-</a:t>
            </a:r>
            <a:r>
              <a:rPr lang="ru-RU" smtClean="0"/>
              <a:t>строк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8778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 smtClean="0"/>
              <a:t>auto cstr = "Hello, world!";</a:t>
            </a:r>
          </a:p>
          <a:p>
            <a:pPr marL="45720" indent="0">
              <a:buNone/>
            </a:pPr>
            <a:r>
              <a:rPr lang="en-US" sz="2000"/>
              <a:t>decltype(auto) cstra = "Hello, world</a:t>
            </a:r>
            <a:r>
              <a:rPr lang="en-US" sz="2000" smtClean="0"/>
              <a:t>!";</a:t>
            </a:r>
          </a:p>
          <a:p>
            <a:r>
              <a:rPr lang="ru-RU" sz="2000" smtClean="0"/>
              <a:t>Вопрос: что выведет </a:t>
            </a:r>
            <a:r>
              <a:rPr lang="en-US" sz="2000" smtClean="0"/>
              <a:t>decltype(</a:t>
            </a:r>
            <a:r>
              <a:rPr lang="en-US" sz="2000"/>
              <a:t>"Hello, world</a:t>
            </a:r>
            <a:r>
              <a:rPr lang="en-US" sz="2000" smtClean="0"/>
              <a:t>!")?</a:t>
            </a:r>
          </a:p>
          <a:p>
            <a:r>
              <a:rPr lang="ru-RU" sz="2000"/>
              <a:t>Ответ: поскольку массив это </a:t>
            </a:r>
            <a:r>
              <a:rPr lang="en-US" sz="2000"/>
              <a:t>lvalue, </a:t>
            </a:r>
            <a:r>
              <a:rPr lang="ru-RU" sz="2000"/>
              <a:t>будет выведено </a:t>
            </a:r>
            <a:r>
              <a:rPr lang="en-US" sz="2000">
                <a:solidFill>
                  <a:srgbClr val="0000FF"/>
                </a:solidFill>
              </a:rPr>
              <a:t>const char </a:t>
            </a:r>
            <a:r>
              <a:rPr lang="ru-RU" sz="2000">
                <a:solidFill>
                  <a:srgbClr val="0000FF"/>
                </a:solidFill>
              </a:rPr>
              <a:t>(</a:t>
            </a:r>
            <a:r>
              <a:rPr lang="en-US" sz="2000">
                <a:solidFill>
                  <a:srgbClr val="0000FF"/>
                </a:solidFill>
              </a:rPr>
              <a:t>&amp;) [14</a:t>
            </a:r>
            <a:r>
              <a:rPr lang="en-US" sz="2000" smtClean="0">
                <a:solidFill>
                  <a:srgbClr val="0000FF"/>
                </a:solidFill>
              </a:rPr>
              <a:t>]</a:t>
            </a:r>
            <a:endParaRPr lang="en-US" sz="2000" smtClean="0"/>
          </a:p>
          <a:p>
            <a:r>
              <a:rPr lang="ru-RU" sz="2000"/>
              <a:t>Вопрос: что выведет </a:t>
            </a:r>
            <a:r>
              <a:rPr lang="en-US" sz="2000"/>
              <a:t>decltype(cstra</a:t>
            </a:r>
            <a:r>
              <a:rPr lang="en-US" sz="2000" smtClean="0"/>
              <a:t>)?</a:t>
            </a:r>
          </a:p>
          <a:p>
            <a:r>
              <a:rPr lang="ru-RU" sz="2000" smtClean="0"/>
              <a:t>Ответ</a:t>
            </a:r>
            <a:r>
              <a:rPr lang="ru-RU" sz="2000"/>
              <a:t>: </a:t>
            </a:r>
            <a:r>
              <a:rPr lang="ru-RU" sz="2000" smtClean="0"/>
              <a:t>так как </a:t>
            </a:r>
            <a:r>
              <a:rPr lang="en-US" sz="2000" smtClean="0"/>
              <a:t>decltype(auto) </a:t>
            </a:r>
            <a:r>
              <a:rPr lang="ru-RU" sz="2000" smtClean="0"/>
              <a:t>точно сохраняет тип, то же, что и выше</a:t>
            </a:r>
            <a:endParaRPr lang="en-US" sz="2000" smtClean="0"/>
          </a:p>
          <a:p>
            <a:r>
              <a:rPr lang="ru-RU" sz="2000" smtClean="0"/>
              <a:t>Вопрос: что выведет </a:t>
            </a:r>
            <a:r>
              <a:rPr lang="en-US" sz="2000" smtClean="0"/>
              <a:t>decltype(cstr)?</a:t>
            </a:r>
          </a:p>
          <a:p>
            <a:r>
              <a:rPr lang="ru-RU" sz="2000"/>
              <a:t>Ответ: поскольку массив </a:t>
            </a:r>
            <a:r>
              <a:rPr lang="ru-RU" sz="2000" smtClean="0"/>
              <a:t>деградирует к указателю</a:t>
            </a:r>
            <a:r>
              <a:rPr lang="en-US" sz="2000" smtClean="0"/>
              <a:t>, </a:t>
            </a:r>
            <a:r>
              <a:rPr lang="ru-RU" sz="2000"/>
              <a:t>будет выведено </a:t>
            </a:r>
            <a:r>
              <a:rPr lang="en-US" sz="2000">
                <a:solidFill>
                  <a:srgbClr val="0000FF"/>
                </a:solidFill>
              </a:rPr>
              <a:t>const </a:t>
            </a:r>
            <a:r>
              <a:rPr lang="en-US" sz="2000" smtClean="0">
                <a:solidFill>
                  <a:srgbClr val="0000FF"/>
                </a:solidFill>
              </a:rPr>
              <a:t>char</a:t>
            </a:r>
            <a:r>
              <a:rPr lang="ru-RU" sz="2000" smtClean="0">
                <a:solidFill>
                  <a:srgbClr val="0000FF"/>
                </a:solidFill>
              </a:rPr>
              <a:t> *</a:t>
            </a:r>
            <a:endParaRPr lang="ru-RU" sz="2000" smtClean="0"/>
          </a:p>
        </p:txBody>
      </p:sp>
      <p:sp>
        <p:nvSpPr>
          <p:cNvPr id="20" name="Rectangle 19"/>
          <p:cNvSpPr/>
          <p:nvPr/>
        </p:nvSpPr>
        <p:spPr>
          <a:xfrm>
            <a:off x="6133164" y="5987640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523781" y="5987640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914397" y="5987640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305014" y="5987640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695630" y="5987640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086247" y="5987640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,</a:t>
            </a: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476863" y="5987640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867480" y="5987640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w</a:t>
            </a: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9258096" y="5987640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648713" y="5987640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</a:t>
            </a: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0039329" y="5987640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0429946" y="5987640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820562" y="5987640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1211179" y="5987640"/>
            <a:ext cx="470528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23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Работа с </a:t>
            </a:r>
            <a:r>
              <a:rPr lang="en-US" smtClean="0"/>
              <a:t>C-</a:t>
            </a:r>
            <a:r>
              <a:rPr lang="ru-RU" smtClean="0"/>
              <a:t>строками</a:t>
            </a:r>
            <a:r>
              <a:rPr lang="en-US" smtClean="0"/>
              <a:t>: </a:t>
            </a:r>
            <a:r>
              <a:rPr lang="en-US" smtClean="0">
                <a:latin typeface="Consolas" panose="020B0609020204030204" pitchFamily="49" charset="0"/>
              </a:rPr>
              <a:t>&lt;cstring&gt;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2368296" cy="4038600"/>
          </a:xfrm>
        </p:spPr>
        <p:txBody>
          <a:bodyPr/>
          <a:lstStyle/>
          <a:p>
            <a:r>
              <a:rPr lang="en-US" smtClean="0"/>
              <a:t>strlen</a:t>
            </a:r>
          </a:p>
          <a:p>
            <a:r>
              <a:rPr lang="en-US" smtClean="0"/>
              <a:t>strcpy, strcat</a:t>
            </a:r>
          </a:p>
          <a:p>
            <a:r>
              <a:rPr lang="en-US" smtClean="0"/>
              <a:t>strcmp</a:t>
            </a:r>
          </a:p>
          <a:p>
            <a:r>
              <a:rPr lang="en-US" smtClean="0"/>
              <a:t>strchr, strstr</a:t>
            </a:r>
          </a:p>
          <a:p>
            <a:r>
              <a:rPr lang="en-US" smtClean="0"/>
              <a:t>strspn, strcspn</a:t>
            </a:r>
          </a:p>
          <a:p>
            <a:r>
              <a:rPr lang="en-US" smtClean="0"/>
              <a:t>strtok</a:t>
            </a:r>
          </a:p>
          <a:p>
            <a:r>
              <a:rPr lang="en-US" smtClean="0"/>
              <a:t>strpbrk</a:t>
            </a:r>
          </a:p>
          <a:p>
            <a:r>
              <a:rPr lang="en-US" smtClean="0"/>
              <a:t>strerror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68112" y="2057400"/>
            <a:ext cx="597103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#include &lt;cstring&gt;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#include &lt;cassert&gt;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char </a:t>
            </a:r>
            <a:r>
              <a:rPr lang="en-US">
                <a:latin typeface="Consolas" panose="020B0609020204030204" pitchFamily="49" charset="0"/>
              </a:rPr>
              <a:t>astr[] = "hello</a:t>
            </a:r>
            <a:r>
              <a:rPr lang="en-US" smtClean="0">
                <a:latin typeface="Consolas" panose="020B0609020204030204" pitchFamily="49" charset="0"/>
              </a:rPr>
              <a:t>";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char </a:t>
            </a:r>
            <a:r>
              <a:rPr lang="en-US">
                <a:latin typeface="Consolas" panose="020B0609020204030204" pitchFamily="49" charset="0"/>
              </a:rPr>
              <a:t>bstr[15</a:t>
            </a:r>
            <a:r>
              <a:rPr lang="en-US" smtClean="0">
                <a:latin typeface="Consolas" panose="020B0609020204030204" pitchFamily="49" charset="0"/>
              </a:rPr>
              <a:t>];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alen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std::strlen</a:t>
            </a:r>
            <a:r>
              <a:rPr lang="en-US" smtClean="0">
                <a:latin typeface="Consolas" panose="020B0609020204030204" pitchFamily="49" charset="0"/>
              </a:rPr>
              <a:t>(astr);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assert(alen </a:t>
            </a:r>
            <a:r>
              <a:rPr lang="en-US">
                <a:latin typeface="Consolas" panose="020B0609020204030204" pitchFamily="49" charset="0"/>
              </a:rPr>
              <a:t>== 5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std::strcpy</a:t>
            </a:r>
            <a:r>
              <a:rPr lang="en-US" smtClean="0">
                <a:latin typeface="Consolas" panose="020B0609020204030204" pitchFamily="49" charset="0"/>
              </a:rPr>
              <a:t>(bstr</a:t>
            </a:r>
            <a:r>
              <a:rPr lang="en-US">
                <a:latin typeface="Consolas" panose="020B0609020204030204" pitchFamily="49" charset="0"/>
              </a:rPr>
              <a:t>, astr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std::strcat</a:t>
            </a:r>
            <a:r>
              <a:rPr lang="en-US" smtClean="0">
                <a:latin typeface="Consolas" panose="020B0609020204030204" pitchFamily="49" charset="0"/>
              </a:rPr>
              <a:t>(bstr</a:t>
            </a:r>
            <a:r>
              <a:rPr lang="en-US">
                <a:latin typeface="Consolas" panose="020B0609020204030204" pitchFamily="49" charset="0"/>
              </a:rPr>
              <a:t>, ", world</a:t>
            </a:r>
            <a:r>
              <a:rPr lang="en-US" smtClean="0">
                <a:latin typeface="Consolas" panose="020B0609020204030204" pitchFamily="49" charset="0"/>
              </a:rPr>
              <a:t>!");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res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std::strcmp</a:t>
            </a:r>
            <a:r>
              <a:rPr lang="en-US" smtClean="0">
                <a:latin typeface="Consolas" panose="020B0609020204030204" pitchFamily="49" charset="0"/>
              </a:rPr>
              <a:t>(astr</a:t>
            </a:r>
            <a:r>
              <a:rPr lang="en-US">
                <a:latin typeface="Consolas" panose="020B0609020204030204" pitchFamily="49" charset="0"/>
              </a:rPr>
              <a:t>, bstr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assert(res </a:t>
            </a:r>
            <a:r>
              <a:rPr lang="en-US">
                <a:latin typeface="Consolas" panose="020B0609020204030204" pitchFamily="49" charset="0"/>
              </a:rPr>
              <a:t>&lt; 0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7185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Проблемы безопасности при работе с </a:t>
            </a:r>
            <a:r>
              <a:rPr lang="en-US" smtClean="0"/>
              <a:t>C-</a:t>
            </a:r>
            <a:r>
              <a:rPr lang="ru-RU" smtClean="0"/>
              <a:t>строками</a:t>
            </a:r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380095" y="5832390"/>
            <a:ext cx="8564770" cy="783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en-US" sz="1800" smtClean="0"/>
              <a:t/>
            </a:r>
            <a:br>
              <a:rPr lang="en-US" sz="1800" smtClean="0"/>
            </a:br>
            <a:r>
              <a:rPr lang="en-US" sz="1800" smtClean="0"/>
              <a:t>https</a:t>
            </a:r>
            <a:r>
              <a:rPr lang="en-US" sz="1800"/>
              <a:t>://xkcd.ru/1354/</a:t>
            </a:r>
          </a:p>
        </p:txBody>
      </p:sp>
    </p:spTree>
    <p:extLst>
      <p:ext uri="{BB962C8B-B14F-4D97-AF65-F5344CB8AC3E}">
        <p14:creationId xmlns:p14="http://schemas.microsoft.com/office/powerpoint/2010/main" val="319310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Вариант решения в стиле </a:t>
            </a:r>
            <a:r>
              <a:rPr lang="en-US" smtClean="0"/>
              <a:t>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Функции с ограничением количества символов: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char* strncpy (char *dst, const char *src,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size_t n</a:t>
            </a:r>
            <a:r>
              <a:rPr lang="en-US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char* strncat </a:t>
            </a:r>
            <a:r>
              <a:rPr lang="fr-FR">
                <a:latin typeface="Consolas" panose="020B0609020204030204" pitchFamily="49" charset="0"/>
              </a:rPr>
              <a:t>(char *dst, const char *src, </a:t>
            </a:r>
            <a:r>
              <a:rPr lang="fr-FR">
                <a:solidFill>
                  <a:srgbClr val="0000FF"/>
                </a:solidFill>
                <a:latin typeface="Consolas" panose="020B0609020204030204" pitchFamily="49" charset="0"/>
              </a:rPr>
              <a:t>size_t n</a:t>
            </a:r>
            <a:r>
              <a:rPr lang="fr-FR">
                <a:latin typeface="Consolas" panose="020B0609020204030204" pitchFamily="49" charset="0"/>
              </a:rPr>
              <a:t>);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strncmp </a:t>
            </a:r>
            <a:r>
              <a:rPr lang="fr-FR">
                <a:latin typeface="Consolas" panose="020B0609020204030204" pitchFamily="49" charset="0"/>
              </a:rPr>
              <a:t>(const char *s1, const char *s2, </a:t>
            </a:r>
            <a:r>
              <a:rPr lang="fr-FR">
                <a:solidFill>
                  <a:srgbClr val="0000FF"/>
                </a:solidFill>
                <a:latin typeface="Consolas" panose="020B0609020204030204" pitchFamily="49" charset="0"/>
              </a:rPr>
              <a:t>size_t n</a:t>
            </a:r>
            <a:r>
              <a:rPr lang="fr-FR">
                <a:latin typeface="Consolas" panose="020B0609020204030204" pitchFamily="49" charset="0"/>
              </a:rPr>
              <a:t>);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Работает ли этот вариант?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8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Вариант решения в стиле </a:t>
            </a:r>
            <a:r>
              <a:rPr lang="en-US" smtClean="0"/>
              <a:t>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Функции с ограничением количества символов: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char* strncpy (char *dst, const char *src,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size_t n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char* </a:t>
            </a:r>
            <a:r>
              <a:rPr lang="en-US">
                <a:latin typeface="Consolas" panose="020B0609020204030204" pitchFamily="49" charset="0"/>
              </a:rPr>
              <a:t>strncat </a:t>
            </a:r>
            <a:r>
              <a:rPr lang="fr-FR" smtClean="0">
                <a:latin typeface="Consolas" panose="020B0609020204030204" pitchFamily="49" charset="0"/>
              </a:rPr>
              <a:t>(char *dst, </a:t>
            </a:r>
            <a:r>
              <a:rPr lang="fr-FR">
                <a:latin typeface="Consolas" panose="020B0609020204030204" pitchFamily="49" charset="0"/>
              </a:rPr>
              <a:t>const char </a:t>
            </a:r>
            <a:r>
              <a:rPr lang="fr-FR" smtClean="0">
                <a:latin typeface="Consolas" panose="020B0609020204030204" pitchFamily="49" charset="0"/>
              </a:rPr>
              <a:t>*src, </a:t>
            </a:r>
            <a:r>
              <a:rPr lang="fr-FR">
                <a:solidFill>
                  <a:srgbClr val="0000FF"/>
                </a:solidFill>
                <a:latin typeface="Consolas" panose="020B0609020204030204" pitchFamily="49" charset="0"/>
              </a:rPr>
              <a:t>size_t </a:t>
            </a:r>
            <a:r>
              <a:rPr lang="fr-FR" smtClean="0">
                <a:solidFill>
                  <a:srgbClr val="0000FF"/>
                </a:solidFill>
                <a:latin typeface="Consolas" panose="020B0609020204030204" pitchFamily="49" charset="0"/>
              </a:rPr>
              <a:t>n</a:t>
            </a:r>
            <a:r>
              <a:rPr lang="fr-FR" smtClean="0">
                <a:latin typeface="Consolas" panose="020B0609020204030204" pitchFamily="49" charset="0"/>
              </a:rPr>
              <a:t>);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strncmp </a:t>
            </a:r>
            <a:r>
              <a:rPr lang="fr-FR" smtClean="0">
                <a:latin typeface="Consolas" panose="020B0609020204030204" pitchFamily="49" charset="0"/>
              </a:rPr>
              <a:t>(const char *s1, </a:t>
            </a:r>
            <a:r>
              <a:rPr lang="fr-FR">
                <a:latin typeface="Consolas" panose="020B0609020204030204" pitchFamily="49" charset="0"/>
              </a:rPr>
              <a:t>const char *</a:t>
            </a:r>
            <a:r>
              <a:rPr lang="fr-FR" smtClean="0">
                <a:latin typeface="Consolas" panose="020B0609020204030204" pitchFamily="49" charset="0"/>
              </a:rPr>
              <a:t>s2, </a:t>
            </a:r>
            <a:r>
              <a:rPr lang="fr-FR">
                <a:solidFill>
                  <a:srgbClr val="0000FF"/>
                </a:solidFill>
                <a:latin typeface="Consolas" panose="020B0609020204030204" pitchFamily="49" charset="0"/>
              </a:rPr>
              <a:t>size_t n</a:t>
            </a:r>
            <a:r>
              <a:rPr lang="fr-FR">
                <a:latin typeface="Consolas" panose="020B0609020204030204" pitchFamily="49" charset="0"/>
              </a:rPr>
              <a:t>);</a:t>
            </a:r>
            <a:endParaRPr lang="en-US" smtClean="0">
              <a:latin typeface="Consolas" panose="020B0609020204030204" pitchFamily="49" charset="0"/>
            </a:endParaRPr>
          </a:p>
          <a:p>
            <a:r>
              <a:rPr lang="ru-RU" smtClean="0"/>
              <a:t>Работает ли этот вариант?</a:t>
            </a:r>
          </a:p>
          <a:p>
            <a:r>
              <a:rPr lang="ru-RU" smtClean="0"/>
              <a:t>Это лучше, чем ничего, но есть очевидные проблемы: </a:t>
            </a:r>
            <a:endParaRPr lang="en-US" smtClean="0"/>
          </a:p>
          <a:p>
            <a:pPr lvl="1"/>
            <a:r>
              <a:rPr lang="ru-RU" smtClean="0"/>
              <a:t>функции, для которых так не сделать (напр. </a:t>
            </a:r>
            <a:r>
              <a:rPr lang="en-US" smtClean="0"/>
              <a:t>strlen)</a:t>
            </a:r>
          </a:p>
          <a:p>
            <a:pPr lvl="1"/>
            <a:r>
              <a:rPr lang="en-US" smtClean="0"/>
              <a:t>off-by-one </a:t>
            </a:r>
            <a:r>
              <a:rPr lang="ru-RU" smtClean="0"/>
              <a:t>проблемы с завершающим нулём и его переносом </a:t>
            </a:r>
            <a:endParaRPr lang="en-US" smtClean="0"/>
          </a:p>
          <a:p>
            <a:pPr lvl="1"/>
            <a:r>
              <a:rPr lang="ru-RU" smtClean="0"/>
              <a:t>переполнения буфера из-за рассогласования переданного и реального размера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2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Настоящая причина проблем </a:t>
            </a:r>
            <a:r>
              <a:rPr lang="ru-RU" smtClean="0">
                <a:latin typeface="Corbel" panose="020B0503020204020204" pitchFamily="34" charset="0"/>
              </a:rPr>
              <a:t>–</a:t>
            </a:r>
            <a:r>
              <a:rPr lang="ru-RU" smtClean="0"/>
              <a:t> в том, что для </a:t>
            </a:r>
            <a:r>
              <a:rPr lang="en-US" smtClean="0"/>
              <a:t>C </a:t>
            </a:r>
            <a:r>
              <a:rPr lang="ru-RU" smtClean="0"/>
              <a:t>строки длина не является инвариантом</a:t>
            </a:r>
          </a:p>
          <a:p>
            <a:r>
              <a:rPr lang="ru-RU" smtClean="0"/>
              <a:t>Чтобы сохранять инварианты таких объектов как строки, необходимо закрытое состояние, недоступное к модификации, т.е. необходима </a:t>
            </a:r>
            <a:r>
              <a:rPr lang="ru-RU" smtClean="0">
                <a:solidFill>
                  <a:srgbClr val="0000FF"/>
                </a:solidFill>
              </a:rPr>
              <a:t>инкапсуляция</a:t>
            </a:r>
          </a:p>
          <a:p>
            <a:r>
              <a:rPr lang="ru-RU" smtClean="0"/>
              <a:t>Что естественным образом приводит к идее: написать класс строки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3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Строки в стиле </a:t>
            </a:r>
            <a:r>
              <a:rPr lang="en-US" sz="4800" smtClean="0"/>
              <a:t>C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Класс строки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Оптимизации: </a:t>
            </a:r>
            <a:r>
              <a:rPr lang="en-US" sz="4800" smtClean="0"/>
              <a:t>COW </a:t>
            </a:r>
            <a:r>
              <a:rPr lang="ru-RU" sz="4800" smtClean="0"/>
              <a:t>и </a:t>
            </a:r>
            <a:r>
              <a:rPr lang="en-US" sz="4800" smtClean="0"/>
              <a:t>SSO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Шаблон класса строки</a:t>
            </a:r>
          </a:p>
        </p:txBody>
      </p:sp>
    </p:spTree>
    <p:extLst>
      <p:ext uri="{BB962C8B-B14F-4D97-AF65-F5344CB8AC3E}">
        <p14:creationId xmlns:p14="http://schemas.microsoft.com/office/powerpoint/2010/main" val="226974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Творческая задача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Нарисуйте на листочке бумажки велосипед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Творческая задача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Нарисуйте на листочке бумажки велосипед</a:t>
            </a:r>
          </a:p>
          <a:p>
            <a:r>
              <a:rPr lang="ru-RU" smtClean="0"/>
              <a:t>Вот только некоторые из существующих и активно используемых велосипедов для строк:</a:t>
            </a:r>
          </a:p>
          <a:p>
            <a:pPr lvl="1"/>
            <a:r>
              <a:rPr lang="en-US" smtClean="0"/>
              <a:t>CString</a:t>
            </a:r>
          </a:p>
          <a:p>
            <a:pPr lvl="1"/>
            <a:r>
              <a:rPr lang="en-US" smtClean="0"/>
              <a:t>QString</a:t>
            </a:r>
          </a:p>
          <a:p>
            <a:pPr lvl="1"/>
            <a:r>
              <a:rPr lang="en-US" smtClean="0"/>
              <a:t>CComBSTR</a:t>
            </a:r>
          </a:p>
          <a:p>
            <a:pPr lvl="1"/>
            <a:r>
              <a:rPr lang="en-US" smtClean="0"/>
              <a:t>FBString</a:t>
            </a:r>
          </a:p>
          <a:p>
            <a:r>
              <a:rPr lang="ru-RU" smtClean="0"/>
              <a:t>Поскольку вы всё равно вряд ли сделаете лучше, давайте сначала посмотрим как устроен класс </a:t>
            </a:r>
            <a:r>
              <a:rPr lang="en-US" smtClean="0"/>
              <a:t>std::string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0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880" y="527304"/>
            <a:ext cx="9875520" cy="1356360"/>
          </a:xfrm>
        </p:spPr>
        <p:txBody>
          <a:bodyPr/>
          <a:lstStyle/>
          <a:p>
            <a:r>
              <a:rPr lang="ru-RU" smtClean="0"/>
              <a:t>Как </a:t>
            </a:r>
            <a:r>
              <a:rPr lang="ru-RU" smtClean="0">
                <a:solidFill>
                  <a:srgbClr val="FF0000"/>
                </a:solidFill>
              </a:rPr>
              <a:t>в принципе</a:t>
            </a:r>
            <a:r>
              <a:rPr lang="ru-RU" smtClean="0"/>
              <a:t> устроен </a:t>
            </a:r>
            <a:r>
              <a:rPr lang="en-US" smtClean="0"/>
              <a:t>std::string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39468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30085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20701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11318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8" name="Rectangle 7"/>
          <p:cNvSpPr/>
          <p:nvPr/>
        </p:nvSpPr>
        <p:spPr>
          <a:xfrm>
            <a:off x="5301934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92551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,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83167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73784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w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64400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255017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45633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36250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426866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817483" y="2346035"/>
            <a:ext cx="470528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58284" y="2843184"/>
            <a:ext cx="1093172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size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58284" y="3340333"/>
            <a:ext cx="1093172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capacity</a:t>
            </a:r>
            <a:endParaRPr lang="en-US"/>
          </a:p>
        </p:txBody>
      </p:sp>
      <p:sp>
        <p:nvSpPr>
          <p:cNvPr id="20" name="Pentagon 19"/>
          <p:cNvSpPr/>
          <p:nvPr/>
        </p:nvSpPr>
        <p:spPr>
          <a:xfrm>
            <a:off x="1158284" y="2349077"/>
            <a:ext cx="1340060" cy="497149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data</a:t>
            </a:r>
            <a:endParaRPr lang="en-US"/>
          </a:p>
        </p:txBody>
      </p:sp>
      <p:cxnSp>
        <p:nvCxnSpPr>
          <p:cNvPr id="22" name="Straight Arrow Connector 21"/>
          <p:cNvCxnSpPr>
            <a:stCxn id="20" idx="3"/>
            <a:endCxn id="4" idx="1"/>
          </p:cNvCxnSpPr>
          <p:nvPr/>
        </p:nvCxnSpPr>
        <p:spPr>
          <a:xfrm flipV="1">
            <a:off x="2498344" y="2594610"/>
            <a:ext cx="1241124" cy="3042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86586" y="1883664"/>
            <a:ext cx="1958214" cy="218514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control block</a:t>
            </a:r>
            <a:endParaRPr lang="en-US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3657727" y="3976115"/>
            <a:ext cx="5971031" cy="2749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class string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char *data_;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size_t size_;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size_t capacity_;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тут всё остальное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269836" y="2349844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660453" y="2349844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0051069" y="2349844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0441686" y="2349844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832302" y="2349844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1222919" y="2349844"/>
            <a:ext cx="470528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739468" y="2036358"/>
            <a:ext cx="5548543" cy="0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729308" y="1992882"/>
            <a:ext cx="0" cy="445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9267691" y="2036358"/>
            <a:ext cx="0" cy="445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739468" y="3304733"/>
            <a:ext cx="7953979" cy="15495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729308" y="2822455"/>
            <a:ext cx="0" cy="445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11685432" y="2863504"/>
            <a:ext cx="0" cy="404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531501" y="1617700"/>
            <a:ext cx="1093172" cy="497149"/>
          </a:xfrm>
          <a:prstGeom prst="rect">
            <a:avLst/>
          </a:prstGeom>
          <a:noFill/>
          <a:ln w="2222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size</a:t>
            </a:r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598437" y="2890620"/>
            <a:ext cx="1093172" cy="497149"/>
          </a:xfrm>
          <a:prstGeom prst="rect">
            <a:avLst/>
          </a:prstGeom>
          <a:noFill/>
          <a:ln w="2222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capacity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9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Строки в стиле </a:t>
            </a:r>
            <a:r>
              <a:rPr lang="en-US" sz="4800" smtClean="0"/>
              <a:t>C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Класс строки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Оптимизации: </a:t>
            </a:r>
            <a:r>
              <a:rPr lang="en-US" sz="4800" smtClean="0"/>
              <a:t>COW </a:t>
            </a:r>
            <a:r>
              <a:rPr lang="ru-RU" sz="4800" smtClean="0"/>
              <a:t>и </a:t>
            </a:r>
            <a:r>
              <a:rPr lang="en-US" sz="4800" smtClean="0"/>
              <a:t>SSO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Шаблон класса строки</a:t>
            </a:r>
          </a:p>
        </p:txBody>
      </p:sp>
    </p:spTree>
    <p:extLst>
      <p:ext uri="{BB962C8B-B14F-4D97-AF65-F5344CB8AC3E}">
        <p14:creationId xmlns:p14="http://schemas.microsoft.com/office/powerpoint/2010/main" val="82094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Простая задача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Напишите конструктор копирования</a:t>
            </a:r>
            <a:r>
              <a:rPr lang="ru-RU"/>
              <a:t> </a:t>
            </a:r>
            <a:r>
              <a:rPr lang="ru-RU" smtClean="0"/>
              <a:t>и оператор присваивания для такого класса </a:t>
            </a:r>
            <a:r>
              <a:rPr lang="en-US" smtClean="0"/>
              <a:t>string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>
                <a:latin typeface="Consolas" panose="020B0609020204030204" pitchFamily="49" charset="0"/>
              </a:rPr>
              <a:t>class string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char *</a:t>
            </a:r>
            <a:r>
              <a:rPr lang="en-US" smtClean="0">
                <a:latin typeface="Consolas" panose="020B0609020204030204" pitchFamily="49" charset="0"/>
              </a:rPr>
              <a:t>data_;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size_t </a:t>
            </a:r>
            <a:r>
              <a:rPr lang="en-US" smtClean="0">
                <a:latin typeface="Consolas" panose="020B0609020204030204" pitchFamily="49" charset="0"/>
              </a:rPr>
              <a:t>size_;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size_t </a:t>
            </a:r>
            <a:r>
              <a:rPr lang="en-US" smtClean="0">
                <a:latin typeface="Consolas" panose="020B0609020204030204" pitchFamily="49" charset="0"/>
              </a:rPr>
              <a:t>capacity_;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>
                <a:latin typeface="Consolas" panose="020B0609020204030204" pitchFamily="49" charset="0"/>
              </a:rPr>
              <a:t>public</a:t>
            </a:r>
            <a:r>
              <a:rPr lang="en-US" smtClean="0">
                <a:latin typeface="Consolas" panose="020B0609020204030204" pitchFamily="49" charset="0"/>
              </a:rPr>
              <a:t>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// TODO: copy ctor,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copy assignment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68112" y="2743200"/>
            <a:ext cx="5971031" cy="335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string s("Hello, world!");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string scopy(s); // copy ctor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string s1("Other text");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s1 = s; // copy assignment</a:t>
            </a:r>
          </a:p>
        </p:txBody>
      </p:sp>
    </p:spTree>
    <p:extLst>
      <p:ext uri="{BB962C8B-B14F-4D97-AF65-F5344CB8AC3E}">
        <p14:creationId xmlns:p14="http://schemas.microsoft.com/office/powerpoint/2010/main" val="27970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880" y="527304"/>
            <a:ext cx="9875520" cy="1356360"/>
          </a:xfrm>
        </p:spPr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39468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30085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20701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11318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8" name="Rectangle 7"/>
          <p:cNvSpPr/>
          <p:nvPr/>
        </p:nvSpPr>
        <p:spPr>
          <a:xfrm>
            <a:off x="5301934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92551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,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83167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73784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w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64400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255017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45633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36250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426866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817483" y="2549235"/>
            <a:ext cx="470528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\0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58284" y="3046384"/>
            <a:ext cx="1093172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FF0000"/>
                </a:solidFill>
              </a:rPr>
              <a:t>size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58284" y="3543533"/>
            <a:ext cx="1093172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capacity</a:t>
            </a:r>
            <a:endParaRPr lang="en-US"/>
          </a:p>
        </p:txBody>
      </p:sp>
      <p:sp>
        <p:nvSpPr>
          <p:cNvPr id="20" name="Pentagon 19"/>
          <p:cNvSpPr/>
          <p:nvPr/>
        </p:nvSpPr>
        <p:spPr>
          <a:xfrm>
            <a:off x="1158284" y="2552277"/>
            <a:ext cx="1340060" cy="497149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data</a:t>
            </a:r>
            <a:endParaRPr lang="en-US"/>
          </a:p>
        </p:txBody>
      </p:sp>
      <p:cxnSp>
        <p:nvCxnSpPr>
          <p:cNvPr id="22" name="Straight Arrow Connector 21"/>
          <p:cNvCxnSpPr>
            <a:stCxn id="20" idx="3"/>
            <a:endCxn id="4" idx="1"/>
          </p:cNvCxnSpPr>
          <p:nvPr/>
        </p:nvCxnSpPr>
        <p:spPr>
          <a:xfrm flipV="1">
            <a:off x="2498344" y="2797810"/>
            <a:ext cx="1241124" cy="3042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86586" y="2086864"/>
            <a:ext cx="1958214" cy="218514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control block</a:t>
            </a:r>
            <a:endParaRPr lang="en-US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854399" y="4581681"/>
            <a:ext cx="10831033" cy="1811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ru-RU" sz="2400" smtClean="0"/>
              <a:t>Самым странным в этой картинке кажется завершающий ноль</a:t>
            </a:r>
          </a:p>
          <a:p>
            <a:pPr>
              <a:lnSpc>
                <a:spcPct val="100000"/>
              </a:lnSpc>
            </a:pPr>
            <a:r>
              <a:rPr lang="ru-RU" sz="2400" smtClean="0"/>
              <a:t>Зачем он нужен, если мы </a:t>
            </a:r>
            <a:r>
              <a:rPr lang="ru-RU" sz="2400" smtClean="0">
                <a:solidFill>
                  <a:srgbClr val="FF0000"/>
                </a:solidFill>
              </a:rPr>
              <a:t>уже</a:t>
            </a:r>
            <a:r>
              <a:rPr lang="ru-RU" sz="2400" smtClean="0"/>
              <a:t> храним размер?</a:t>
            </a:r>
            <a:endParaRPr lang="en-US" sz="2400" smtClean="0"/>
          </a:p>
        </p:txBody>
      </p:sp>
      <p:sp>
        <p:nvSpPr>
          <p:cNvPr id="28" name="Rectangle 27"/>
          <p:cNvSpPr/>
          <p:nvPr/>
        </p:nvSpPr>
        <p:spPr>
          <a:xfrm>
            <a:off x="9278074" y="2544806"/>
            <a:ext cx="390617" cy="50157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660453" y="2545492"/>
            <a:ext cx="390617" cy="504701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0051069" y="2545492"/>
            <a:ext cx="390617" cy="504701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0441686" y="2545492"/>
            <a:ext cx="390617" cy="504701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832302" y="2545492"/>
            <a:ext cx="390617" cy="504701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1222919" y="2545492"/>
            <a:ext cx="470528" cy="504701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739468" y="2239558"/>
            <a:ext cx="5548543" cy="0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729308" y="2196082"/>
            <a:ext cx="0" cy="445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9267691" y="2239558"/>
            <a:ext cx="0" cy="445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739468" y="3507933"/>
            <a:ext cx="7953979" cy="15495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729308" y="3022700"/>
            <a:ext cx="0" cy="445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11685432" y="3066704"/>
            <a:ext cx="0" cy="404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531501" y="1820900"/>
            <a:ext cx="1093172" cy="497149"/>
          </a:xfrm>
          <a:prstGeom prst="rect">
            <a:avLst/>
          </a:prstGeom>
          <a:noFill/>
          <a:ln w="2222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size</a:t>
            </a:r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598437" y="3093820"/>
            <a:ext cx="1093172" cy="497149"/>
          </a:xfrm>
          <a:prstGeom prst="rect">
            <a:avLst/>
          </a:prstGeom>
          <a:noFill/>
          <a:ln w="2222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capacity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6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880" y="527304"/>
            <a:ext cx="9875520" cy="1356360"/>
          </a:xfrm>
        </p:spPr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39468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30085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20701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11318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8" name="Rectangle 7"/>
          <p:cNvSpPr/>
          <p:nvPr/>
        </p:nvSpPr>
        <p:spPr>
          <a:xfrm>
            <a:off x="5301934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92551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,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83167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73784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w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64400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255017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45633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36250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426866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817483" y="2549235"/>
            <a:ext cx="470528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58284" y="3046384"/>
            <a:ext cx="1093172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size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58284" y="3543533"/>
            <a:ext cx="1093172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capacity</a:t>
            </a:r>
            <a:endParaRPr lang="en-US"/>
          </a:p>
        </p:txBody>
      </p:sp>
      <p:sp>
        <p:nvSpPr>
          <p:cNvPr id="20" name="Pentagon 19"/>
          <p:cNvSpPr/>
          <p:nvPr/>
        </p:nvSpPr>
        <p:spPr>
          <a:xfrm>
            <a:off x="1158284" y="2552277"/>
            <a:ext cx="1340060" cy="497149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data</a:t>
            </a:r>
            <a:endParaRPr lang="en-US"/>
          </a:p>
        </p:txBody>
      </p:sp>
      <p:cxnSp>
        <p:nvCxnSpPr>
          <p:cNvPr id="22" name="Straight Arrow Connector 21"/>
          <p:cNvCxnSpPr>
            <a:stCxn id="20" idx="3"/>
            <a:endCxn id="4" idx="1"/>
          </p:cNvCxnSpPr>
          <p:nvPr/>
        </p:nvCxnSpPr>
        <p:spPr>
          <a:xfrm flipV="1">
            <a:off x="2498344" y="2797810"/>
            <a:ext cx="1241124" cy="3042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86586" y="2086864"/>
            <a:ext cx="1958214" cy="218514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control block</a:t>
            </a:r>
            <a:endParaRPr lang="en-US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854399" y="4581681"/>
            <a:ext cx="10831033" cy="18113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ru-RU" sz="2400" smtClean="0"/>
              <a:t>Самым странным в этой картинке кажется завершающий ноль</a:t>
            </a:r>
          </a:p>
          <a:p>
            <a:pPr>
              <a:lnSpc>
                <a:spcPct val="100000"/>
              </a:lnSpc>
            </a:pPr>
            <a:r>
              <a:rPr lang="ru-RU" sz="2400" smtClean="0"/>
              <a:t>Зачем он нужен, если мы уже храним размер?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ru-RU" sz="2400" smtClean="0"/>
              <a:t> Для реализации метода </a:t>
            </a:r>
            <a:r>
              <a:rPr lang="en-US" sz="2400" smtClean="0">
                <a:solidFill>
                  <a:srgbClr val="0000FF"/>
                </a:solidFill>
              </a:rPr>
              <a:t>c_str()</a:t>
            </a:r>
            <a:r>
              <a:rPr lang="en-US" sz="2400" smtClean="0"/>
              <a:t> </a:t>
            </a:r>
            <a:r>
              <a:rPr lang="ru-RU" sz="2400" smtClean="0"/>
              <a:t>(который должен быть </a:t>
            </a:r>
            <a:r>
              <a:rPr lang="en-US" sz="2400" smtClean="0">
                <a:solidFill>
                  <a:srgbClr val="0000FF"/>
                </a:solidFill>
              </a:rPr>
              <a:t>const</a:t>
            </a:r>
            <a:r>
              <a:rPr lang="en-US" sz="2400" smtClean="0"/>
              <a:t> </a:t>
            </a:r>
            <a:r>
              <a:rPr lang="ru-RU" sz="2400" smtClean="0"/>
              <a:t>для эффективности)</a:t>
            </a:r>
            <a:endParaRPr lang="en-US" sz="2400" smtClean="0"/>
          </a:p>
        </p:txBody>
      </p:sp>
      <p:sp>
        <p:nvSpPr>
          <p:cNvPr id="28" name="Rectangle 27"/>
          <p:cNvSpPr/>
          <p:nvPr/>
        </p:nvSpPr>
        <p:spPr>
          <a:xfrm>
            <a:off x="9269836" y="2549236"/>
            <a:ext cx="390617" cy="50095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660453" y="2549236"/>
            <a:ext cx="390617" cy="50095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0051069" y="2549236"/>
            <a:ext cx="390617" cy="50095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0441686" y="2549236"/>
            <a:ext cx="390617" cy="50095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832302" y="2549236"/>
            <a:ext cx="390617" cy="50095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1222919" y="2549236"/>
            <a:ext cx="470528" cy="50095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739468" y="2239558"/>
            <a:ext cx="5548543" cy="0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729308" y="2196082"/>
            <a:ext cx="0" cy="445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9267691" y="2239558"/>
            <a:ext cx="0" cy="445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739468" y="3507933"/>
            <a:ext cx="7953979" cy="15495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729308" y="3022700"/>
            <a:ext cx="0" cy="445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11685432" y="3066704"/>
            <a:ext cx="0" cy="404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531501" y="1820900"/>
            <a:ext cx="1093172" cy="497149"/>
          </a:xfrm>
          <a:prstGeom prst="rect">
            <a:avLst/>
          </a:prstGeom>
          <a:noFill/>
          <a:ln w="2222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size</a:t>
            </a:r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598437" y="3093820"/>
            <a:ext cx="1093172" cy="497149"/>
          </a:xfrm>
          <a:prstGeom prst="rect">
            <a:avLst/>
          </a:prstGeom>
          <a:noFill/>
          <a:ln w="2222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capacity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2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0318533"/>
              </p:ext>
            </p:extLst>
          </p:nvPr>
        </p:nvGraphicFramePr>
        <p:xfrm>
          <a:off x="1142999" y="2090351"/>
          <a:ext cx="10464115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2169"/>
                <a:gridCol w="2998573"/>
                <a:gridCol w="3303373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mtClean="0"/>
                        <a:t>Семантическая</a:t>
                      </a:r>
                      <a:r>
                        <a:rPr lang="ru-RU" baseline="0" smtClean="0"/>
                        <a:t> операция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cstring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std::string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mtClean="0"/>
                        <a:t>Узнать</a:t>
                      </a:r>
                      <a:r>
                        <a:rPr lang="ru-RU" baseline="0" smtClean="0"/>
                        <a:t> длину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strlen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length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mtClean="0"/>
                        <a:t>Скопировать</a:t>
                      </a:r>
                      <a:r>
                        <a:rPr lang="en-US" smtClean="0"/>
                        <a:t>/</a:t>
                      </a:r>
                      <a:r>
                        <a:rPr lang="ru-RU" smtClean="0"/>
                        <a:t>сконкатенировать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strcpy, strcat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operator=,</a:t>
                      </a:r>
                      <a:r>
                        <a:rPr lang="en-US" baseline="0" smtClean="0"/>
                        <a:t> </a:t>
                      </a:r>
                      <a:r>
                        <a:rPr lang="en-US" smtClean="0"/>
                        <a:t>operator+=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mtClean="0"/>
                        <a:t>Сравнить с другой строкой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strcmp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compare, operator</a:t>
                      </a:r>
                      <a:r>
                        <a:rPr lang="en-US" baseline="0" smtClean="0"/>
                        <a:t>&lt;, operator==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mtClean="0"/>
                        <a:t>Определить</a:t>
                      </a:r>
                      <a:r>
                        <a:rPr lang="ru-RU" baseline="0" smtClean="0"/>
                        <a:t> наличие подстроки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strchr, strstr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find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mtClean="0"/>
                        <a:t>Определить наличие набора символов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strspn, strcspn, strpbrk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find_first_of,</a:t>
                      </a:r>
                      <a:r>
                        <a:rPr lang="en-US" baseline="0" smtClean="0"/>
                        <a:t> </a:t>
                      </a:r>
                      <a:r>
                        <a:rPr lang="en-US" smtClean="0"/>
                        <a:t>find_first_not_of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mtClean="0"/>
                        <a:t>Побить на токены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strtok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boost::tokenizer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mtClean="0"/>
                        <a:t>Вставить</a:t>
                      </a:r>
                      <a:r>
                        <a:rPr lang="ru-RU" baseline="0" smtClean="0"/>
                        <a:t> в центр строки, удалить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-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insert,</a:t>
                      </a:r>
                      <a:r>
                        <a:rPr lang="en-US" baseline="0" smtClean="0"/>
                        <a:t> erase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mtClean="0"/>
                        <a:t>Заменить подстроку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-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replace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mtClean="0"/>
                        <a:t>Вернуть копию подстроки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strncpy</a:t>
                      </a:r>
                      <a:r>
                        <a:rPr lang="en-US" baseline="0" smtClean="0">
                          <a:solidFill>
                            <a:srgbClr val="FF0000"/>
                          </a:solidFill>
                        </a:rPr>
                        <a:t> (</a:t>
                      </a:r>
                      <a:r>
                        <a:rPr lang="ru-RU" baseline="0" smtClean="0">
                          <a:solidFill>
                            <a:srgbClr val="FF0000"/>
                          </a:solidFill>
                        </a:rPr>
                        <a:t>с проблемами)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substr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mtClean="0"/>
                        <a:t>Обменять</a:t>
                      </a:r>
                      <a:r>
                        <a:rPr lang="ru-RU" baseline="0" smtClean="0"/>
                        <a:t> строки значениями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-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swap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/>
          <a:lstStyle/>
          <a:p>
            <a:r>
              <a:rPr lang="ru-RU" smtClean="0"/>
              <a:t>Базовая функциональность </a:t>
            </a:r>
            <a:r>
              <a:rPr lang="en-US" smtClean="0"/>
              <a:t>&lt;string&gt;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1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Базовая функциональность </a:t>
            </a:r>
            <a:r>
              <a:rPr lang="en-US" smtClean="0"/>
              <a:t>&lt;string&gt;</a:t>
            </a:r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0760" y="1965960"/>
            <a:ext cx="597103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#include </a:t>
            </a:r>
            <a:r>
              <a:rPr lang="en-US">
                <a:latin typeface="Consolas" panose="020B0609020204030204" pitchFamily="49" charset="0"/>
              </a:rPr>
              <a:t>&lt;string&gt;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using std::</a:t>
            </a:r>
            <a:r>
              <a:rPr lang="en-US" smtClean="0">
                <a:latin typeface="Consolas" panose="020B0609020204030204" pitchFamily="49" charset="0"/>
              </a:rPr>
              <a:t>string;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string astr </a:t>
            </a:r>
            <a:r>
              <a:rPr lang="en-US">
                <a:latin typeface="Consolas" panose="020B0609020204030204" pitchFamily="49" charset="0"/>
              </a:rPr>
              <a:t>= "hello</a:t>
            </a:r>
            <a:r>
              <a:rPr lang="en-US" smtClean="0">
                <a:latin typeface="Consolas" panose="020B0609020204030204" pitchFamily="49" charset="0"/>
              </a:rPr>
              <a:t>";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string bstr;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bstr.reserve(15);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alen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astr.length();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assert(alen </a:t>
            </a:r>
            <a:r>
              <a:rPr lang="en-US">
                <a:latin typeface="Consolas" panose="020B0609020204030204" pitchFamily="49" charset="0"/>
              </a:rPr>
              <a:t>== 5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bstr = astr;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bstr += ",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world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!";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res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astr.compare(bstr);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assert(res </a:t>
            </a:r>
            <a:r>
              <a:rPr lang="en-US">
                <a:latin typeface="Consolas" panose="020B0609020204030204" pitchFamily="49" charset="0"/>
              </a:rPr>
              <a:t>&lt; 0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5961" y="1972138"/>
            <a:ext cx="597103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#include &lt;cstring&gt;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#include &lt;cassert&gt;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char </a:t>
            </a:r>
            <a:r>
              <a:rPr lang="en-US">
                <a:latin typeface="Consolas" panose="020B0609020204030204" pitchFamily="49" charset="0"/>
              </a:rPr>
              <a:t>astr[] = "hello</a:t>
            </a:r>
            <a:r>
              <a:rPr lang="en-US" smtClean="0">
                <a:latin typeface="Consolas" panose="020B0609020204030204" pitchFamily="49" charset="0"/>
              </a:rPr>
              <a:t>";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char </a:t>
            </a:r>
            <a:r>
              <a:rPr lang="en-US">
                <a:latin typeface="Consolas" panose="020B0609020204030204" pitchFamily="49" charset="0"/>
              </a:rPr>
              <a:t>bstr[15</a:t>
            </a:r>
            <a:r>
              <a:rPr lang="en-US" smtClean="0">
                <a:latin typeface="Consolas" panose="020B0609020204030204" pitchFamily="49" charset="0"/>
              </a:rPr>
              <a:t>];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alen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std::strlen</a:t>
            </a:r>
            <a:r>
              <a:rPr lang="en-US" smtClean="0">
                <a:latin typeface="Consolas" panose="020B0609020204030204" pitchFamily="49" charset="0"/>
              </a:rPr>
              <a:t>(astr);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assert(alen </a:t>
            </a:r>
            <a:r>
              <a:rPr lang="en-US">
                <a:latin typeface="Consolas" panose="020B0609020204030204" pitchFamily="49" charset="0"/>
              </a:rPr>
              <a:t>== 5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std::strcpy</a:t>
            </a:r>
            <a:r>
              <a:rPr lang="en-US" smtClean="0">
                <a:latin typeface="Consolas" panose="020B0609020204030204" pitchFamily="49" charset="0"/>
              </a:rPr>
              <a:t>(bstr</a:t>
            </a:r>
            <a:r>
              <a:rPr lang="en-US">
                <a:latin typeface="Consolas" panose="020B0609020204030204" pitchFamily="49" charset="0"/>
              </a:rPr>
              <a:t>, astr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std::strcat</a:t>
            </a:r>
            <a:r>
              <a:rPr lang="en-US" smtClean="0">
                <a:latin typeface="Consolas" panose="020B0609020204030204" pitchFamily="49" charset="0"/>
              </a:rPr>
              <a:t>(bstr</a:t>
            </a:r>
            <a:r>
              <a:rPr lang="en-US">
                <a:latin typeface="Consolas" panose="020B0609020204030204" pitchFamily="49" charset="0"/>
              </a:rPr>
              <a:t>, ", world</a:t>
            </a:r>
            <a:r>
              <a:rPr lang="en-US" smtClean="0">
                <a:latin typeface="Consolas" panose="020B0609020204030204" pitchFamily="49" charset="0"/>
              </a:rPr>
              <a:t>!");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res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std::strcmp</a:t>
            </a:r>
            <a:r>
              <a:rPr lang="en-US" smtClean="0">
                <a:latin typeface="Consolas" panose="020B0609020204030204" pitchFamily="49" charset="0"/>
              </a:rPr>
              <a:t>(astr</a:t>
            </a:r>
            <a:r>
              <a:rPr lang="en-US">
                <a:latin typeface="Consolas" panose="020B0609020204030204" pitchFamily="49" charset="0"/>
              </a:rPr>
              <a:t>, bstr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assert(res </a:t>
            </a:r>
            <a:r>
              <a:rPr lang="en-US">
                <a:latin typeface="Consolas" panose="020B0609020204030204" pitchFamily="49" charset="0"/>
              </a:rPr>
              <a:t>&lt; 0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3775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Поиск в строках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826836" y="1965960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17453" y="1965960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608069" y="1965960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998686" y="1965960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8" name="Rectangle 7"/>
          <p:cNvSpPr/>
          <p:nvPr/>
        </p:nvSpPr>
        <p:spPr>
          <a:xfrm>
            <a:off x="9389302" y="1965960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779919" y="1965960"/>
            <a:ext cx="470505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58065" y="1965960"/>
            <a:ext cx="6757135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using szt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std::string::size_type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string s = "Hello";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szt notfound = s.find("bye");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assert (notfound == std::string::npos);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szt ellp = s.find("ell");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szt hpos = s.find("H", ellp);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assert (hpos == std::string::npos);</a:t>
            </a:r>
          </a:p>
          <a:p>
            <a:pPr marL="45720" indent="0">
              <a:lnSpc>
                <a:spcPct val="100000"/>
              </a:lnSpc>
              <a:buNone/>
            </a:pPr>
            <a:endParaRPr lang="en-US" smtClean="0"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26836" y="3343981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217453" y="3343981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608069" y="3343981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998686" y="3343981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389302" y="3343981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9779919" y="3343981"/>
            <a:ext cx="470505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641040" y="3343980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300262" y="2570825"/>
            <a:ext cx="1093172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npos = </a:t>
            </a:r>
            <a:r>
              <a:rPr lang="en-US" smtClean="0">
                <a:solidFill>
                  <a:srgbClr val="FF0000"/>
                </a:solidFill>
              </a:rPr>
              <a:t>-1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>
            <a:stCxn id="26" idx="2"/>
            <a:endCxn id="25" idx="0"/>
          </p:cNvCxnSpPr>
          <p:nvPr/>
        </p:nvCxnSpPr>
        <p:spPr>
          <a:xfrm flipH="1">
            <a:off x="10836349" y="3067974"/>
            <a:ext cx="10499" cy="276006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826836" y="4840549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217453" y="4840549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608069" y="4840549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8998686" y="4840549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389302" y="4840549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779919" y="4840549"/>
            <a:ext cx="470505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866175" y="4092265"/>
            <a:ext cx="1093172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ellp = 1</a:t>
            </a:r>
            <a:endParaRPr lang="en-US"/>
          </a:p>
        </p:txBody>
      </p:sp>
      <p:cxnSp>
        <p:nvCxnSpPr>
          <p:cNvPr id="44" name="Straight Arrow Connector 43"/>
          <p:cNvCxnSpPr>
            <a:stCxn id="43" idx="2"/>
            <a:endCxn id="38" idx="0"/>
          </p:cNvCxnSpPr>
          <p:nvPr/>
        </p:nvCxnSpPr>
        <p:spPr>
          <a:xfrm>
            <a:off x="8412761" y="4589414"/>
            <a:ext cx="1" cy="251135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98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Задача: замена всех подстрок в строке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266" y="2057400"/>
            <a:ext cx="10775092" cy="4038600"/>
          </a:xfrm>
        </p:spPr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Написать функцию: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int replace_all</a:t>
            </a:r>
            <a:r>
              <a:rPr lang="ru-RU" smtClean="0">
                <a:latin typeface="Consolas" panose="020B0609020204030204" pitchFamily="49" charset="0"/>
              </a:rPr>
              <a:t> (</a:t>
            </a:r>
            <a:r>
              <a:rPr lang="en-US" smtClean="0">
                <a:latin typeface="Consolas" panose="020B0609020204030204" pitchFamily="49" charset="0"/>
              </a:rPr>
              <a:t>string&amp; str, const string&amp; from, </a:t>
            </a:r>
            <a:r>
              <a:rPr lang="en-US">
                <a:latin typeface="Consolas" panose="020B0609020204030204" pitchFamily="49" charset="0"/>
              </a:rPr>
              <a:t>const string&amp; </a:t>
            </a:r>
            <a:r>
              <a:rPr lang="en-US" smtClean="0">
                <a:latin typeface="Consolas" panose="020B0609020204030204" pitchFamily="49" charset="0"/>
              </a:rPr>
              <a:t>to);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Пример: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string </a:t>
            </a:r>
            <a:r>
              <a:rPr lang="en-US">
                <a:latin typeface="Consolas" panose="020B0609020204030204" pitchFamily="49" charset="0"/>
              </a:rPr>
              <a:t>str = "Hello, $username, how are you doing, $username?"; 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string </a:t>
            </a:r>
            <a:r>
              <a:rPr lang="en-US">
                <a:latin typeface="Consolas" panose="020B0609020204030204" pitchFamily="49" charset="0"/>
              </a:rPr>
              <a:t>from = "$username"; 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string </a:t>
            </a:r>
            <a:r>
              <a:rPr lang="en-US">
                <a:latin typeface="Consolas" panose="020B0609020204030204" pitchFamily="49" charset="0"/>
              </a:rPr>
              <a:t>to = "Eric, the Bloody Axe</a:t>
            </a:r>
            <a:r>
              <a:rPr lang="en-US" smtClean="0">
                <a:latin typeface="Consolas" panose="020B0609020204030204" pitchFamily="49" charset="0"/>
              </a:rPr>
              <a:t>";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nrepl = replace_all </a:t>
            </a:r>
            <a:r>
              <a:rPr lang="en-US">
                <a:latin typeface="Consolas" panose="020B0609020204030204" pitchFamily="49" charset="0"/>
              </a:rPr>
              <a:t>(str, from, to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assert(nrepl == 2);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cout &lt;&lt; str &lt;&lt; endl;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55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Стандартные строки достаточно хороши?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8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Снова о базовой функциональности</a:t>
            </a:r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0760" y="1965960"/>
            <a:ext cx="5971031" cy="4443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#include </a:t>
            </a:r>
            <a:r>
              <a:rPr lang="en-US">
                <a:latin typeface="Consolas" panose="020B0609020204030204" pitchFamily="49" charset="0"/>
              </a:rPr>
              <a:t>&lt;string&gt;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using std::</a:t>
            </a:r>
            <a:r>
              <a:rPr lang="en-US" smtClean="0">
                <a:latin typeface="Consolas" panose="020B0609020204030204" pitchFamily="49" charset="0"/>
              </a:rPr>
              <a:t>string;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string astr </a:t>
            </a:r>
            <a:r>
              <a:rPr lang="en-US">
                <a:latin typeface="Consolas" panose="020B0609020204030204" pitchFamily="49" charset="0"/>
              </a:rPr>
              <a:t>= "hello</a:t>
            </a:r>
            <a:r>
              <a:rPr lang="en-US" smtClean="0">
                <a:latin typeface="Consolas" panose="020B0609020204030204" pitchFamily="49" charset="0"/>
              </a:rPr>
              <a:t>";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string bstr;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bstr.reserve(15);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alen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astr.length();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assert(alen </a:t>
            </a:r>
            <a:r>
              <a:rPr lang="en-US">
                <a:latin typeface="Consolas" panose="020B0609020204030204" pitchFamily="49" charset="0"/>
              </a:rPr>
              <a:t>== 5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bstr = astr;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bstr += ",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world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!";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res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astr.compare(bstr);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assert(res </a:t>
            </a:r>
            <a:r>
              <a:rPr lang="en-US">
                <a:latin typeface="Consolas" panose="020B0609020204030204" pitchFamily="49" charset="0"/>
              </a:rPr>
              <a:t>&lt; 0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Насколько этот код медленней?</a:t>
            </a:r>
            <a:endParaRPr lang="en-US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5961" y="1972138"/>
            <a:ext cx="597103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#include &lt;cstring&gt;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#include &lt;cassert&gt;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char </a:t>
            </a:r>
            <a:r>
              <a:rPr lang="en-US">
                <a:latin typeface="Consolas" panose="020B0609020204030204" pitchFamily="49" charset="0"/>
              </a:rPr>
              <a:t>astr[] = "hello</a:t>
            </a:r>
            <a:r>
              <a:rPr lang="en-US" smtClean="0">
                <a:latin typeface="Consolas" panose="020B0609020204030204" pitchFamily="49" charset="0"/>
              </a:rPr>
              <a:t>";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char </a:t>
            </a:r>
            <a:r>
              <a:rPr lang="en-US">
                <a:latin typeface="Consolas" panose="020B0609020204030204" pitchFamily="49" charset="0"/>
              </a:rPr>
              <a:t>bstr[15</a:t>
            </a:r>
            <a:r>
              <a:rPr lang="en-US" smtClean="0">
                <a:latin typeface="Consolas" panose="020B0609020204030204" pitchFamily="49" charset="0"/>
              </a:rPr>
              <a:t>];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alen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std::strlen</a:t>
            </a:r>
            <a:r>
              <a:rPr lang="en-US" smtClean="0">
                <a:latin typeface="Consolas" panose="020B0609020204030204" pitchFamily="49" charset="0"/>
              </a:rPr>
              <a:t>(astr);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assert(alen </a:t>
            </a:r>
            <a:r>
              <a:rPr lang="en-US">
                <a:latin typeface="Consolas" panose="020B0609020204030204" pitchFamily="49" charset="0"/>
              </a:rPr>
              <a:t>== 5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std::strcpy</a:t>
            </a:r>
            <a:r>
              <a:rPr lang="en-US" smtClean="0">
                <a:latin typeface="Consolas" panose="020B0609020204030204" pitchFamily="49" charset="0"/>
              </a:rPr>
              <a:t>(bstr</a:t>
            </a:r>
            <a:r>
              <a:rPr lang="en-US">
                <a:latin typeface="Consolas" panose="020B0609020204030204" pitchFamily="49" charset="0"/>
              </a:rPr>
              <a:t>, astr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std::strcat</a:t>
            </a:r>
            <a:r>
              <a:rPr lang="en-US" smtClean="0">
                <a:latin typeface="Consolas" panose="020B0609020204030204" pitchFamily="49" charset="0"/>
              </a:rPr>
              <a:t>(bstr</a:t>
            </a:r>
            <a:r>
              <a:rPr lang="en-US">
                <a:latin typeface="Consolas" panose="020B0609020204030204" pitchFamily="49" charset="0"/>
              </a:rPr>
              <a:t>, ", world</a:t>
            </a:r>
            <a:r>
              <a:rPr lang="en-US" smtClean="0">
                <a:latin typeface="Consolas" panose="020B0609020204030204" pitchFamily="49" charset="0"/>
              </a:rPr>
              <a:t>!");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res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std::strcmp</a:t>
            </a:r>
            <a:r>
              <a:rPr lang="en-US" smtClean="0">
                <a:latin typeface="Consolas" panose="020B0609020204030204" pitchFamily="49" charset="0"/>
              </a:rPr>
              <a:t>(astr</a:t>
            </a:r>
            <a:r>
              <a:rPr lang="en-US">
                <a:latin typeface="Consolas" panose="020B0609020204030204" pitchFamily="49" charset="0"/>
              </a:rPr>
              <a:t>, bstr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assert(res </a:t>
            </a:r>
            <a:r>
              <a:rPr lang="en-US">
                <a:latin typeface="Consolas" panose="020B0609020204030204" pitchFamily="49" charset="0"/>
              </a:rPr>
              <a:t>&lt; 0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3121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 вы думаете об использовании константных</a:t>
            </a:r>
            <a:r>
              <a:rPr lang="en-US" smtClean="0"/>
              <a:t> </a:t>
            </a:r>
            <a:r>
              <a:rPr lang="ru-RU" smtClean="0"/>
              <a:t>статических строк?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static const string kName = "FOO";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.....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foo(const string &amp;arg);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.....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foo(kName);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00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Hello, world!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smtClean="0"/>
              <a:t>Самый простой код, какой только возможен</a:t>
            </a:r>
          </a:p>
          <a:p>
            <a:pPr marL="45720" indent="0">
              <a:buNone/>
            </a:pPr>
            <a:r>
              <a:rPr lang="en-US" sz="2000" smtClean="0"/>
              <a:t>cout &lt;&lt; "Hello, world!" &lt;&lt; endl;</a:t>
            </a:r>
          </a:p>
          <a:p>
            <a:r>
              <a:rPr lang="ru-RU" sz="2000" smtClean="0"/>
              <a:t>Вопрос: что такое </a:t>
            </a:r>
            <a:r>
              <a:rPr lang="en-US" sz="2000"/>
              <a:t>"Hello, world</a:t>
            </a:r>
            <a:r>
              <a:rPr lang="en-US" sz="2000" smtClean="0"/>
              <a:t>!"?</a:t>
            </a:r>
          </a:p>
        </p:txBody>
      </p:sp>
    </p:spTree>
    <p:extLst>
      <p:ext uri="{BB962C8B-B14F-4D97-AF65-F5344CB8AC3E}">
        <p14:creationId xmlns:p14="http://schemas.microsoft.com/office/powerpoint/2010/main" val="373005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 статической константы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 вы думаете об использовании константных</a:t>
            </a:r>
            <a:r>
              <a:rPr lang="en-US" smtClean="0"/>
              <a:t> </a:t>
            </a:r>
            <a:r>
              <a:rPr lang="ru-RU" smtClean="0"/>
              <a:t>статических строк?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static const string kName = "FOO";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.....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foo(const string &amp;arg);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.....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foo(kName);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Идея выглядит плохой: мы добавляем </a:t>
            </a:r>
            <a:r>
              <a:rPr lang="en-US" smtClean="0"/>
              <a:t>heap indirection. "FOO" </a:t>
            </a:r>
            <a:r>
              <a:rPr lang="ru-RU" smtClean="0"/>
              <a:t>это литерал. При загрузке программы он будет скопирован в кучу.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 статической константы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 вы думаете о замене статической строки указателем?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static const char *</a:t>
            </a:r>
            <a:r>
              <a:rPr lang="en-US" smtClean="0">
                <a:latin typeface="Consolas" panose="020B0609020204030204" pitchFamily="49" charset="0"/>
              </a:rPr>
              <a:t>kName = "FOO";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.....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foo(const string &amp;arg);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.....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foo(kName);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36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 статической константы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 вы думаете о замене статической строки указателем?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static const char *kName = "FOO";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.....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foo(const string &amp;arg);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.....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foo(kName);</a:t>
            </a:r>
            <a:endParaRPr lang="ru-RU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ru-RU" smtClean="0"/>
              <a:t>Стало ещё хуже: теперь мы попадаем на создание временного объекта при каждом вызове функции </a:t>
            </a:r>
            <a:r>
              <a:rPr lang="en-US" smtClean="0"/>
              <a:t>foo.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9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</a:t>
            </a:r>
            <a:r>
              <a:rPr lang="en-US" smtClean="0"/>
              <a:t>: string_view (C++17)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string_view </a:t>
            </a:r>
            <a:r>
              <a:rPr lang="ru-RU" smtClean="0"/>
              <a:t>это невладеющий указатель на строку 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static const string_view</a:t>
            </a:r>
            <a:r>
              <a:rPr lang="en-US" smtClean="0">
                <a:latin typeface="Consolas" panose="020B0609020204030204" pitchFamily="49" charset="0"/>
              </a:rPr>
              <a:t> kName = "FOO";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.....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const string_view &amp;</a:t>
            </a:r>
            <a:r>
              <a:rPr lang="en-US" smtClean="0">
                <a:latin typeface="Consolas" panose="020B0609020204030204" pitchFamily="49" charset="0"/>
              </a:rPr>
              <a:t>arg);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.....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foo(kName);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Здесь нет ни </a:t>
            </a:r>
            <a:r>
              <a:rPr lang="en-US" smtClean="0"/>
              <a:t>heap indirection </a:t>
            </a:r>
            <a:r>
              <a:rPr lang="ru-RU" smtClean="0"/>
              <a:t>ни создания временного объекта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880" y="527304"/>
            <a:ext cx="9875520" cy="1356360"/>
          </a:xfrm>
        </p:spPr>
        <p:txBody>
          <a:bodyPr/>
          <a:lstStyle/>
          <a:p>
            <a:r>
              <a:rPr lang="ru-RU" smtClean="0"/>
              <a:t>Как </a:t>
            </a:r>
            <a:r>
              <a:rPr lang="ru-RU" smtClean="0">
                <a:solidFill>
                  <a:srgbClr val="FF0000"/>
                </a:solidFill>
              </a:rPr>
              <a:t>в принципе</a:t>
            </a:r>
            <a:r>
              <a:rPr lang="ru-RU" smtClean="0"/>
              <a:t> устроен </a:t>
            </a:r>
            <a:r>
              <a:rPr lang="en-US" smtClean="0"/>
              <a:t>std::string_view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39468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30085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20701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11318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8" name="Rectangle 7"/>
          <p:cNvSpPr/>
          <p:nvPr/>
        </p:nvSpPr>
        <p:spPr>
          <a:xfrm>
            <a:off x="5301934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92551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,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83167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73784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w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64400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255017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45633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36250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426866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817483" y="2346035"/>
            <a:ext cx="470528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58284" y="2843184"/>
            <a:ext cx="1093172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size:14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58284" y="3340333"/>
            <a:ext cx="1093172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capacity</a:t>
            </a:r>
            <a:endParaRPr lang="en-US"/>
          </a:p>
        </p:txBody>
      </p:sp>
      <p:sp>
        <p:nvSpPr>
          <p:cNvPr id="20" name="Pentagon 19"/>
          <p:cNvSpPr/>
          <p:nvPr/>
        </p:nvSpPr>
        <p:spPr>
          <a:xfrm>
            <a:off x="1158284" y="2349077"/>
            <a:ext cx="1340060" cy="497149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data</a:t>
            </a:r>
            <a:endParaRPr lang="en-US"/>
          </a:p>
        </p:txBody>
      </p:sp>
      <p:cxnSp>
        <p:nvCxnSpPr>
          <p:cNvPr id="22" name="Straight Arrow Connector 21"/>
          <p:cNvCxnSpPr>
            <a:stCxn id="20" idx="3"/>
            <a:endCxn id="4" idx="1"/>
          </p:cNvCxnSpPr>
          <p:nvPr/>
        </p:nvCxnSpPr>
        <p:spPr>
          <a:xfrm flipV="1">
            <a:off x="2498344" y="2594610"/>
            <a:ext cx="1241124" cy="3042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86586" y="1883664"/>
            <a:ext cx="1958214" cy="218514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string</a:t>
            </a: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9285302" y="2346035"/>
            <a:ext cx="390617" cy="49334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675919" y="2346035"/>
            <a:ext cx="390617" cy="49334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0066535" y="2346035"/>
            <a:ext cx="390617" cy="49334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0457152" y="2346035"/>
            <a:ext cx="390617" cy="49334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847768" y="2346035"/>
            <a:ext cx="390617" cy="49334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1238385" y="2346035"/>
            <a:ext cx="470528" cy="49334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473784" y="2116452"/>
            <a:ext cx="1953082" cy="0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478824" y="1992882"/>
            <a:ext cx="0" cy="445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8429574" y="1992882"/>
            <a:ext cx="0" cy="445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959667" y="1691842"/>
            <a:ext cx="1093172" cy="497149"/>
          </a:xfrm>
          <a:prstGeom prst="rect">
            <a:avLst/>
          </a:prstGeom>
          <a:noFill/>
          <a:ln w="2222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view size</a:t>
            </a:r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209043" y="4068805"/>
            <a:ext cx="1958214" cy="177319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string_view</a:t>
            </a:r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575865" y="5089740"/>
            <a:ext cx="1093172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size:5</a:t>
            </a:r>
            <a:endParaRPr lang="en-US"/>
          </a:p>
        </p:txBody>
      </p:sp>
      <p:sp>
        <p:nvSpPr>
          <p:cNvPr id="44" name="Pentagon 43"/>
          <p:cNvSpPr/>
          <p:nvPr/>
        </p:nvSpPr>
        <p:spPr>
          <a:xfrm>
            <a:off x="3575865" y="4595633"/>
            <a:ext cx="1340060" cy="497149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data</a:t>
            </a:r>
            <a:endParaRPr lang="en-US"/>
          </a:p>
        </p:txBody>
      </p:sp>
      <p:cxnSp>
        <p:nvCxnSpPr>
          <p:cNvPr id="45" name="Straight Arrow Connector 44"/>
          <p:cNvCxnSpPr>
            <a:stCxn id="44" idx="3"/>
            <a:endCxn id="11" idx="2"/>
          </p:cNvCxnSpPr>
          <p:nvPr/>
        </p:nvCxnSpPr>
        <p:spPr>
          <a:xfrm flipV="1">
            <a:off x="4915925" y="2843184"/>
            <a:ext cx="1753168" cy="2001024"/>
          </a:xfrm>
          <a:prstGeom prst="bentConnector2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22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Базовые операции над </a:t>
            </a:r>
            <a:r>
              <a:rPr lang="en-US" smtClean="0"/>
              <a:t>string_view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3214815" cy="4038600"/>
          </a:xfrm>
        </p:spPr>
        <p:txBody>
          <a:bodyPr/>
          <a:lstStyle/>
          <a:p>
            <a:r>
              <a:rPr lang="en-US" smtClean="0"/>
              <a:t>remove_prefix</a:t>
            </a:r>
          </a:p>
          <a:p>
            <a:r>
              <a:rPr lang="en-US" smtClean="0"/>
              <a:t>remove_suffix</a:t>
            </a:r>
          </a:p>
          <a:p>
            <a:r>
              <a:rPr lang="en-US" smtClean="0"/>
              <a:t>copy</a:t>
            </a:r>
          </a:p>
          <a:p>
            <a:r>
              <a:rPr lang="en-US" smtClean="0"/>
              <a:t>substr</a:t>
            </a:r>
          </a:p>
          <a:p>
            <a:r>
              <a:rPr lang="en-US" smtClean="0"/>
              <a:t>compare</a:t>
            </a:r>
          </a:p>
          <a:p>
            <a:r>
              <a:rPr lang="en-US" smtClean="0"/>
              <a:t>find</a:t>
            </a:r>
          </a:p>
          <a:p>
            <a:r>
              <a:rPr lang="en-US" smtClean="0"/>
              <a:t>data</a:t>
            </a:r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57816" y="2057399"/>
            <a:ext cx="7305265" cy="2877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10000"/>
              </a:lnSpc>
              <a:buNone/>
            </a:pPr>
            <a:r>
              <a:rPr lang="en-US" sz="2000">
                <a:latin typeface="Consolas" panose="020B0609020204030204" pitchFamily="49" charset="0"/>
              </a:rPr>
              <a:t>string str = "   trim me  </a:t>
            </a:r>
            <a:r>
              <a:rPr lang="en-US" sz="2000" smtClean="0">
                <a:latin typeface="Consolas" panose="020B0609020204030204" pitchFamily="49" charset="0"/>
              </a:rPr>
              <a:t>";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string_view </a:t>
            </a:r>
            <a:r>
              <a:rPr lang="en-US" sz="2000">
                <a:latin typeface="Consolas" panose="020B0609020204030204" pitchFamily="49" charset="0"/>
              </a:rPr>
              <a:t>vtrim = str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auto </a:t>
            </a:r>
            <a:r>
              <a:rPr lang="en-US" sz="2000">
                <a:latin typeface="Consolas" panose="020B0609020204030204" pitchFamily="49" charset="0"/>
              </a:rPr>
              <a:t>trimfst = vtrim.find_first_not_of(" </a:t>
            </a:r>
            <a:r>
              <a:rPr lang="en-US" sz="2000" smtClean="0">
                <a:latin typeface="Consolas" panose="020B0609020204030204" pitchFamily="49" charset="0"/>
              </a:rPr>
              <a:t>");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vtrim.remove_prefix(min(trimfst</a:t>
            </a:r>
            <a:r>
              <a:rPr lang="en-US" sz="2000">
                <a:latin typeface="Consolas" panose="020B0609020204030204" pitchFamily="49" charset="0"/>
              </a:rPr>
              <a:t>, vtrim.size</a:t>
            </a:r>
            <a:r>
              <a:rPr lang="en-US" sz="2000" smtClean="0">
                <a:latin typeface="Consolas" panose="020B0609020204030204" pitchFamily="49" charset="0"/>
              </a:rPr>
              <a:t>()));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auto </a:t>
            </a:r>
            <a:r>
              <a:rPr lang="en-US" sz="2000">
                <a:latin typeface="Consolas" panose="020B0609020204030204" pitchFamily="49" charset="0"/>
              </a:rPr>
              <a:t>trimlst = vtrim.find_last_not_of(" </a:t>
            </a:r>
            <a:r>
              <a:rPr lang="en-US" sz="2000" smtClean="0">
                <a:latin typeface="Consolas" panose="020B0609020204030204" pitchFamily="49" charset="0"/>
              </a:rPr>
              <a:t>");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vtrim.remove_suffix(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vtrim.size</a:t>
            </a:r>
            <a:r>
              <a:rPr lang="en-US" sz="2000">
                <a:latin typeface="Consolas" panose="020B0609020204030204" pitchFamily="49" charset="0"/>
              </a:rPr>
              <a:t>() - min(trimlst, vtrim.size()));</a:t>
            </a:r>
          </a:p>
        </p:txBody>
      </p:sp>
    </p:spTree>
    <p:extLst>
      <p:ext uri="{BB962C8B-B14F-4D97-AF65-F5344CB8AC3E}">
        <p14:creationId xmlns:p14="http://schemas.microsoft.com/office/powerpoint/2010/main" val="110198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немного пайтона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mtClean="0"/>
              <a:t>Как вы относитесь к следующему коду (</a:t>
            </a:r>
            <a:r>
              <a:rPr lang="en-US" smtClean="0"/>
              <a:t>C++)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std::string a = ssl ? "https" : "http";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 = a + "://" + path + "/" + query;</a:t>
            </a:r>
          </a:p>
        </p:txBody>
      </p:sp>
    </p:spTree>
    <p:extLst>
      <p:ext uri="{BB962C8B-B14F-4D97-AF65-F5344CB8AC3E}">
        <p14:creationId xmlns:p14="http://schemas.microsoft.com/office/powerpoint/2010/main" val="368951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немного пайтона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mtClean="0"/>
              <a:t>Как вы относитесь к следующему коду (</a:t>
            </a:r>
            <a:r>
              <a:rPr lang="en-US" smtClean="0"/>
              <a:t>C++)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std::string a = ssl ? "https" : "http";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 = a + "://" + path + "/" + query;</a:t>
            </a:r>
          </a:p>
          <a:p>
            <a:r>
              <a:rPr lang="ru-RU" smtClean="0">
                <a:solidFill>
                  <a:srgbClr val="FF0000"/>
                </a:solidFill>
              </a:rPr>
              <a:t>Для мира </a:t>
            </a:r>
            <a:r>
              <a:rPr lang="en-US" smtClean="0">
                <a:solidFill>
                  <a:srgbClr val="FF0000"/>
                </a:solidFill>
              </a:rPr>
              <a:t>C++ </a:t>
            </a:r>
            <a:r>
              <a:rPr lang="ru-RU" smtClean="0">
                <a:solidFill>
                  <a:srgbClr val="FF0000"/>
                </a:solidFill>
              </a:rPr>
              <a:t>здесь многовато реаллокаций</a:t>
            </a:r>
          </a:p>
          <a:p>
            <a:r>
              <a:rPr lang="ru-RU" smtClean="0"/>
              <a:t>Гораздо лучше использовать нечто вроде: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std::string a = </a:t>
            </a:r>
            <a:r>
              <a:rPr lang="en-US" smtClean="0">
                <a:latin typeface="Consolas" panose="020B0609020204030204" pitchFamily="49" charset="0"/>
              </a:rPr>
              <a:t>combine(ssl </a:t>
            </a:r>
            <a:r>
              <a:rPr lang="en-US">
                <a:latin typeface="Consolas" panose="020B0609020204030204" pitchFamily="49" charset="0"/>
              </a:rPr>
              <a:t>? "</a:t>
            </a:r>
            <a:r>
              <a:rPr lang="en-US" smtClean="0">
                <a:latin typeface="Consolas" panose="020B0609020204030204" pitchFamily="49" charset="0"/>
              </a:rPr>
              <a:t>https" </a:t>
            </a:r>
            <a:r>
              <a:rPr lang="en-US">
                <a:latin typeface="Consolas" panose="020B0609020204030204" pitchFamily="49" charset="0"/>
              </a:rPr>
              <a:t>: "</a:t>
            </a:r>
            <a:r>
              <a:rPr lang="en-US" smtClean="0">
                <a:latin typeface="Consolas" panose="020B0609020204030204" pitchFamily="49" charset="0"/>
              </a:rPr>
              <a:t>http",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            "://", path, "/", query);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Но что такое </a:t>
            </a:r>
            <a:r>
              <a:rPr lang="en-US" smtClean="0"/>
              <a:t>combine? </a:t>
            </a:r>
            <a:r>
              <a:rPr lang="ru-RU" smtClean="0"/>
              <a:t>В стандарте ничего такого нет....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293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устройство </a:t>
            </a:r>
            <a:r>
              <a:rPr lang="en-US" smtClean="0"/>
              <a:t>combine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68643" cy="4038600"/>
          </a:xfrm>
        </p:spPr>
        <p:txBody>
          <a:bodyPr/>
          <a:lstStyle/>
          <a:p>
            <a:r>
              <a:rPr lang="ru-RU" smtClean="0"/>
              <a:t>В простейшем случае </a:t>
            </a:r>
            <a:r>
              <a:rPr lang="en-US" smtClean="0"/>
              <a:t>combine </a:t>
            </a:r>
            <a:r>
              <a:rPr lang="ru-RU" smtClean="0"/>
              <a:t>это </a:t>
            </a:r>
            <a:r>
              <a:rPr lang="en-US" smtClean="0"/>
              <a:t>stringstream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stringstream ss;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ss &lt;&lt; </a:t>
            </a:r>
            <a:r>
              <a:rPr lang="en-US" smtClean="0">
                <a:latin typeface="Consolas" panose="020B0609020204030204" pitchFamily="49" charset="0"/>
              </a:rPr>
              <a:t>(ssl </a:t>
            </a:r>
            <a:r>
              <a:rPr lang="en-US">
                <a:latin typeface="Consolas" panose="020B0609020204030204" pitchFamily="49" charset="0"/>
              </a:rPr>
              <a:t>? "</a:t>
            </a:r>
            <a:r>
              <a:rPr lang="en-US" smtClean="0">
                <a:latin typeface="Consolas" panose="020B0609020204030204" pitchFamily="49" charset="0"/>
              </a:rPr>
              <a:t>https" </a:t>
            </a:r>
            <a:r>
              <a:rPr lang="en-US">
                <a:latin typeface="Consolas" panose="020B0609020204030204" pitchFamily="49" charset="0"/>
              </a:rPr>
              <a:t>: "</a:t>
            </a:r>
            <a:r>
              <a:rPr lang="en-US" smtClean="0">
                <a:latin typeface="Consolas" panose="020B0609020204030204" pitchFamily="49" charset="0"/>
              </a:rPr>
              <a:t>http") </a:t>
            </a:r>
            <a:r>
              <a:rPr lang="en-US">
                <a:latin typeface="Consolas" panose="020B0609020204030204" pitchFamily="49" charset="0"/>
              </a:rPr>
              <a:t>&lt;&lt; "://" &lt;&lt; path &lt;&lt; "/" &lt;&lt; query;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string s = ss.str();</a:t>
            </a:r>
          </a:p>
          <a:p>
            <a:r>
              <a:rPr lang="ru-RU" smtClean="0"/>
              <a:t>Его можно абстрагировать как </a:t>
            </a:r>
            <a:r>
              <a:rPr lang="ru-RU" smtClean="0">
                <a:solidFill>
                  <a:srgbClr val="0000FF"/>
                </a:solidFill>
              </a:rPr>
              <a:t>вариабельный шаблон функции</a:t>
            </a:r>
            <a:r>
              <a:rPr lang="ru-RU" smtClean="0"/>
              <a:t>, чтобы записывать как на предыдущем слайде</a:t>
            </a:r>
          </a:p>
          <a:p>
            <a:r>
              <a:rPr lang="ru-RU" smtClean="0"/>
              <a:t>Также работает </a:t>
            </a:r>
            <a:r>
              <a:rPr lang="en-US" smtClean="0"/>
              <a:t>boost::format</a:t>
            </a:r>
          </a:p>
        </p:txBody>
      </p:sp>
    </p:spTree>
    <p:extLst>
      <p:ext uri="{BB962C8B-B14F-4D97-AF65-F5344CB8AC3E}">
        <p14:creationId xmlns:p14="http://schemas.microsoft.com/office/powerpoint/2010/main" val="325872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Ещё немного о производительности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Очень часто в программе одновременно живут десятки копий одной и той же строки</a:t>
            </a:r>
          </a:p>
          <a:p>
            <a:pPr marL="45720" indent="0">
              <a:buNone/>
            </a:pPr>
            <a:r>
              <a:rPr lang="en-US" smtClean="0"/>
              <a:t>void foo (string s);</a:t>
            </a:r>
            <a:endParaRPr lang="en-US"/>
          </a:p>
          <a:p>
            <a:pPr marL="45720" indent="0">
              <a:buNone/>
            </a:pPr>
            <a:r>
              <a:rPr lang="en-US" smtClean="0"/>
              <a:t>string s1 = "Hello";</a:t>
            </a:r>
          </a:p>
          <a:p>
            <a:pPr marL="45720" indent="0">
              <a:buNone/>
            </a:pPr>
            <a:r>
              <a:rPr lang="en-US" smtClean="0"/>
              <a:t>foo (s1);</a:t>
            </a:r>
          </a:p>
          <a:p>
            <a:pPr marL="45720" indent="0">
              <a:buNone/>
            </a:pPr>
            <a:r>
              <a:rPr lang="en-US" smtClean="0"/>
              <a:t>string s2 = s1;</a:t>
            </a:r>
          </a:p>
          <a:p>
            <a:pPr marL="45720" indent="0">
              <a:buNone/>
            </a:pPr>
            <a:r>
              <a:rPr lang="en-US" smtClean="0"/>
              <a:t>foo (s2);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281500" y="3182112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672117" y="3182112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62733" y="3182112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453350" y="3182112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8" name="Rectangle 7"/>
          <p:cNvSpPr/>
          <p:nvPr/>
        </p:nvSpPr>
        <p:spPr>
          <a:xfrm>
            <a:off x="7843966" y="3182112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234583" y="3182112"/>
            <a:ext cx="470505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81500" y="4008756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672117" y="4008756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062733" y="4008756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453350" y="4008756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843966" y="4008756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234583" y="4008756"/>
            <a:ext cx="470505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281500" y="483365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672117" y="483365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062733" y="483365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453350" y="483365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843966" y="483365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8234583" y="4833653"/>
            <a:ext cx="470505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281500" y="5671099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672117" y="5671099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062733" y="5671099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453350" y="5671099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843966" y="5671099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234583" y="5671099"/>
            <a:ext cx="470505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0" name="Pentagon 39"/>
          <p:cNvSpPr/>
          <p:nvPr/>
        </p:nvSpPr>
        <p:spPr>
          <a:xfrm>
            <a:off x="4221480" y="3192424"/>
            <a:ext cx="1464103" cy="497149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s1.data</a:t>
            </a:r>
            <a:endParaRPr lang="en-US"/>
          </a:p>
        </p:txBody>
      </p:sp>
      <p:cxnSp>
        <p:nvCxnSpPr>
          <p:cNvPr id="41" name="Straight Arrow Connector 40"/>
          <p:cNvCxnSpPr>
            <a:stCxn id="40" idx="3"/>
            <a:endCxn id="4" idx="1"/>
          </p:cNvCxnSpPr>
          <p:nvPr/>
        </p:nvCxnSpPr>
        <p:spPr>
          <a:xfrm flipV="1">
            <a:off x="5685583" y="3430687"/>
            <a:ext cx="595917" cy="10312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Pentagon 45"/>
          <p:cNvSpPr/>
          <p:nvPr/>
        </p:nvSpPr>
        <p:spPr>
          <a:xfrm>
            <a:off x="4221480" y="4007009"/>
            <a:ext cx="1464103" cy="497149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fooarg.data</a:t>
            </a:r>
            <a:endParaRPr lang="en-US"/>
          </a:p>
        </p:txBody>
      </p:sp>
      <p:sp>
        <p:nvSpPr>
          <p:cNvPr id="47" name="Pentagon 46"/>
          <p:cNvSpPr/>
          <p:nvPr/>
        </p:nvSpPr>
        <p:spPr>
          <a:xfrm>
            <a:off x="4221480" y="5658550"/>
            <a:ext cx="1464103" cy="497149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fooarg.data</a:t>
            </a:r>
            <a:endParaRPr lang="en-US"/>
          </a:p>
        </p:txBody>
      </p:sp>
      <p:sp>
        <p:nvSpPr>
          <p:cNvPr id="49" name="Pentagon 48"/>
          <p:cNvSpPr/>
          <p:nvPr/>
        </p:nvSpPr>
        <p:spPr>
          <a:xfrm>
            <a:off x="4221480" y="4833653"/>
            <a:ext cx="1464103" cy="497149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s1.data</a:t>
            </a:r>
            <a:endParaRPr lang="en-US"/>
          </a:p>
        </p:txBody>
      </p:sp>
      <p:cxnSp>
        <p:nvCxnSpPr>
          <p:cNvPr id="50" name="Straight Arrow Connector 49"/>
          <p:cNvCxnSpPr>
            <a:stCxn id="46" idx="3"/>
            <a:endCxn id="10" idx="1"/>
          </p:cNvCxnSpPr>
          <p:nvPr/>
        </p:nvCxnSpPr>
        <p:spPr>
          <a:xfrm>
            <a:off x="5685583" y="4255584"/>
            <a:ext cx="595917" cy="1747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9" idx="3"/>
            <a:endCxn id="28" idx="1"/>
          </p:cNvCxnSpPr>
          <p:nvPr/>
        </p:nvCxnSpPr>
        <p:spPr>
          <a:xfrm>
            <a:off x="5685583" y="5082228"/>
            <a:ext cx="595917" cy="0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7" idx="3"/>
            <a:endCxn id="34" idx="1"/>
          </p:cNvCxnSpPr>
          <p:nvPr/>
        </p:nvCxnSpPr>
        <p:spPr>
          <a:xfrm>
            <a:off x="5685583" y="5907125"/>
            <a:ext cx="595917" cy="12549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27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Строковые литералы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87788"/>
          </a:xfrm>
        </p:spPr>
        <p:txBody>
          <a:bodyPr>
            <a:normAutofit/>
          </a:bodyPr>
          <a:lstStyle/>
          <a:p>
            <a:r>
              <a:rPr lang="ru-RU" sz="2000" smtClean="0"/>
              <a:t>Самый простой код, какой только возможен</a:t>
            </a:r>
          </a:p>
          <a:p>
            <a:pPr marL="45720" indent="0">
              <a:buNone/>
            </a:pPr>
            <a:r>
              <a:rPr lang="en-US" sz="2000" smtClean="0"/>
              <a:t>cout &lt;&lt; "Hello, world!" &lt;&lt; endl;</a:t>
            </a:r>
          </a:p>
          <a:p>
            <a:r>
              <a:rPr lang="ru-RU" sz="2000" smtClean="0"/>
              <a:t>Вопрос: что такое </a:t>
            </a:r>
            <a:r>
              <a:rPr lang="en-US" sz="2000"/>
              <a:t>"Hello, world</a:t>
            </a:r>
            <a:r>
              <a:rPr lang="en-US" sz="2000" smtClean="0"/>
              <a:t>!"?</a:t>
            </a:r>
            <a:endParaRPr lang="ru-RU" sz="2000" smtClean="0"/>
          </a:p>
          <a:p>
            <a:r>
              <a:rPr lang="ru-RU" sz="2000" smtClean="0"/>
              <a:t>Ответ: это </a:t>
            </a:r>
            <a:r>
              <a:rPr lang="ru-RU" sz="2000" smtClean="0">
                <a:solidFill>
                  <a:srgbClr val="0000FF"/>
                </a:solidFill>
              </a:rPr>
              <a:t>строковый литерал</a:t>
            </a:r>
            <a:r>
              <a:rPr lang="ru-RU" sz="2000" smtClean="0"/>
              <a:t>. Литерал это константа времени компиляции.</a:t>
            </a:r>
          </a:p>
          <a:p>
            <a:r>
              <a:rPr lang="ru-RU" sz="2000" smtClean="0"/>
              <a:t>Вопрос: какой тип у строкового литерала </a:t>
            </a:r>
            <a:r>
              <a:rPr lang="en-US" sz="2000"/>
              <a:t>"Hello, world</a:t>
            </a:r>
            <a:r>
              <a:rPr lang="en-US" sz="2000" smtClean="0"/>
              <a:t>!"?</a:t>
            </a:r>
            <a:endParaRPr lang="ru-RU" sz="2000" smtClean="0"/>
          </a:p>
        </p:txBody>
      </p:sp>
    </p:spTree>
    <p:extLst>
      <p:ext uri="{BB962C8B-B14F-4D97-AF65-F5344CB8AC3E}">
        <p14:creationId xmlns:p14="http://schemas.microsoft.com/office/powerpoint/2010/main" val="158470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Является ли проблема утекания строки по копированию вообще проблемой класса строки?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1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Строки в стиле </a:t>
            </a:r>
            <a:r>
              <a:rPr lang="en-US" sz="4800" smtClean="0"/>
              <a:t>C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Класс строки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Оптимизации: </a:t>
            </a:r>
            <a:r>
              <a:rPr lang="en-US" sz="4800" smtClean="0"/>
              <a:t>COW </a:t>
            </a:r>
            <a:r>
              <a:rPr lang="ru-RU" sz="4800" smtClean="0"/>
              <a:t>и </a:t>
            </a:r>
            <a:r>
              <a:rPr lang="en-US" sz="4800" smtClean="0"/>
              <a:t>SSO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Шаблон класса строки</a:t>
            </a:r>
          </a:p>
        </p:txBody>
      </p:sp>
    </p:spTree>
    <p:extLst>
      <p:ext uri="{BB962C8B-B14F-4D97-AF65-F5344CB8AC3E}">
        <p14:creationId xmlns:p14="http://schemas.microsoft.com/office/powerpoint/2010/main" val="319887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Copy On Write (</a:t>
            </a:r>
            <a:r>
              <a:rPr lang="ru-RU" smtClean="0"/>
              <a:t>идиома </a:t>
            </a:r>
            <a:r>
              <a:rPr lang="en-US" smtClean="0"/>
              <a:t>COW)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823" y="2055090"/>
            <a:ext cx="9872871" cy="4038600"/>
          </a:xfrm>
        </p:spPr>
        <p:txBody>
          <a:bodyPr/>
          <a:lstStyle/>
          <a:p>
            <a:r>
              <a:rPr lang="ru-RU" smtClean="0"/>
              <a:t>Что если попробовать считать ссылки в строке?</a:t>
            </a:r>
          </a:p>
          <a:p>
            <a:pPr marL="45720" indent="0">
              <a:buNone/>
            </a:pPr>
            <a:r>
              <a:rPr lang="en-US" smtClean="0"/>
              <a:t>class stringbuf {</a:t>
            </a:r>
          </a:p>
          <a:p>
            <a:pPr marL="45720" indent="0">
              <a:buNone/>
            </a:pPr>
            <a:r>
              <a:rPr lang="en-US" smtClean="0"/>
              <a:t>  char *data;</a:t>
            </a:r>
            <a:br>
              <a:rPr lang="en-US" smtClean="0"/>
            </a:br>
            <a:r>
              <a:rPr lang="en-US" smtClean="0"/>
              <a:t>  size_t size;</a:t>
            </a:r>
            <a:br>
              <a:rPr lang="en-US" smtClean="0"/>
            </a:br>
            <a:r>
              <a:rPr lang="en-US" smtClean="0"/>
              <a:t>  size_t capacity;</a:t>
            </a:r>
            <a:br>
              <a:rPr lang="en-US" smtClean="0"/>
            </a:br>
            <a:r>
              <a:rPr lang="en-US" smtClean="0"/>
              <a:t>  </a:t>
            </a:r>
            <a:r>
              <a:rPr lang="en-US" smtClean="0">
                <a:solidFill>
                  <a:srgbClr val="0000FF"/>
                </a:solidFill>
              </a:rPr>
              <a:t>int refcount;</a:t>
            </a:r>
          </a:p>
          <a:p>
            <a:pPr marL="45720" indent="0">
              <a:buNone/>
            </a:pPr>
            <a:r>
              <a:rPr lang="en-US" smtClean="0"/>
              <a:t>.... </a:t>
            </a:r>
            <a:r>
              <a:rPr lang="ru-RU" smtClean="0"/>
              <a:t>и так далее </a:t>
            </a:r>
            <a:r>
              <a:rPr lang="en-US" smtClean="0"/>
              <a:t>....</a:t>
            </a:r>
          </a:p>
          <a:p>
            <a:pPr marL="45720" indent="0">
              <a:buNone/>
            </a:pPr>
            <a:r>
              <a:rPr lang="en-US" smtClean="0"/>
              <a:t>class string {</a:t>
            </a:r>
          </a:p>
          <a:p>
            <a:pPr marL="45720" indent="0">
              <a:buNone/>
            </a:pPr>
            <a:r>
              <a:rPr lang="en-US"/>
              <a:t> </a:t>
            </a:r>
            <a:r>
              <a:rPr lang="en-US" smtClean="0"/>
              <a:t> </a:t>
            </a:r>
            <a:r>
              <a:rPr lang="en-US" smtClean="0">
                <a:solidFill>
                  <a:srgbClr val="0000FF"/>
                </a:solidFill>
              </a:rPr>
              <a:t>stringbuf *buf;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77812" y="3997711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68429" y="3997711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559045" y="3997711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949662" y="3997711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8" name="Rectangle 7"/>
          <p:cNvSpPr/>
          <p:nvPr/>
        </p:nvSpPr>
        <p:spPr>
          <a:xfrm>
            <a:off x="10340278" y="3997711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730895" y="3997711"/>
            <a:ext cx="470505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0" name="Pentagon 39"/>
          <p:cNvSpPr/>
          <p:nvPr/>
        </p:nvSpPr>
        <p:spPr>
          <a:xfrm>
            <a:off x="6708895" y="3992699"/>
            <a:ext cx="1464103" cy="497149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data</a:t>
            </a:r>
            <a:endParaRPr lang="en-US"/>
          </a:p>
        </p:txBody>
      </p:sp>
      <p:cxnSp>
        <p:nvCxnSpPr>
          <p:cNvPr id="41" name="Straight Arrow Connector 40"/>
          <p:cNvCxnSpPr>
            <a:stCxn id="40" idx="3"/>
            <a:endCxn id="4" idx="1"/>
          </p:cNvCxnSpPr>
          <p:nvPr/>
        </p:nvCxnSpPr>
        <p:spPr>
          <a:xfrm>
            <a:off x="8172998" y="4241274"/>
            <a:ext cx="604814" cy="5012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Pentagon 45"/>
          <p:cNvSpPr/>
          <p:nvPr/>
        </p:nvSpPr>
        <p:spPr>
          <a:xfrm>
            <a:off x="4192261" y="3564180"/>
            <a:ext cx="1464103" cy="497149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fooarg.buf</a:t>
            </a:r>
            <a:endParaRPr lang="en-US"/>
          </a:p>
        </p:txBody>
      </p:sp>
      <p:sp>
        <p:nvSpPr>
          <p:cNvPr id="47" name="Pentagon 46"/>
          <p:cNvSpPr/>
          <p:nvPr/>
        </p:nvSpPr>
        <p:spPr>
          <a:xfrm>
            <a:off x="4192260" y="5002420"/>
            <a:ext cx="1464103" cy="497149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fooarg.buf</a:t>
            </a:r>
            <a:endParaRPr lang="en-US"/>
          </a:p>
        </p:txBody>
      </p:sp>
      <p:sp>
        <p:nvSpPr>
          <p:cNvPr id="49" name="Pentagon 48"/>
          <p:cNvSpPr/>
          <p:nvPr/>
        </p:nvSpPr>
        <p:spPr>
          <a:xfrm>
            <a:off x="4192261" y="4283300"/>
            <a:ext cx="1464103" cy="497149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s1.buf</a:t>
            </a:r>
            <a:endParaRPr lang="en-US"/>
          </a:p>
        </p:txBody>
      </p:sp>
      <p:cxnSp>
        <p:nvCxnSpPr>
          <p:cNvPr id="50" name="Straight Arrow Connector 49"/>
          <p:cNvCxnSpPr>
            <a:stCxn id="46" idx="3"/>
          </p:cNvCxnSpPr>
          <p:nvPr/>
        </p:nvCxnSpPr>
        <p:spPr>
          <a:xfrm>
            <a:off x="5656364" y="3812755"/>
            <a:ext cx="844039" cy="4451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9" idx="3"/>
          </p:cNvCxnSpPr>
          <p:nvPr/>
        </p:nvCxnSpPr>
        <p:spPr>
          <a:xfrm>
            <a:off x="5656364" y="4531875"/>
            <a:ext cx="844039" cy="2865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7" idx="3"/>
            <a:endCxn id="43" idx="2"/>
          </p:cNvCxnSpPr>
          <p:nvPr/>
        </p:nvCxnSpPr>
        <p:spPr>
          <a:xfrm flipV="1">
            <a:off x="5656363" y="4756711"/>
            <a:ext cx="1784585" cy="494284"/>
          </a:xfrm>
          <a:prstGeom prst="bentConnector2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Content Placeholder 2"/>
          <p:cNvSpPr txBox="1">
            <a:spLocks/>
          </p:cNvSpPr>
          <p:nvPr/>
        </p:nvSpPr>
        <p:spPr>
          <a:xfrm>
            <a:off x="8921280" y="4652460"/>
            <a:ext cx="2925279" cy="1874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buNone/>
            </a:pPr>
            <a:r>
              <a:rPr lang="en-US"/>
              <a:t>void foo (string s</a:t>
            </a:r>
            <a:r>
              <a:rPr lang="en-US" smtClean="0"/>
              <a:t>);</a:t>
            </a:r>
            <a:br>
              <a:rPr lang="en-US" smtClean="0"/>
            </a:br>
            <a:r>
              <a:rPr lang="en-US" smtClean="0"/>
              <a:t>string </a:t>
            </a:r>
            <a:r>
              <a:rPr lang="en-US"/>
              <a:t>s1 = "Hello</a:t>
            </a:r>
            <a:r>
              <a:rPr lang="en-US" smtClean="0"/>
              <a:t>";</a:t>
            </a:r>
            <a:br>
              <a:rPr lang="en-US" smtClean="0"/>
            </a:br>
            <a:r>
              <a:rPr lang="en-US" smtClean="0"/>
              <a:t>foo </a:t>
            </a:r>
            <a:r>
              <a:rPr lang="en-US"/>
              <a:t>(s1</a:t>
            </a:r>
            <a:r>
              <a:rPr lang="en-US" smtClean="0"/>
              <a:t>);</a:t>
            </a:r>
            <a:br>
              <a:rPr lang="en-US" smtClean="0"/>
            </a:br>
            <a:r>
              <a:rPr lang="en-US" smtClean="0"/>
              <a:t>string </a:t>
            </a:r>
            <a:r>
              <a:rPr lang="en-US"/>
              <a:t>s2 = </a:t>
            </a:r>
            <a:r>
              <a:rPr lang="en-US" smtClean="0"/>
              <a:t>s1;</a:t>
            </a:r>
            <a:br>
              <a:rPr lang="en-US" smtClean="0"/>
            </a:br>
            <a:r>
              <a:rPr lang="en-US" smtClean="0"/>
              <a:t>foo </a:t>
            </a:r>
            <a:r>
              <a:rPr lang="en-US"/>
              <a:t>(s2);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120" y="614800"/>
            <a:ext cx="2165904" cy="3017520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6537049" y="2983516"/>
            <a:ext cx="1807797" cy="177319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mtClean="0"/>
              <a:t>size = 6</a:t>
            </a:r>
          </a:p>
          <a:p>
            <a:r>
              <a:rPr lang="en-US" smtClean="0"/>
              <a:t>capacity = 6</a:t>
            </a:r>
          </a:p>
          <a:p>
            <a:r>
              <a:rPr lang="en-US" smtClean="0"/>
              <a:t>refcount = 4</a:t>
            </a:r>
            <a:endParaRPr lang="en-US"/>
          </a:p>
        </p:txBody>
      </p:sp>
      <p:sp>
        <p:nvSpPr>
          <p:cNvPr id="45" name="Pentagon 44"/>
          <p:cNvSpPr/>
          <p:nvPr/>
        </p:nvSpPr>
        <p:spPr>
          <a:xfrm>
            <a:off x="4192260" y="2845060"/>
            <a:ext cx="1464103" cy="497149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s1.buf</a:t>
            </a:r>
            <a:endParaRPr lang="en-US"/>
          </a:p>
        </p:txBody>
      </p:sp>
      <p:cxnSp>
        <p:nvCxnSpPr>
          <p:cNvPr id="53" name="Straight Arrow Connector 52"/>
          <p:cNvCxnSpPr>
            <a:stCxn id="45" idx="3"/>
          </p:cNvCxnSpPr>
          <p:nvPr/>
        </p:nvCxnSpPr>
        <p:spPr>
          <a:xfrm flipV="1">
            <a:off x="5656363" y="3084263"/>
            <a:ext cx="861092" cy="9372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09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GCC string (version &lt; 5), libstdc++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183076" y="3919462"/>
            <a:ext cx="371421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H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58963" y="3919462"/>
            <a:ext cx="371421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e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33103" y="3919462"/>
            <a:ext cx="371421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l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07244" y="3919462"/>
            <a:ext cx="371421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Consolas" panose="020B0609020204030204" pitchFamily="49" charset="0"/>
              </a:rPr>
              <a:t>l</a:t>
            </a:r>
          </a:p>
        </p:txBody>
      </p:sp>
      <p:sp>
        <p:nvSpPr>
          <p:cNvPr id="8" name="Rectangle 7"/>
          <p:cNvSpPr/>
          <p:nvPr/>
        </p:nvSpPr>
        <p:spPr>
          <a:xfrm>
            <a:off x="5678665" y="3919460"/>
            <a:ext cx="371421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o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44568" y="3919460"/>
            <a:ext cx="371421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,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18708" y="3919460"/>
            <a:ext cx="371421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84611" y="3919460"/>
            <a:ext cx="371421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w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58751" y="3919460"/>
            <a:ext cx="371421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Consolas" panose="020B0609020204030204" pitchFamily="49" charset="0"/>
              </a:rPr>
              <a:t>o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32891" y="3919460"/>
            <a:ext cx="371421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r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904312" y="3919460"/>
            <a:ext cx="371421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Consolas" panose="020B0609020204030204" pitchFamily="49" charset="0"/>
              </a:rPr>
              <a:t>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275733" y="3919460"/>
            <a:ext cx="371421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d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647154" y="3919460"/>
            <a:ext cx="371421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!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018575" y="3919460"/>
            <a:ext cx="447405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\0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03062" y="3919460"/>
            <a:ext cx="1093172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size:14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89176" y="3922899"/>
            <a:ext cx="1093172" cy="493711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capacity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20" name="Pentagon 19"/>
          <p:cNvSpPr/>
          <p:nvPr/>
        </p:nvSpPr>
        <p:spPr>
          <a:xfrm>
            <a:off x="1158284" y="2349077"/>
            <a:ext cx="1340060" cy="497149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data</a:t>
            </a:r>
            <a:endParaRPr lang="en-US"/>
          </a:p>
        </p:txBody>
      </p:sp>
      <p:cxnSp>
        <p:nvCxnSpPr>
          <p:cNvPr id="21" name="Straight Arrow Connector 20"/>
          <p:cNvCxnSpPr>
            <a:stCxn id="20" idx="3"/>
            <a:endCxn id="4" idx="0"/>
          </p:cNvCxnSpPr>
          <p:nvPr/>
        </p:nvCxnSpPr>
        <p:spPr>
          <a:xfrm>
            <a:off x="2498344" y="2597652"/>
            <a:ext cx="1870443" cy="1321810"/>
          </a:xfrm>
          <a:prstGeom prst="bentConnector2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86586" y="1883664"/>
            <a:ext cx="1958214" cy="1238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string</a:t>
            </a: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082348" y="3919461"/>
            <a:ext cx="1105876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ref:0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1143000" y="4716781"/>
            <a:ext cx="9872871" cy="950852"/>
          </a:xfrm>
        </p:spPr>
        <p:txBody>
          <a:bodyPr/>
          <a:lstStyle/>
          <a:p>
            <a:r>
              <a:rPr lang="ru-RU" smtClean="0"/>
              <a:t>Хранится счётчик ссылок - 1,</a:t>
            </a:r>
            <a:r>
              <a:rPr lang="en-US" smtClean="0"/>
              <a:t> </a:t>
            </a:r>
            <a:r>
              <a:rPr lang="ru-RU" smtClean="0"/>
              <a:t>поэтому на рисунке он нулевой</a:t>
            </a:r>
          </a:p>
          <a:p>
            <a:r>
              <a:rPr lang="ru-RU" smtClean="0"/>
              <a:t>Активно используется </a:t>
            </a:r>
            <a:r>
              <a:rPr lang="en-US" smtClean="0"/>
              <a:t>COW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5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r>
              <a:rPr lang="en-US" smtClean="0"/>
              <a:t>: COW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 самого начала идиома имела своих сторонников и противников</a:t>
            </a:r>
          </a:p>
          <a:p>
            <a:r>
              <a:rPr lang="ru-RU" smtClean="0"/>
              <a:t>На какой стороне вы?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9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r>
              <a:rPr lang="en-US" smtClean="0"/>
              <a:t>: COW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 самого начала идиома имела своих сторонников и противников</a:t>
            </a:r>
          </a:p>
          <a:p>
            <a:r>
              <a:rPr lang="ru-RU" smtClean="0">
                <a:solidFill>
                  <a:srgbClr val="0000FF"/>
                </a:solidFill>
              </a:rPr>
              <a:t>Экономия памяти</a:t>
            </a:r>
          </a:p>
          <a:p>
            <a:r>
              <a:rPr lang="ru-RU" smtClean="0">
                <a:solidFill>
                  <a:srgbClr val="0000FF"/>
                </a:solidFill>
              </a:rPr>
              <a:t>Дешёвое копирование (просто инкремент счётчика ссылок)</a:t>
            </a:r>
          </a:p>
          <a:p>
            <a:r>
              <a:rPr lang="ru-RU" smtClean="0">
                <a:solidFill>
                  <a:srgbClr val="0000FF"/>
                </a:solidFill>
              </a:rPr>
              <a:t>Меньше аллокаций и удалений в куче =</a:t>
            </a:r>
            <a:r>
              <a:rPr lang="en-US" smtClean="0">
                <a:solidFill>
                  <a:srgbClr val="0000FF"/>
                </a:solidFill>
              </a:rPr>
              <a:t>&gt; </a:t>
            </a:r>
            <a:r>
              <a:rPr lang="ru-RU" smtClean="0">
                <a:solidFill>
                  <a:srgbClr val="0000FF"/>
                </a:solidFill>
              </a:rPr>
              <a:t>прирост производительности</a:t>
            </a:r>
          </a:p>
          <a:p>
            <a:r>
              <a:rPr lang="ru-RU" smtClean="0">
                <a:solidFill>
                  <a:srgbClr val="FF0000"/>
                </a:solidFill>
              </a:rPr>
              <a:t>Лишний уровень косвенности</a:t>
            </a:r>
            <a:endParaRPr lang="en-US" smtClean="0">
              <a:solidFill>
                <a:srgbClr val="FF0000"/>
              </a:solidFill>
            </a:endParaRPr>
          </a:p>
          <a:p>
            <a:r>
              <a:rPr lang="ru-RU" smtClean="0">
                <a:solidFill>
                  <a:srgbClr val="FF0000"/>
                </a:solidFill>
              </a:rPr>
              <a:t>Вирусное проникновение копирования во все модифицирующие операции</a:t>
            </a:r>
          </a:p>
          <a:p>
            <a:r>
              <a:rPr lang="ru-RU" smtClean="0">
                <a:solidFill>
                  <a:srgbClr val="FF0000"/>
                </a:solidFill>
              </a:rPr>
              <a:t>Проблемы </a:t>
            </a:r>
            <a:r>
              <a:rPr lang="en-US" smtClean="0">
                <a:solidFill>
                  <a:srgbClr val="FF0000"/>
                </a:solidFill>
              </a:rPr>
              <a:t>thread safety (Multithread COW disease)</a:t>
            </a:r>
            <a:endParaRPr lang="ru-RU" smtClean="0">
              <a:solidFill>
                <a:srgbClr val="FF0000"/>
              </a:solidFill>
            </a:endParaRPr>
          </a:p>
          <a:p>
            <a:r>
              <a:rPr lang="ru-RU" smtClean="0"/>
              <a:t>Однако есть соображение, которое рушит баланс. Это инвалидация указателей</a:t>
            </a:r>
          </a:p>
        </p:txBody>
      </p:sp>
    </p:spTree>
    <p:extLst>
      <p:ext uri="{BB962C8B-B14F-4D97-AF65-F5344CB8AC3E}">
        <p14:creationId xmlns:p14="http://schemas.microsoft.com/office/powerpoint/2010/main" val="305786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Инвалидация указателей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Операции над строкой могут инвалидировать указатели внутрь строки. Например: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string s = "Hello";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 char *p = &amp;s[3];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 += "world"; // </a:t>
            </a:r>
            <a:r>
              <a:rPr lang="ru-RU" smtClean="0">
                <a:latin typeface="Consolas" panose="020B0609020204030204" pitchFamily="49" charset="0"/>
              </a:rPr>
              <a:t>после этой точки </a:t>
            </a:r>
            <a:r>
              <a:rPr lang="en-US" smtClean="0">
                <a:latin typeface="Consolas" panose="020B0609020204030204" pitchFamily="49" charset="0"/>
              </a:rPr>
              <a:t>p </a:t>
            </a:r>
            <a:r>
              <a:rPr lang="ru-RU" smtClean="0">
                <a:latin typeface="Consolas" panose="020B0609020204030204" pitchFamily="49" charset="0"/>
              </a:rPr>
              <a:t>нельзя использовать</a:t>
            </a:r>
          </a:p>
          <a:p>
            <a:r>
              <a:rPr lang="ru-RU" smtClean="0"/>
              <a:t>Здесь нет проблем</a:t>
            </a:r>
          </a:p>
          <a:p>
            <a:r>
              <a:rPr lang="ru-RU" smtClean="0"/>
              <a:t>Проблема в том, что в случае </a:t>
            </a:r>
            <a:r>
              <a:rPr lang="en-US" smtClean="0"/>
              <a:t>COW</a:t>
            </a:r>
            <a:r>
              <a:rPr lang="ru-RU" smtClean="0"/>
              <a:t> указатели</a:t>
            </a:r>
            <a:r>
              <a:rPr lang="en-US" smtClean="0"/>
              <a:t> </a:t>
            </a:r>
            <a:r>
              <a:rPr lang="ru-RU" smtClean="0"/>
              <a:t>инвалидируются при совершенно безобидных операциях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5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Инвалидация указателей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Операции над строкой могут инвалидировать указатели внутрь строки. Например: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string s = "Hello";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 char *p = &amp;s[3];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s[0] = 'h'; // </a:t>
            </a:r>
            <a:r>
              <a:rPr lang="ru-RU" smtClean="0">
                <a:latin typeface="Consolas" panose="020B0609020204030204" pitchFamily="49" charset="0"/>
              </a:rPr>
              <a:t>для </a:t>
            </a:r>
            <a:r>
              <a:rPr lang="en-US" smtClean="0">
                <a:latin typeface="Consolas" panose="020B0609020204030204" pitchFamily="49" charset="0"/>
              </a:rPr>
              <a:t>non-COW </a:t>
            </a:r>
            <a:r>
              <a:rPr lang="ru-RU" smtClean="0">
                <a:latin typeface="Consolas" panose="020B0609020204030204" pitchFamily="49" charset="0"/>
              </a:rPr>
              <a:t>строк </a:t>
            </a:r>
            <a:r>
              <a:rPr lang="en-US" smtClean="0">
                <a:latin typeface="Consolas" panose="020B0609020204030204" pitchFamily="49" charset="0"/>
              </a:rPr>
              <a:t>p </a:t>
            </a:r>
            <a:r>
              <a:rPr lang="ru-RU" smtClean="0">
                <a:latin typeface="Consolas" panose="020B0609020204030204" pitchFamily="49" charset="0"/>
              </a:rPr>
              <a:t>ещё валиден</a:t>
            </a:r>
          </a:p>
          <a:p>
            <a:pPr marL="45720" indent="0">
              <a:buNone/>
            </a:pPr>
            <a:r>
              <a:rPr lang="ru-RU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         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но для </a:t>
            </a:r>
            <a:r>
              <a:rPr lang="en-US" smtClean="0">
                <a:latin typeface="Consolas" panose="020B0609020204030204" pitchFamily="49" charset="0"/>
              </a:rPr>
              <a:t>COW </a:t>
            </a:r>
            <a:r>
              <a:rPr lang="ru-RU" smtClean="0">
                <a:latin typeface="Consolas" panose="020B0609020204030204" pitchFamily="49" charset="0"/>
              </a:rPr>
              <a:t>может быть уже и нет</a:t>
            </a:r>
          </a:p>
          <a:p>
            <a:r>
              <a:rPr lang="ru-RU" smtClean="0"/>
              <a:t>В 2011 году официально было запрещено инвалидировать указатели при выполнении </a:t>
            </a:r>
            <a:r>
              <a:rPr lang="en-US" smtClean="0"/>
              <a:t>operator[], </a:t>
            </a:r>
            <a:r>
              <a:rPr lang="ru-RU" smtClean="0"/>
              <a:t>что исключает </a:t>
            </a:r>
            <a:r>
              <a:rPr lang="en-US" smtClean="0"/>
              <a:t>COW-</a:t>
            </a:r>
            <a:r>
              <a:rPr lang="ru-RU" smtClean="0"/>
              <a:t>реализации </a:t>
            </a:r>
            <a:r>
              <a:rPr lang="en-US" smtClean="0"/>
              <a:t>std::string.</a:t>
            </a:r>
          </a:p>
          <a:p>
            <a:r>
              <a:rPr lang="ru-RU" smtClean="0"/>
              <a:t>Как итог: </a:t>
            </a:r>
            <a:r>
              <a:rPr lang="en-US" smtClean="0"/>
              <a:t>COW is (almost) dead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smtClean="0"/>
              <a:t>COW is (almost) dead</a:t>
            </a:r>
            <a:endParaRPr lang="en-US" sz="5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00" y="2552065"/>
            <a:ext cx="2667000" cy="1733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517" y="2428240"/>
            <a:ext cx="2447925" cy="185737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897120" y="3058160"/>
            <a:ext cx="1381760" cy="609600"/>
          </a:xfrm>
          <a:prstGeom prst="rightArrow">
            <a:avLst/>
          </a:prstGeom>
          <a:ln w="539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36320" y="4927600"/>
            <a:ext cx="4307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smtClean="0"/>
              <a:t>Нынешнее состояние</a:t>
            </a:r>
            <a:endParaRPr lang="en-US" sz="3200"/>
          </a:p>
        </p:txBody>
      </p:sp>
      <p:sp>
        <p:nvSpPr>
          <p:cNvPr id="8" name="TextBox 7"/>
          <p:cNvSpPr txBox="1"/>
          <p:nvPr/>
        </p:nvSpPr>
        <p:spPr>
          <a:xfrm>
            <a:off x="6395720" y="4927600"/>
            <a:ext cx="462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smtClean="0"/>
              <a:t>Желаемое состояние</a:t>
            </a:r>
            <a:endParaRPr lang="en-US" sz="3200"/>
          </a:p>
        </p:txBody>
      </p:sp>
      <p:sp>
        <p:nvSpPr>
          <p:cNvPr id="9" name="TextBox 8"/>
          <p:cNvSpPr txBox="1"/>
          <p:nvPr/>
        </p:nvSpPr>
        <p:spPr>
          <a:xfrm>
            <a:off x="364935" y="5944973"/>
            <a:ext cx="11390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smtClean="0"/>
              <a:t>Но означает ли это, что мы совсем ничего не можем сделать на уровне проектирования класса?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55885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880" y="527304"/>
            <a:ext cx="9875520" cy="1356360"/>
          </a:xfrm>
        </p:spPr>
        <p:txBody>
          <a:bodyPr/>
          <a:lstStyle/>
          <a:p>
            <a:r>
              <a:rPr lang="ru-RU" smtClean="0"/>
              <a:t>Старая картинка, настоящий масштаб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94332" y="451921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84949" y="451921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5565" y="451921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66182" y="451921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8" name="Rectangle 7"/>
          <p:cNvSpPr/>
          <p:nvPr/>
        </p:nvSpPr>
        <p:spPr>
          <a:xfrm>
            <a:off x="5356798" y="451921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47415" y="451921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,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138031" y="451921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528648" y="451921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w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919264" y="451921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309881" y="451921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00497" y="451921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91114" y="451921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481730" y="451921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872347" y="4519213"/>
            <a:ext cx="470528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06103" y="2953530"/>
            <a:ext cx="3135092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size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735219" y="2961153"/>
            <a:ext cx="3135094" cy="48698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capacity</a:t>
            </a:r>
            <a:endParaRPr lang="en-US"/>
          </a:p>
        </p:txBody>
      </p:sp>
      <p:cxnSp>
        <p:nvCxnSpPr>
          <p:cNvPr id="22" name="Straight Arrow Connector 21"/>
          <p:cNvCxnSpPr>
            <a:stCxn id="42" idx="1"/>
            <a:endCxn id="4" idx="1"/>
          </p:cNvCxnSpPr>
          <p:nvPr/>
        </p:nvCxnSpPr>
        <p:spPr>
          <a:xfrm rot="10800000" flipH="1" flipV="1">
            <a:off x="1471010" y="3202106"/>
            <a:ext cx="2323321" cy="1565682"/>
          </a:xfrm>
          <a:prstGeom prst="bentConnector3">
            <a:avLst>
              <a:gd name="adj1" fmla="val -9839"/>
            </a:avLst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17124" y="2473103"/>
            <a:ext cx="10441814" cy="1146993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control block</a:t>
            </a:r>
            <a:endParaRPr lang="en-US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558620" y="5760720"/>
            <a:ext cx="11081692" cy="804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ru-RU" sz="2400" smtClean="0"/>
              <a:t>Небольшие данные вполне умещаются в </a:t>
            </a:r>
            <a:r>
              <a:rPr lang="en-US" sz="2400" smtClean="0"/>
              <a:t>control block</a:t>
            </a:r>
            <a:endParaRPr lang="ru-RU" sz="2400" smtClean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794332" y="4209536"/>
            <a:ext cx="5548543" cy="0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784172" y="4166060"/>
            <a:ext cx="0" cy="445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9322555" y="4209536"/>
            <a:ext cx="0" cy="445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356798" y="3762733"/>
            <a:ext cx="1902571" cy="497149"/>
          </a:xfrm>
          <a:prstGeom prst="rect">
            <a:avLst/>
          </a:prstGeom>
          <a:noFill/>
          <a:ln w="2222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size</a:t>
            </a:r>
            <a:r>
              <a:rPr lang="ru-RU" smtClean="0"/>
              <a:t> = 14 </a:t>
            </a:r>
            <a:r>
              <a:rPr lang="en-US" smtClean="0"/>
              <a:t>bytes</a:t>
            </a:r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471011" y="2953531"/>
            <a:ext cx="3135092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data</a:t>
            </a:r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1471009" y="2153920"/>
            <a:ext cx="9399304" cy="0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1471009" y="2072640"/>
            <a:ext cx="0" cy="878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10870313" y="2082800"/>
            <a:ext cx="0" cy="878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020068" y="1678564"/>
            <a:ext cx="1902571" cy="497149"/>
          </a:xfrm>
          <a:prstGeom prst="rect">
            <a:avLst/>
          </a:prstGeom>
          <a:noFill/>
          <a:ln w="2222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size</a:t>
            </a:r>
            <a:r>
              <a:rPr lang="ru-RU" smtClean="0"/>
              <a:t> = 24 </a:t>
            </a:r>
            <a:r>
              <a:rPr lang="en-US" smtClean="0"/>
              <a:t>bytes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8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Завершающие нулевые символы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87788"/>
          </a:xfrm>
        </p:spPr>
        <p:txBody>
          <a:bodyPr>
            <a:normAutofit/>
          </a:bodyPr>
          <a:lstStyle/>
          <a:p>
            <a:r>
              <a:rPr lang="ru-RU" sz="2000" smtClean="0"/>
              <a:t>Самый простой код, какой только возможен</a:t>
            </a:r>
          </a:p>
          <a:p>
            <a:pPr marL="45720" indent="0">
              <a:buNone/>
            </a:pPr>
            <a:r>
              <a:rPr lang="en-US" sz="2000" smtClean="0"/>
              <a:t>cout &lt;&lt; "Hello, world!" &lt;&lt; endl;</a:t>
            </a:r>
          </a:p>
          <a:p>
            <a:r>
              <a:rPr lang="ru-RU" sz="2000" smtClean="0"/>
              <a:t>Вопрос: что такое </a:t>
            </a:r>
            <a:r>
              <a:rPr lang="en-US" sz="2000"/>
              <a:t>"Hello, world</a:t>
            </a:r>
            <a:r>
              <a:rPr lang="en-US" sz="2000" smtClean="0"/>
              <a:t>!"?</a:t>
            </a:r>
            <a:endParaRPr lang="ru-RU" sz="2000" smtClean="0"/>
          </a:p>
          <a:p>
            <a:r>
              <a:rPr lang="ru-RU" sz="2000" smtClean="0"/>
              <a:t>Ответ: это </a:t>
            </a:r>
            <a:r>
              <a:rPr lang="ru-RU" sz="2000" smtClean="0">
                <a:solidFill>
                  <a:srgbClr val="0000FF"/>
                </a:solidFill>
              </a:rPr>
              <a:t>строковый литерал</a:t>
            </a:r>
            <a:r>
              <a:rPr lang="ru-RU" sz="2000" smtClean="0"/>
              <a:t>. Литерал это константа времени компиляции.</a:t>
            </a:r>
          </a:p>
          <a:p>
            <a:r>
              <a:rPr lang="ru-RU" sz="2000" smtClean="0"/>
              <a:t>Вопрос: какой тип у строкового литерала </a:t>
            </a:r>
            <a:r>
              <a:rPr lang="en-US" sz="2000"/>
              <a:t>"Hello, world</a:t>
            </a:r>
            <a:r>
              <a:rPr lang="en-US" sz="2000" smtClean="0"/>
              <a:t>!"?</a:t>
            </a:r>
            <a:endParaRPr lang="ru-RU" sz="2000" smtClean="0"/>
          </a:p>
          <a:p>
            <a:r>
              <a:rPr lang="ru-RU" sz="2000" smtClean="0"/>
              <a:t>Ответ: его тип это </a:t>
            </a:r>
            <a:r>
              <a:rPr lang="en-US" sz="2000" smtClean="0">
                <a:solidFill>
                  <a:srgbClr val="0000FF"/>
                </a:solidFill>
              </a:rPr>
              <a:t>const char[14]</a:t>
            </a:r>
            <a:r>
              <a:rPr lang="en-US" sz="2000" smtClean="0">
                <a:solidFill>
                  <a:srgbClr val="FF0000"/>
                </a:solidFill>
              </a:rPr>
              <a:t> </a:t>
            </a:r>
            <a:r>
              <a:rPr lang="ru-RU" sz="2000" smtClean="0"/>
              <a:t>так как </a:t>
            </a:r>
            <a:r>
              <a:rPr lang="en-US" sz="2000" smtClean="0"/>
              <a:t>sizeof (</a:t>
            </a:r>
            <a:r>
              <a:rPr lang="en-US" sz="2000"/>
              <a:t>"Hello, world</a:t>
            </a:r>
            <a:r>
              <a:rPr lang="en-US" sz="2000" smtClean="0"/>
              <a:t>!") == 14</a:t>
            </a:r>
            <a:endParaRPr lang="ru-RU" sz="2000" smtClean="0"/>
          </a:p>
          <a:p>
            <a:r>
              <a:rPr lang="ru-RU" sz="2000" smtClean="0"/>
              <a:t>Строки с завершающим нулевым символом называются </a:t>
            </a:r>
            <a:r>
              <a:rPr lang="en-US" sz="2000" smtClean="0">
                <a:solidFill>
                  <a:srgbClr val="0000FF"/>
                </a:solidFill>
              </a:rPr>
              <a:t>C-</a:t>
            </a:r>
            <a:r>
              <a:rPr lang="ru-RU" sz="2000" smtClean="0">
                <a:solidFill>
                  <a:srgbClr val="0000FF"/>
                </a:solidFill>
              </a:rPr>
              <a:t>строками</a:t>
            </a:r>
            <a:r>
              <a:rPr lang="ru-RU" sz="2000" smtClean="0"/>
              <a:t> так как являются наследием языка </a:t>
            </a:r>
            <a:r>
              <a:rPr lang="en-US" sz="2000" smtClean="0"/>
              <a:t>C</a:t>
            </a:r>
            <a:endParaRPr lang="ru-RU" sz="2000" smtClean="0"/>
          </a:p>
        </p:txBody>
      </p:sp>
      <p:sp>
        <p:nvSpPr>
          <p:cNvPr id="6" name="Rectangle 5"/>
          <p:cNvSpPr/>
          <p:nvPr/>
        </p:nvSpPr>
        <p:spPr>
          <a:xfrm>
            <a:off x="6133164" y="5566299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23781" y="5566299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14397" y="5566299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05014" y="5566299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95630" y="5566299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086247" y="5566299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,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476863" y="5566299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867480" y="5566299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w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258096" y="5566299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648713" y="5566299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039329" y="5566299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29946" y="5566299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820562" y="5566299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211179" y="5566299"/>
            <a:ext cx="470528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28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Small string optimizations (SSO)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Идея в целом была изложена на прошлом слайде: иногда настоящего выделения динамической памяти не нужно.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class string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size_type m_size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union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>
                <a:latin typeface="Consolas" panose="020B0609020204030204" pitchFamily="49" charset="0"/>
              </a:rPr>
              <a:t>class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char *m_data;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</a:t>
            </a:r>
            <a:r>
              <a:rPr lang="en-US">
                <a:latin typeface="Consolas" panose="020B0609020204030204" pitchFamily="49" charset="0"/>
              </a:rPr>
              <a:t>size_type m_capacity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>
                <a:latin typeface="Consolas" panose="020B0609020204030204" pitchFamily="49" charset="0"/>
              </a:rPr>
              <a:t>} m_large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char </a:t>
            </a:r>
            <a:r>
              <a:rPr lang="en-US">
                <a:latin typeface="Consolas" panose="020B0609020204030204" pitchFamily="49" charset="0"/>
              </a:rPr>
              <a:t>m_small[sizeof(m_large)];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ну и так далее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Какие </a:t>
            </a:r>
            <a:r>
              <a:rPr lang="ru-RU" b="1" smtClean="0"/>
              <a:t>минусы</a:t>
            </a:r>
            <a:r>
              <a:rPr lang="ru-RU" smtClean="0"/>
              <a:t> вы видите в таком подходе к </a:t>
            </a:r>
            <a:r>
              <a:rPr lang="en-US" smtClean="0"/>
              <a:t>SSO?</a:t>
            </a:r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07008" y="2646073"/>
            <a:ext cx="5268861" cy="3758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en-US" smtClean="0">
                <a:latin typeface="Consolas" panose="020B0609020204030204" pitchFamily="49" charset="0"/>
              </a:rPr>
              <a:t>class string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size_type m_size;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union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class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char *m_data;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size_type m_capacity;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} m_large;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char m_small[sizeof(m_large)];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ну и так далее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61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Какие </a:t>
            </a:r>
            <a:r>
              <a:rPr lang="ru-RU" b="1" smtClean="0"/>
              <a:t>минусы</a:t>
            </a:r>
            <a:r>
              <a:rPr lang="ru-RU" smtClean="0"/>
              <a:t> вы видите в таком подходе к </a:t>
            </a:r>
            <a:r>
              <a:rPr lang="en-US" smtClean="0"/>
              <a:t>SSO?</a:t>
            </a:r>
            <a:endParaRPr lang="ru-RU" smtClean="0"/>
          </a:p>
          <a:p>
            <a:r>
              <a:rPr lang="ru-RU" smtClean="0"/>
              <a:t>Усложняется копирование</a:t>
            </a:r>
            <a:r>
              <a:rPr lang="en-US" smtClean="0"/>
              <a:t> </a:t>
            </a:r>
            <a:r>
              <a:rPr lang="ru-RU" smtClean="0"/>
              <a:t>и (что важнее) перемещение</a:t>
            </a:r>
          </a:p>
          <a:p>
            <a:r>
              <a:rPr lang="ru-RU" smtClean="0">
                <a:solidFill>
                  <a:srgbClr val="FF0000"/>
                </a:solidFill>
              </a:rPr>
              <a:t>Добавляется время на выбор </a:t>
            </a:r>
            <a:r>
              <a:rPr lang="en-US" smtClean="0">
                <a:solidFill>
                  <a:srgbClr val="FF0000"/>
                </a:solidFill>
              </a:rPr>
              <a:t>m_small / m_large </a:t>
            </a:r>
            <a:r>
              <a:rPr lang="ru-RU" smtClean="0">
                <a:solidFill>
                  <a:srgbClr val="FF0000"/>
                </a:solidFill>
              </a:rPr>
              <a:t>при каждом доступе (в том числе чтении) с проверкой размера</a:t>
            </a:r>
          </a:p>
          <a:p>
            <a:r>
              <a:rPr lang="ru-RU" smtClean="0"/>
              <a:t>Вторая проблема серьёзней. Можно ли с этим что-нибудь сделать?</a:t>
            </a:r>
          </a:p>
        </p:txBody>
      </p:sp>
    </p:spTree>
    <p:extLst>
      <p:ext uri="{BB962C8B-B14F-4D97-AF65-F5344CB8AC3E}">
        <p14:creationId xmlns:p14="http://schemas.microsoft.com/office/powerpoint/2010/main" val="18230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GCC string (version &gt;= 5), libstdc++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13453" y="2601814"/>
            <a:ext cx="2773539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size &gt; 15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81705" y="2599277"/>
            <a:ext cx="2773541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capacity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9914" y="2601815"/>
            <a:ext cx="2773539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data: points to heap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848067" y="2599277"/>
            <a:ext cx="2773539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padding</a:t>
            </a:r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39914" y="2167128"/>
            <a:ext cx="11081692" cy="0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020068" y="1678564"/>
            <a:ext cx="1902571" cy="497149"/>
          </a:xfrm>
          <a:prstGeom prst="rect">
            <a:avLst/>
          </a:prstGeom>
          <a:noFill/>
          <a:ln w="2222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size</a:t>
            </a:r>
            <a:r>
              <a:rPr lang="ru-RU" smtClean="0"/>
              <a:t> = </a:t>
            </a:r>
            <a:r>
              <a:rPr lang="en-US" smtClean="0"/>
              <a:t>3</a:t>
            </a:r>
            <a:r>
              <a:rPr lang="ru-RU" smtClean="0"/>
              <a:t>2 </a:t>
            </a:r>
            <a:r>
              <a:rPr lang="en-US" smtClean="0"/>
              <a:t>bytes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313453" y="4196934"/>
            <a:ext cx="2773539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size &lt;= 15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81705" y="4194397"/>
            <a:ext cx="5539901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small string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39914" y="4196935"/>
            <a:ext cx="2773539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data: points to small string</a:t>
            </a:r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6080760" y="3843528"/>
            <a:ext cx="5540846" cy="0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702308" y="3343842"/>
            <a:ext cx="1902571" cy="497149"/>
          </a:xfrm>
          <a:prstGeom prst="rect">
            <a:avLst/>
          </a:prstGeom>
          <a:noFill/>
          <a:ln w="2222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size</a:t>
            </a:r>
            <a:r>
              <a:rPr lang="ru-RU" smtClean="0"/>
              <a:t> = </a:t>
            </a:r>
            <a:r>
              <a:rPr lang="en-US" smtClean="0"/>
              <a:t>16</a:t>
            </a:r>
            <a:r>
              <a:rPr lang="ru-RU" smtClean="0"/>
              <a:t> </a:t>
            </a:r>
            <a:r>
              <a:rPr lang="en-US" smtClean="0"/>
              <a:t>bytes</a:t>
            </a:r>
            <a:endParaRPr lang="en-US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1143000" y="5120640"/>
            <a:ext cx="9872871" cy="975360"/>
          </a:xfrm>
        </p:spPr>
        <p:txBody>
          <a:bodyPr/>
          <a:lstStyle/>
          <a:p>
            <a:r>
              <a:rPr lang="ru-RU" smtClean="0"/>
              <a:t>Это решение позволяет избежать потерь времени при доступе, но уменьшает размер самой строки</a:t>
            </a:r>
          </a:p>
        </p:txBody>
      </p:sp>
    </p:spTree>
    <p:extLst>
      <p:ext uri="{BB962C8B-B14F-4D97-AF65-F5344CB8AC3E}">
        <p14:creationId xmlns:p14="http://schemas.microsoft.com/office/powerpoint/2010/main" val="173937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Проблема: а теперь учтём </a:t>
            </a:r>
            <a:r>
              <a:rPr lang="en-US" smtClean="0"/>
              <a:t>UTF32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 случае если один символ занимает не один байт (а, например, четыре) у </a:t>
            </a:r>
            <a:r>
              <a:rPr lang="en-US" smtClean="0"/>
              <a:t>SSO </a:t>
            </a:r>
            <a:r>
              <a:rPr lang="ru-RU" smtClean="0"/>
              <a:t>проблемы.</a:t>
            </a:r>
          </a:p>
          <a:p>
            <a:r>
              <a:rPr lang="ru-RU" smtClean="0"/>
              <a:t>Но в первую очередь проблемы у нас. Как обобщить разработанную строчку на символы разных размеров?</a:t>
            </a:r>
          </a:p>
          <a:p>
            <a:r>
              <a:rPr lang="ru-RU" smtClean="0"/>
              <a:t>Первая идея: написать три разных класса: </a:t>
            </a:r>
            <a:r>
              <a:rPr lang="en-US" smtClean="0"/>
              <a:t>utf8string, </a:t>
            </a:r>
            <a:r>
              <a:rPr lang="ru-RU" smtClean="0"/>
              <a:t> </a:t>
            </a:r>
            <a:r>
              <a:rPr lang="en-US" smtClean="0"/>
              <a:t>utf16string</a:t>
            </a:r>
            <a:r>
              <a:rPr lang="ru-RU" smtClean="0"/>
              <a:t> и </a:t>
            </a:r>
            <a:r>
              <a:rPr lang="en-US" smtClean="0"/>
              <a:t>utf32string</a:t>
            </a:r>
          </a:p>
          <a:p>
            <a:r>
              <a:rPr lang="ru-RU" smtClean="0"/>
              <a:t>Покритикуйте эту идею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9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Строки в стиле </a:t>
            </a:r>
            <a:r>
              <a:rPr lang="en-US" sz="4800" smtClean="0"/>
              <a:t>C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Класс строки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Оптимизации: </a:t>
            </a:r>
            <a:r>
              <a:rPr lang="en-US" sz="4800" smtClean="0"/>
              <a:t>COW </a:t>
            </a:r>
            <a:r>
              <a:rPr lang="ru-RU" sz="4800" smtClean="0"/>
              <a:t>и </a:t>
            </a:r>
            <a:r>
              <a:rPr lang="en-US" sz="4800" smtClean="0"/>
              <a:t>SSO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Шаблон класса строки</a:t>
            </a:r>
          </a:p>
        </p:txBody>
      </p:sp>
    </p:spTree>
    <p:extLst>
      <p:ext uri="{BB962C8B-B14F-4D97-AF65-F5344CB8AC3E}">
        <p14:creationId xmlns:p14="http://schemas.microsoft.com/office/powerpoint/2010/main" val="42001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Шаблон класса строки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 </a:t>
            </a:r>
            <a:r>
              <a:rPr lang="ru-RU" smtClean="0">
                <a:solidFill>
                  <a:srgbClr val="FF0000"/>
                </a:solidFill>
              </a:rPr>
              <a:t>в принципе</a:t>
            </a:r>
            <a:r>
              <a:rPr lang="ru-RU" smtClean="0"/>
              <a:t> устроен </a:t>
            </a:r>
            <a:r>
              <a:rPr lang="en-US" smtClean="0"/>
              <a:t>basic_string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CharT</a:t>
            </a:r>
            <a:r>
              <a:rPr lang="en-US" smtClean="0">
                <a:latin typeface="Consolas" panose="020B0609020204030204" pitchFamily="49" charset="0"/>
              </a:rPr>
              <a:t>&gt; class basic_string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CharT</a:t>
            </a:r>
            <a:r>
              <a:rPr lang="en-US" smtClean="0">
                <a:latin typeface="Consolas" panose="020B0609020204030204" pitchFamily="49" charset="0"/>
              </a:rPr>
              <a:t> *data;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size_t size;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union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size_t capacity;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enum {SZ = (sizeof(data) + 2*sizeof(size_t) + 31) / 32;};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CharT</a:t>
            </a:r>
            <a:r>
              <a:rPr lang="en-US" smtClean="0">
                <a:latin typeface="Consolas" panose="020B0609020204030204" pitchFamily="49" charset="0"/>
              </a:rPr>
              <a:t> small_str[SZ];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 sso;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тут все его 89 методов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Это позволяет делать разные строки для разных типов символов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5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Определения для удобства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typedef basic_string&lt;char&gt; string;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typedef </a:t>
            </a:r>
            <a:r>
              <a:rPr lang="en-US" smtClean="0">
                <a:latin typeface="Consolas" panose="020B0609020204030204" pitchFamily="49" charset="0"/>
              </a:rPr>
              <a:t>basic_string&lt;u16char_t&gt; u16string</a:t>
            </a:r>
            <a:r>
              <a:rPr lang="en-US"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typedef basic_string&lt;u32char_t&gt; u32string</a:t>
            </a:r>
            <a:r>
              <a:rPr lang="en-US"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typedef basic_string&lt;wchar_t&gt; wstring;</a:t>
            </a:r>
          </a:p>
          <a:p>
            <a:r>
              <a:rPr lang="ru-RU" smtClean="0"/>
              <a:t>Тут сознательно использован </a:t>
            </a:r>
            <a:r>
              <a:rPr lang="en-US" smtClean="0"/>
              <a:t>typedef </a:t>
            </a:r>
            <a:r>
              <a:rPr lang="ru-RU" smtClean="0"/>
              <a:t>а не </a:t>
            </a:r>
            <a:r>
              <a:rPr lang="en-US" smtClean="0"/>
              <a:t>using. </a:t>
            </a:r>
            <a:r>
              <a:rPr lang="ru-RU" smtClean="0"/>
              <a:t>Вы должны быть одинаковы хорошо знакомы с обоими способами определения синонимов</a:t>
            </a:r>
          </a:p>
          <a:p>
            <a:r>
              <a:rPr lang="ru-RU" smtClean="0"/>
              <a:t>Обсуждение: что насчёт </a:t>
            </a:r>
            <a:r>
              <a:rPr lang="en-US" smtClean="0">
                <a:latin typeface="Consolas" panose="020B0609020204030204" pitchFamily="49" charset="0"/>
              </a:rPr>
              <a:t>basic_string&lt;float&gt;</a:t>
            </a:r>
            <a:r>
              <a:rPr lang="en-US" smtClean="0"/>
              <a:t>?</a:t>
            </a:r>
            <a:r>
              <a:rPr lang="ru-RU"/>
              <a:t> </a:t>
            </a:r>
            <a:r>
              <a:rPr lang="ru-RU" smtClean="0"/>
              <a:t>Как там со сравнением на равенство? Что с завершающим символом?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5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Характеристики типов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Есть много вопросов, ответы на которые разные для разных строк с разными типами символов</a:t>
            </a:r>
            <a:endParaRPr lang="en-US" smtClean="0"/>
          </a:p>
          <a:p>
            <a:r>
              <a:rPr lang="ru-RU" smtClean="0"/>
              <a:t>Разумно свести всё это в класс 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</a:t>
            </a:r>
            <a:r>
              <a:rPr lang="en-US" smtClean="0">
                <a:latin typeface="Consolas" panose="020B0609020204030204" pitchFamily="49" charset="0"/>
              </a:rPr>
              <a:t>emplate&lt;class</a:t>
            </a:r>
            <a:r>
              <a:rPr lang="en-US">
                <a:latin typeface="Consolas" panose="020B0609020204030204" pitchFamily="49" charset="0"/>
              </a:rPr>
              <a:t> </a:t>
            </a:r>
            <a:r>
              <a:rPr lang="en-US" smtClean="0">
                <a:latin typeface="Consolas" panose="020B0609020204030204" pitchFamily="49" charset="0"/>
              </a:rPr>
              <a:t>CharT</a:t>
            </a:r>
            <a:r>
              <a:rPr lang="en-US">
                <a:latin typeface="Consolas" panose="020B0609020204030204" pitchFamily="49" charset="0"/>
              </a:rPr>
              <a:t>&gt; class char_traits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r>
              <a:rPr lang="ru-RU" smtClean="0"/>
              <a:t>Основные методы:</a:t>
            </a:r>
          </a:p>
          <a:p>
            <a:r>
              <a:rPr lang="en-US" smtClean="0"/>
              <a:t>assign, eq, lt, move, compare, find, eof, ....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CharT</a:t>
            </a:r>
            <a:r>
              <a:rPr lang="en-US" smtClean="0">
                <a:latin typeface="Consolas" panose="020B0609020204030204" pitchFamily="49" charset="0"/>
              </a:rPr>
              <a:t>,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typename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Traits</a:t>
            </a:r>
            <a:r>
              <a:rPr lang="en-US" smtClean="0">
                <a:latin typeface="Consolas" panose="020B0609020204030204" pitchFamily="49" charset="0"/>
              </a:rPr>
              <a:t> = std::char_traits&lt;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CharT</a:t>
            </a:r>
            <a:r>
              <a:rPr lang="en-US" smtClean="0">
                <a:latin typeface="Consolas" panose="020B0609020204030204" pitchFamily="49" charset="0"/>
              </a:rPr>
              <a:t>&gt;&gt;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class </a:t>
            </a:r>
            <a:r>
              <a:rPr lang="en-US">
                <a:latin typeface="Consolas" panose="020B0609020204030204" pitchFamily="49" charset="0"/>
              </a:rPr>
              <a:t>basic_string </a:t>
            </a:r>
            <a:r>
              <a:rPr lang="en-US" smtClean="0">
                <a:latin typeface="Consolas" panose="020B0609020204030204" pitchFamily="49" charset="0"/>
              </a:rPr>
              <a:t>{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тут всё точно так же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</a:rPr>
              <a:t>но с использованием </a:t>
            </a:r>
            <a:r>
              <a:rPr lang="en-US">
                <a:latin typeface="Consolas" panose="020B0609020204030204" pitchFamily="49" charset="0"/>
              </a:rPr>
              <a:t>Traits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1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Является ли способ выделения памяти на символ характеристикой символа?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9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C-</a:t>
            </a:r>
            <a:r>
              <a:rPr lang="ru-RU" smtClean="0"/>
              <a:t>строки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747944"/>
          </a:xfrm>
        </p:spPr>
        <p:txBody>
          <a:bodyPr/>
          <a:lstStyle/>
          <a:p>
            <a:r>
              <a:rPr lang="en-US" smtClean="0"/>
              <a:t>C</a:t>
            </a:r>
            <a:r>
              <a:rPr lang="ru-RU" smtClean="0"/>
              <a:t>троки в </a:t>
            </a:r>
            <a:r>
              <a:rPr lang="en-US" smtClean="0"/>
              <a:t>C++ </a:t>
            </a:r>
            <a:r>
              <a:rPr lang="ru-RU" smtClean="0"/>
              <a:t>исторически также завершаются нулевым символом</a:t>
            </a:r>
          </a:p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413420" y="2743200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04037" y="2743200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94653" y="2743200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85270" y="2743200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8" name="Rectangle 7"/>
          <p:cNvSpPr/>
          <p:nvPr/>
        </p:nvSpPr>
        <p:spPr>
          <a:xfrm>
            <a:off x="3975886" y="2743200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66503" y="2743200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,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57119" y="2743200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47736" y="2743200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w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38352" y="2743200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928969" y="2743200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319585" y="2743200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10202" y="2743200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100818" y="2743200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491435" y="2743200"/>
            <a:ext cx="470528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142999" y="3541450"/>
            <a:ext cx="9872871" cy="1194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/>
              <a:t>Но строка могла быть устроена</a:t>
            </a:r>
            <a:r>
              <a:rPr lang="en-US" smtClean="0"/>
              <a:t> </a:t>
            </a:r>
            <a:r>
              <a:rPr lang="ru-RU" smtClean="0"/>
              <a:t>в памяти и иначе. Например предваряться размером</a:t>
            </a:r>
          </a:p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998040" y="4478489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388657" y="4478489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779273" y="4478489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169890" y="4478489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60506" y="4478489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951123" y="4478489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,</a:t>
            </a: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341739" y="4478489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732356" y="4478489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w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122972" y="4478489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513589" y="4478489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</a:t>
            </a: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904205" y="4478489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294822" y="4478489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685438" y="4478489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413420" y="4478489"/>
            <a:ext cx="584619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</a:t>
            </a:r>
            <a:r>
              <a:rPr lang="ru-RU" smtClean="0">
                <a:latin typeface="Consolas" panose="020B0609020204030204" pitchFamily="49" charset="0"/>
              </a:rPr>
              <a:t>13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142998" y="5264458"/>
            <a:ext cx="9872871" cy="1141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/>
              <a:t>Обсуждение: эволюционные преимущества </a:t>
            </a:r>
            <a:r>
              <a:rPr lang="en-US" smtClean="0"/>
              <a:t>C-</a:t>
            </a:r>
            <a:r>
              <a:rPr lang="ru-RU" smtClean="0"/>
              <a:t>строк?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9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Аллокаторы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Выделение памяти абстрагирует аллокатор. Стандартный аллокатор сводится к </a:t>
            </a:r>
            <a:r>
              <a:rPr lang="en-US" smtClean="0"/>
              <a:t>malloc.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CharT</a:t>
            </a:r>
            <a:r>
              <a:rPr lang="en-US" smtClean="0">
                <a:latin typeface="Consolas" panose="020B0609020204030204" pitchFamily="49" charset="0"/>
              </a:rPr>
              <a:t>,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typename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Traits</a:t>
            </a:r>
            <a:r>
              <a:rPr lang="en-US" smtClean="0">
                <a:latin typeface="Consolas" panose="020B0609020204030204" pitchFamily="49" charset="0"/>
              </a:rPr>
              <a:t> = std::char_traits&lt;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CharT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typename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Allocator</a:t>
            </a:r>
            <a:r>
              <a:rPr lang="en-US" smtClean="0">
                <a:latin typeface="Consolas" panose="020B0609020204030204" pitchFamily="49" charset="0"/>
              </a:rPr>
              <a:t> = std::allocator</a:t>
            </a:r>
            <a:r>
              <a:rPr lang="en-US"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CharT</a:t>
            </a:r>
            <a:r>
              <a:rPr lang="en-US">
                <a:latin typeface="Consolas" panose="020B0609020204030204" pitchFamily="49" charset="0"/>
              </a:rPr>
              <a:t>&gt;</a:t>
            </a:r>
            <a:r>
              <a:rPr lang="en-US" smtClean="0">
                <a:latin typeface="Consolas" panose="020B0609020204030204" pitchFamily="49" charset="0"/>
              </a:rPr>
              <a:t>&gt; 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class </a:t>
            </a:r>
            <a:r>
              <a:rPr lang="en-US">
                <a:latin typeface="Consolas" panose="020B0609020204030204" pitchFamily="49" charset="0"/>
              </a:rPr>
              <a:t>basic_string </a:t>
            </a:r>
            <a:r>
              <a:rPr lang="en-US" smtClean="0">
                <a:latin typeface="Consolas" panose="020B0609020204030204" pitchFamily="49" charset="0"/>
              </a:rPr>
              <a:t>{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тут всё точно так же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но с использованием </a:t>
            </a:r>
            <a:r>
              <a:rPr lang="en-US" smtClean="0">
                <a:latin typeface="Consolas" panose="020B0609020204030204" pitchFamily="49" charset="0"/>
              </a:rPr>
              <a:t>Traits </a:t>
            </a:r>
            <a:r>
              <a:rPr lang="ru-RU" smtClean="0">
                <a:latin typeface="Consolas" panose="020B0609020204030204" pitchFamily="49" charset="0"/>
              </a:rPr>
              <a:t>и </a:t>
            </a:r>
            <a:r>
              <a:rPr lang="en-US" smtClean="0">
                <a:latin typeface="Consolas" panose="020B0609020204030204" pitchFamily="49" charset="0"/>
              </a:rPr>
              <a:t>Allocator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0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Шаблоны, таким образом, важны в самом классе строки. Важны ли они в классах, </a:t>
            </a:r>
            <a:r>
              <a:rPr lang="ru-RU" b="1" smtClean="0"/>
              <a:t>использующих</a:t>
            </a:r>
            <a:r>
              <a:rPr lang="ru-RU" smtClean="0"/>
              <a:t> строки?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6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Немного </a:t>
            </a:r>
            <a:r>
              <a:rPr lang="en-US" smtClean="0"/>
              <a:t>boost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 слайде с функциональным соответствием был упомянут </a:t>
            </a:r>
            <a:r>
              <a:rPr lang="en-US" smtClean="0"/>
              <a:t>boost::tokenizer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string </a:t>
            </a:r>
            <a:r>
              <a:rPr lang="en-US">
                <a:latin typeface="Consolas" panose="020B0609020204030204" pitchFamily="49" charset="0"/>
              </a:rPr>
              <a:t>str = ";;Hello|world||-foo--bar;yow;baz</a:t>
            </a:r>
            <a:r>
              <a:rPr lang="en-US" smtClean="0">
                <a:latin typeface="Consolas" panose="020B0609020204030204" pitchFamily="49" charset="0"/>
              </a:rPr>
              <a:t>|";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char_separator&lt;char</a:t>
            </a:r>
            <a:r>
              <a:rPr lang="en-US">
                <a:latin typeface="Consolas" panose="020B0609020204030204" pitchFamily="49" charset="0"/>
              </a:rPr>
              <a:t>&gt; sep</a:t>
            </a:r>
            <a:r>
              <a:rPr lang="en-US" smtClean="0">
                <a:latin typeface="Consolas" panose="020B0609020204030204" pitchFamily="49" charset="0"/>
              </a:rPr>
              <a:t>("-;|");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tokenizer&lt;char_separator&lt;char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 &gt;</a:t>
            </a:r>
            <a:r>
              <a:rPr lang="en-US">
                <a:latin typeface="Consolas" panose="020B0609020204030204" pitchFamily="49" charset="0"/>
              </a:rPr>
              <a:t> tokens(str, sep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for </a:t>
            </a:r>
            <a:r>
              <a:rPr lang="en-US">
                <a:latin typeface="Consolas" panose="020B0609020204030204" pitchFamily="49" charset="0"/>
              </a:rPr>
              <a:t>(auto tok : </a:t>
            </a:r>
            <a:r>
              <a:rPr lang="en-US" smtClean="0">
                <a:latin typeface="Consolas" panose="020B0609020204030204" pitchFamily="49" charset="0"/>
              </a:rPr>
              <a:t>tokens)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cout </a:t>
            </a:r>
            <a:r>
              <a:rPr lang="en-US">
                <a:latin typeface="Consolas" panose="020B0609020204030204" pitchFamily="49" charset="0"/>
              </a:rPr>
              <a:t>&lt;&lt; "&lt;" &lt;&lt; tok &lt;&lt; "&gt; </a:t>
            </a:r>
            <a:r>
              <a:rPr lang="en-US" smtClean="0">
                <a:latin typeface="Consolas" panose="020B0609020204030204" pitchFamily="49" charset="0"/>
              </a:rPr>
              <a:t>";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cout </a:t>
            </a:r>
            <a:r>
              <a:rPr lang="en-US">
                <a:latin typeface="Consolas" panose="020B0609020204030204" pitchFamily="49" charset="0"/>
              </a:rPr>
              <a:t>&lt;&lt; endl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r>
              <a:rPr lang="ru-RU" smtClean="0"/>
              <a:t>Основное внимание стоит обратить на параметризацию токенайзера разделителем и разделителя  символьным типом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Проблема-тизер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Напишите для </a:t>
            </a:r>
            <a:r>
              <a:rPr lang="en-US" smtClean="0"/>
              <a:t>basic_string </a:t>
            </a:r>
            <a:r>
              <a:rPr lang="ru-RU" smtClean="0"/>
              <a:t>сравнение (</a:t>
            </a:r>
            <a:r>
              <a:rPr lang="en-US"/>
              <a:t>o</a:t>
            </a:r>
            <a:r>
              <a:rPr lang="en-US" smtClean="0"/>
              <a:t>perator==)</a:t>
            </a:r>
          </a:p>
          <a:p>
            <a:r>
              <a:rPr lang="ru-RU" smtClean="0"/>
              <a:t>Сделаете ли вы этот оператор методом класса или свободной функцией?</a:t>
            </a:r>
          </a:p>
          <a:p>
            <a:r>
              <a:rPr lang="ru-RU" smtClean="0"/>
              <a:t>Как должны сравниваться строки с одинаковым </a:t>
            </a:r>
            <a:r>
              <a:rPr lang="en-US" smtClean="0"/>
              <a:t>CharT</a:t>
            </a:r>
            <a:r>
              <a:rPr lang="ru-RU" smtClean="0"/>
              <a:t>, но разными </a:t>
            </a:r>
            <a:r>
              <a:rPr lang="en-US" smtClean="0"/>
              <a:t>Traits?</a:t>
            </a:r>
          </a:p>
          <a:p>
            <a:r>
              <a:rPr lang="en-US" smtClean="0"/>
              <a:t> </a:t>
            </a:r>
            <a:r>
              <a:rPr lang="ru-RU" smtClean="0"/>
              <a:t>А если у них одинаковые </a:t>
            </a:r>
            <a:r>
              <a:rPr lang="en-US" smtClean="0"/>
              <a:t>CharT </a:t>
            </a:r>
            <a:r>
              <a:rPr lang="ru-RU" smtClean="0"/>
              <a:t>и </a:t>
            </a:r>
            <a:r>
              <a:rPr lang="en-US" smtClean="0"/>
              <a:t>Traits, </a:t>
            </a:r>
            <a:r>
              <a:rPr lang="ru-RU" smtClean="0"/>
              <a:t>но разные аллокаторы?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8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Проблема-тизер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41280" cy="4038600"/>
          </a:xfrm>
        </p:spPr>
        <p:txBody>
          <a:bodyPr/>
          <a:lstStyle/>
          <a:p>
            <a:r>
              <a:rPr lang="ru-RU" smtClean="0"/>
              <a:t>Напишите для </a:t>
            </a:r>
            <a:r>
              <a:rPr lang="en-US" smtClean="0"/>
              <a:t>basic_string </a:t>
            </a:r>
            <a:r>
              <a:rPr lang="ru-RU" smtClean="0"/>
              <a:t>сравнение (</a:t>
            </a:r>
            <a:r>
              <a:rPr lang="en-US"/>
              <a:t>o</a:t>
            </a:r>
            <a:r>
              <a:rPr lang="en-US" smtClean="0"/>
              <a:t>perator==)</a:t>
            </a:r>
          </a:p>
          <a:p>
            <a:r>
              <a:rPr lang="ru-RU" smtClean="0"/>
              <a:t>Сделаете ли вы этот оператор методом класса или свободной функцией?</a:t>
            </a:r>
          </a:p>
          <a:p>
            <a:pPr lvl="1"/>
            <a:r>
              <a:rPr lang="ru-RU"/>
              <a:t>О</a:t>
            </a:r>
            <a:r>
              <a:rPr lang="ru-RU" smtClean="0"/>
              <a:t>чевидно свободной функцией</a:t>
            </a:r>
            <a:r>
              <a:rPr lang="en-US" smtClean="0"/>
              <a:t>, </a:t>
            </a:r>
            <a:r>
              <a:rPr lang="ru-RU" smtClean="0"/>
              <a:t>подумайте о </a:t>
            </a:r>
            <a:r>
              <a:rPr lang="en-US" smtClean="0"/>
              <a:t>if ("hello" == s)</a:t>
            </a:r>
            <a:r>
              <a:rPr lang="ru-RU" smtClean="0"/>
              <a:t> и т.п.</a:t>
            </a:r>
          </a:p>
          <a:p>
            <a:pPr lvl="1"/>
            <a:r>
              <a:rPr lang="ru-RU" smtClean="0"/>
              <a:t>Эта функция должна быть обобщённой. Т.е. это либо макрос либо шаблонная функция</a:t>
            </a:r>
          </a:p>
          <a:p>
            <a:pPr lvl="1"/>
            <a:r>
              <a:rPr lang="ru-RU" smtClean="0"/>
              <a:t>Следующая лекция как раз будет посвящена небольшим шаблонным функциям (ну и макросам), их возможностям и ограничениям</a:t>
            </a:r>
          </a:p>
          <a:p>
            <a:r>
              <a:rPr lang="ru-RU" smtClean="0"/>
              <a:t>Как должны сравниваться строки с одинаковым </a:t>
            </a:r>
            <a:r>
              <a:rPr lang="en-US" smtClean="0"/>
              <a:t>CharT</a:t>
            </a:r>
            <a:r>
              <a:rPr lang="ru-RU" smtClean="0"/>
              <a:t>, но разными </a:t>
            </a:r>
            <a:r>
              <a:rPr lang="en-US" smtClean="0"/>
              <a:t>Traits?</a:t>
            </a:r>
            <a:endParaRPr lang="ru-RU" smtClean="0"/>
          </a:p>
          <a:p>
            <a:pPr lvl="1"/>
            <a:r>
              <a:rPr lang="ru-RU" smtClean="0"/>
              <a:t>Неочевидно. Поскольку именно </a:t>
            </a:r>
            <a:r>
              <a:rPr lang="en-US" smtClean="0"/>
              <a:t>Traits </a:t>
            </a:r>
            <a:r>
              <a:rPr lang="ru-RU" smtClean="0"/>
              <a:t>отвечают за копирование</a:t>
            </a:r>
          </a:p>
          <a:p>
            <a:pPr lvl="1"/>
            <a:r>
              <a:rPr lang="ru-RU" smtClean="0"/>
              <a:t>Кстати: а если одинаковые </a:t>
            </a:r>
            <a:r>
              <a:rPr lang="en-US" smtClean="0"/>
              <a:t>Traits </a:t>
            </a:r>
            <a:r>
              <a:rPr lang="ru-RU" smtClean="0"/>
              <a:t>и разные </a:t>
            </a:r>
            <a:r>
              <a:rPr lang="en-US" smtClean="0"/>
              <a:t>CharT? </a:t>
            </a:r>
          </a:p>
          <a:p>
            <a:r>
              <a:rPr lang="en-US" smtClean="0"/>
              <a:t> </a:t>
            </a:r>
            <a:r>
              <a:rPr lang="ru-RU" smtClean="0"/>
              <a:t>А если у них одинаковые </a:t>
            </a:r>
            <a:r>
              <a:rPr lang="en-US" smtClean="0"/>
              <a:t>CharT </a:t>
            </a:r>
            <a:r>
              <a:rPr lang="ru-RU" smtClean="0"/>
              <a:t>и </a:t>
            </a:r>
            <a:r>
              <a:rPr lang="en-US" smtClean="0"/>
              <a:t>Traits, </a:t>
            </a:r>
            <a:r>
              <a:rPr lang="ru-RU" smtClean="0"/>
              <a:t>но разные аллокаторы?</a:t>
            </a:r>
          </a:p>
          <a:p>
            <a:pPr lvl="1"/>
            <a:r>
              <a:rPr lang="ru-RU" smtClean="0"/>
              <a:t>Кажется, тут нет особых проблем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4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Не настало ли время </a:t>
            </a:r>
            <a:r>
              <a:rPr lang="ru-RU" smtClean="0">
                <a:solidFill>
                  <a:srgbClr val="0000FF"/>
                </a:solidFill>
              </a:rPr>
              <a:t>теперь</a:t>
            </a:r>
            <a:r>
              <a:rPr lang="ru-RU" smtClean="0"/>
              <a:t> построить велосипед?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6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ISO/IEC, "Information technology -- Programming languages – C++", ISO/IEC 14882:2014, 2014</a:t>
            </a:r>
          </a:p>
          <a:p>
            <a:pPr lvl="0"/>
            <a:r>
              <a:rPr lang="en-US" smtClean="0"/>
              <a:t>Bjarne Stroustrup, The </a:t>
            </a:r>
            <a:r>
              <a:rPr lang="en-US" dirty="0"/>
              <a:t>C++ Programming Language (4th </a:t>
            </a:r>
            <a:r>
              <a:rPr lang="en-US"/>
              <a:t>Edition</a:t>
            </a:r>
            <a:r>
              <a:rPr lang="en-US" smtClean="0"/>
              <a:t>)</a:t>
            </a:r>
            <a:endParaRPr lang="ru-RU" smtClean="0"/>
          </a:p>
          <a:p>
            <a:r>
              <a:rPr lang="en-US"/>
              <a:t>Nicolai M. Josuttis,  The C++ Standard Library - A Tutorial and Reference, 2nd Edition , Addison-Wesley, </a:t>
            </a:r>
            <a:r>
              <a:rPr lang="en-US" smtClean="0"/>
              <a:t>2012</a:t>
            </a:r>
          </a:p>
          <a:p>
            <a:r>
              <a:rPr lang="en-US"/>
              <a:t>Nicholas </a:t>
            </a:r>
            <a:r>
              <a:rPr lang="en-US" smtClean="0"/>
              <a:t>Ormrod, "The </a:t>
            </a:r>
            <a:r>
              <a:rPr lang="en-US"/>
              <a:t>strange details of std::string at Facebook</a:t>
            </a:r>
            <a:r>
              <a:rPr lang="en-US" smtClean="0"/>
              <a:t>", CppCon'16</a:t>
            </a:r>
            <a:endParaRPr lang="en-US"/>
          </a:p>
          <a:p>
            <a:pPr lvl="0"/>
            <a:r>
              <a:rPr lang="en-US"/>
              <a:t>Mark Zeren, "Rethinking strings" </a:t>
            </a:r>
            <a:r>
              <a:rPr lang="en-US" smtClean="0"/>
              <a:t>, C</a:t>
            </a:r>
            <a:r>
              <a:rPr lang="en-US"/>
              <a:t>++</a:t>
            </a:r>
            <a:r>
              <a:rPr lang="en-US" smtClean="0"/>
              <a:t>Now'17</a:t>
            </a:r>
            <a:endParaRPr lang="ru-RU" smtClean="0"/>
          </a:p>
          <a:p>
            <a:pPr lvl="0"/>
            <a:r>
              <a:rPr lang="ru-RU" smtClean="0"/>
              <a:t>Антон Полухин, "Как делать не надо"</a:t>
            </a:r>
            <a:r>
              <a:rPr lang="en-US" smtClean="0"/>
              <a:t>, </a:t>
            </a:r>
            <a:r>
              <a:rPr lang="ru-RU" smtClean="0"/>
              <a:t>С++</a:t>
            </a:r>
            <a:r>
              <a:rPr lang="en-US" smtClean="0"/>
              <a:t> User Group'2016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6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Работа с </a:t>
            </a:r>
            <a:r>
              <a:rPr lang="en-US" smtClean="0"/>
              <a:t>C-</a:t>
            </a:r>
            <a:r>
              <a:rPr lang="ru-RU" smtClean="0"/>
              <a:t>строками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Чтобы иметь возможность оперировать </a:t>
            </a:r>
            <a:r>
              <a:rPr lang="en-US" smtClean="0"/>
              <a:t>C-</a:t>
            </a:r>
            <a:r>
              <a:rPr lang="ru-RU" smtClean="0"/>
              <a:t>строкой, обычно используют указатель на первый элемент при неизменных и массив при изменяемых строках: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const char *cinv</a:t>
            </a:r>
            <a:r>
              <a:rPr lang="ru-RU" sz="1800" smtClean="0">
                <a:latin typeface="Consolas" panose="020B0609020204030204" pitchFamily="49" charset="0"/>
              </a:rPr>
              <a:t> = </a:t>
            </a:r>
            <a:r>
              <a:rPr lang="en-US" sz="1800" smtClean="0">
                <a:latin typeface="Consolas" panose="020B0609020204030204" pitchFamily="49" charset="0"/>
              </a:rPr>
              <a:t>"Hello, world";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char cmut[] </a:t>
            </a:r>
            <a:r>
              <a:rPr lang="ru-RU" sz="1800">
                <a:latin typeface="Consolas" panose="020B0609020204030204" pitchFamily="49" charset="0"/>
              </a:rPr>
              <a:t>= </a:t>
            </a:r>
            <a:r>
              <a:rPr lang="en-US" sz="1800">
                <a:latin typeface="Consolas" panose="020B0609020204030204" pitchFamily="49" charset="0"/>
              </a:rPr>
              <a:t>"Hello, world</a:t>
            </a:r>
            <a:r>
              <a:rPr lang="en-US" sz="1800" smtClean="0">
                <a:latin typeface="Consolas" panose="020B0609020204030204" pitchFamily="49" charset="0"/>
              </a:rPr>
              <a:t>";</a:t>
            </a:r>
            <a:endParaRPr lang="ru-RU" sz="180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char *cheap = malloc (</a:t>
            </a:r>
            <a:r>
              <a:rPr lang="ru-RU" sz="1800" smtClean="0">
                <a:latin typeface="Consolas" panose="020B0609020204030204" pitchFamily="49" charset="0"/>
              </a:rPr>
              <a:t>какой-то размер</a:t>
            </a:r>
            <a:r>
              <a:rPr lang="en-US" sz="1800" smtClean="0">
                <a:latin typeface="Consolas" panose="020B0609020204030204" pitchFamily="49" charset="0"/>
              </a:rPr>
              <a:t>);</a:t>
            </a:r>
            <a:endParaRPr lang="ru-RU" sz="18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strcpy (cheap, cinv); 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cheap = cinv; 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cinv = 0; 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cmut = cheap; </a:t>
            </a:r>
          </a:p>
        </p:txBody>
      </p:sp>
      <p:sp>
        <p:nvSpPr>
          <p:cNvPr id="4" name="Rectangle 3"/>
          <p:cNvSpPr/>
          <p:nvPr/>
        </p:nvSpPr>
        <p:spPr>
          <a:xfrm>
            <a:off x="8361460" y="3133818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752077" y="3133818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42693" y="3133818"/>
            <a:ext cx="1128772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.........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271465" y="3133818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662081" y="3133818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052698" y="3133818"/>
            <a:ext cx="470528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924583" y="3133818"/>
            <a:ext cx="825624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>
                <a:latin typeface="Consolas" panose="020B0609020204030204" pitchFamily="49" charset="0"/>
              </a:rPr>
              <a:t>0xa000</a:t>
            </a:r>
            <a:endParaRPr lang="en-US" sz="1400">
              <a:latin typeface="Consolas" panose="020B0609020204030204" pitchFamily="49" charset="0"/>
            </a:endParaRPr>
          </a:p>
        </p:txBody>
      </p:sp>
      <p:cxnSp>
        <p:nvCxnSpPr>
          <p:cNvPr id="20" name="Straight Arrow Connector 19"/>
          <p:cNvCxnSpPr>
            <a:stCxn id="18" idx="3"/>
            <a:endCxn id="4" idx="1"/>
          </p:cNvCxnSpPr>
          <p:nvPr/>
        </p:nvCxnSpPr>
        <p:spPr>
          <a:xfrm>
            <a:off x="7750207" y="3382393"/>
            <a:ext cx="611253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Flowchart: Punched Tape 21"/>
          <p:cNvSpPr/>
          <p:nvPr/>
        </p:nvSpPr>
        <p:spPr>
          <a:xfrm>
            <a:off x="8179466" y="3960527"/>
            <a:ext cx="754602" cy="594804"/>
          </a:xfrm>
          <a:prstGeom prst="flowChartPunchedTap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cmut</a:t>
            </a: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361459" y="4805408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752076" y="4805408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142692" y="4805408"/>
            <a:ext cx="1128772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.........</a:t>
            </a: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0271464" y="4805408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0662080" y="4805408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1052697" y="4805408"/>
            <a:ext cx="470528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29" name="Straight Arrow Connector 28"/>
          <p:cNvCxnSpPr>
            <a:stCxn id="22" idx="2"/>
            <a:endCxn id="23" idx="0"/>
          </p:cNvCxnSpPr>
          <p:nvPr/>
        </p:nvCxnSpPr>
        <p:spPr>
          <a:xfrm>
            <a:off x="8556767" y="4495851"/>
            <a:ext cx="1" cy="309557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361461" y="5844095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752078" y="5844095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9142694" y="5844095"/>
            <a:ext cx="1128772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.........</a:t>
            </a:r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0271466" y="5844095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0662082" y="5844095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1052699" y="5844095"/>
            <a:ext cx="470528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924583" y="5846315"/>
            <a:ext cx="825624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>
                <a:latin typeface="Consolas" panose="020B0609020204030204" pitchFamily="49" charset="0"/>
              </a:rPr>
              <a:t>0xb000</a:t>
            </a:r>
            <a:endParaRPr lang="en-US" sz="1400">
              <a:latin typeface="Consolas" panose="020B0609020204030204" pitchFamily="49" charset="0"/>
            </a:endParaRPr>
          </a:p>
        </p:txBody>
      </p:sp>
      <p:cxnSp>
        <p:nvCxnSpPr>
          <p:cNvPr id="41" name="Straight Arrow Connector 40"/>
          <p:cNvCxnSpPr>
            <a:stCxn id="40" idx="3"/>
            <a:endCxn id="33" idx="1"/>
          </p:cNvCxnSpPr>
          <p:nvPr/>
        </p:nvCxnSpPr>
        <p:spPr>
          <a:xfrm flipV="1">
            <a:off x="7750207" y="6092670"/>
            <a:ext cx="611254" cy="222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Flowchart: Punched Tape 45"/>
          <p:cNvSpPr/>
          <p:nvPr/>
        </p:nvSpPr>
        <p:spPr>
          <a:xfrm>
            <a:off x="6960094" y="4908389"/>
            <a:ext cx="754602" cy="594804"/>
          </a:xfrm>
          <a:prstGeom prst="flowChartPunchedTap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cheap</a:t>
            </a:r>
            <a:endParaRPr lang="en-US"/>
          </a:p>
        </p:txBody>
      </p:sp>
      <p:sp>
        <p:nvSpPr>
          <p:cNvPr id="53" name="Flowchart: Punched Tape 52"/>
          <p:cNvSpPr/>
          <p:nvPr/>
        </p:nvSpPr>
        <p:spPr>
          <a:xfrm>
            <a:off x="6960094" y="4013113"/>
            <a:ext cx="754602" cy="594804"/>
          </a:xfrm>
          <a:prstGeom prst="flowChartPunchedTap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cinv</a:t>
            </a:r>
            <a:endParaRPr lang="en-US"/>
          </a:p>
        </p:txBody>
      </p:sp>
      <p:cxnSp>
        <p:nvCxnSpPr>
          <p:cNvPr id="30" name="Straight Arrow Connector 29"/>
          <p:cNvCxnSpPr>
            <a:stCxn id="53" idx="0"/>
            <a:endCxn id="18" idx="2"/>
          </p:cNvCxnSpPr>
          <p:nvPr/>
        </p:nvCxnSpPr>
        <p:spPr>
          <a:xfrm flipV="1">
            <a:off x="7337395" y="3630967"/>
            <a:ext cx="0" cy="441626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6" idx="2"/>
            <a:endCxn id="40" idx="0"/>
          </p:cNvCxnSpPr>
          <p:nvPr/>
        </p:nvCxnSpPr>
        <p:spPr>
          <a:xfrm>
            <a:off x="7337395" y="5443713"/>
            <a:ext cx="0" cy="402602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3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Работа с </a:t>
            </a:r>
            <a:r>
              <a:rPr lang="en-US" smtClean="0"/>
              <a:t>C-</a:t>
            </a:r>
            <a:r>
              <a:rPr lang="ru-RU" smtClean="0"/>
              <a:t>строками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Чтобы иметь возможность оперировать </a:t>
            </a:r>
            <a:r>
              <a:rPr lang="en-US" smtClean="0"/>
              <a:t>C-</a:t>
            </a:r>
            <a:r>
              <a:rPr lang="ru-RU" smtClean="0"/>
              <a:t>строкой, обычно используют указатель на первый элемент при неизменных и массив при изменяемых строках: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const char *cinv</a:t>
            </a:r>
            <a:r>
              <a:rPr lang="ru-RU" sz="1800" smtClean="0">
                <a:latin typeface="Consolas" panose="020B0609020204030204" pitchFamily="49" charset="0"/>
              </a:rPr>
              <a:t> = </a:t>
            </a:r>
            <a:r>
              <a:rPr lang="en-US" sz="1800" smtClean="0">
                <a:latin typeface="Consolas" panose="020B0609020204030204" pitchFamily="49" charset="0"/>
              </a:rPr>
              <a:t>"Hello, world";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char cmut[] </a:t>
            </a:r>
            <a:r>
              <a:rPr lang="ru-RU" sz="1800">
                <a:latin typeface="Consolas" panose="020B0609020204030204" pitchFamily="49" charset="0"/>
              </a:rPr>
              <a:t>= </a:t>
            </a:r>
            <a:r>
              <a:rPr lang="en-US" sz="1800">
                <a:latin typeface="Consolas" panose="020B0609020204030204" pitchFamily="49" charset="0"/>
              </a:rPr>
              <a:t>"Hello, world</a:t>
            </a:r>
            <a:r>
              <a:rPr lang="en-US" sz="1800" smtClean="0">
                <a:latin typeface="Consolas" panose="020B0609020204030204" pitchFamily="49" charset="0"/>
              </a:rPr>
              <a:t>";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z="1800" smtClean="0">
                <a:solidFill>
                  <a:srgbClr val="0000FF"/>
                </a:solidFill>
                <a:latin typeface="Consolas" panose="020B0609020204030204" pitchFamily="49" charset="0"/>
              </a:rPr>
              <a:t>копирование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char *cheap = malloc (</a:t>
            </a:r>
            <a:r>
              <a:rPr lang="ru-RU" sz="1800" smtClean="0">
                <a:latin typeface="Consolas" panose="020B0609020204030204" pitchFamily="49" charset="0"/>
              </a:rPr>
              <a:t>какой-то размер</a:t>
            </a:r>
            <a:r>
              <a:rPr lang="en-US" sz="1800" smtClean="0">
                <a:latin typeface="Consolas" panose="020B0609020204030204" pitchFamily="49" charset="0"/>
              </a:rPr>
              <a:t>);</a:t>
            </a:r>
            <a:endParaRPr lang="ru-RU" sz="18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strcpy (cheap, cinv);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z="1800" smtClean="0">
                <a:solidFill>
                  <a:srgbClr val="0000FF"/>
                </a:solidFill>
                <a:latin typeface="Consolas" panose="020B0609020204030204" pitchFamily="49" charset="0"/>
              </a:rPr>
              <a:t>копирование</a:t>
            </a:r>
            <a:endParaRPr lang="en-US" sz="180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cheap = cinv; </a:t>
            </a:r>
            <a:r>
              <a:rPr lang="en-US" sz="1800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 sz="1800" smtClean="0">
                <a:solidFill>
                  <a:srgbClr val="FF0000"/>
                </a:solidFill>
                <a:latin typeface="Consolas" panose="020B0609020204030204" pitchFamily="49" charset="0"/>
              </a:rPr>
              <a:t>утечка памяти</a:t>
            </a:r>
            <a:endParaRPr lang="en-US" sz="180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cinv = 0;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// ok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cmut = cheap; </a:t>
            </a:r>
            <a:r>
              <a:rPr lang="en-US" sz="1800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 sz="1800" smtClean="0">
                <a:solidFill>
                  <a:srgbClr val="FF0000"/>
                </a:solidFill>
                <a:latin typeface="Consolas" panose="020B0609020204030204" pitchFamily="49" charset="0"/>
              </a:rPr>
              <a:t>ошибка компиляции</a:t>
            </a:r>
            <a:endParaRPr lang="en-US" sz="180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61460" y="3133818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752077" y="3133818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42693" y="3133818"/>
            <a:ext cx="1128772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.........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271465" y="3133818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662081" y="3133818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052698" y="3133818"/>
            <a:ext cx="470528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924583" y="3133818"/>
            <a:ext cx="825624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>
                <a:latin typeface="Consolas" panose="020B0609020204030204" pitchFamily="49" charset="0"/>
              </a:rPr>
              <a:t>0xa000</a:t>
            </a:r>
            <a:endParaRPr lang="en-US" sz="1400">
              <a:latin typeface="Consolas" panose="020B0609020204030204" pitchFamily="49" charset="0"/>
            </a:endParaRPr>
          </a:p>
        </p:txBody>
      </p:sp>
      <p:cxnSp>
        <p:nvCxnSpPr>
          <p:cNvPr id="20" name="Straight Arrow Connector 19"/>
          <p:cNvCxnSpPr>
            <a:stCxn id="18" idx="3"/>
            <a:endCxn id="4" idx="1"/>
          </p:cNvCxnSpPr>
          <p:nvPr/>
        </p:nvCxnSpPr>
        <p:spPr>
          <a:xfrm>
            <a:off x="7750207" y="3382393"/>
            <a:ext cx="611253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Flowchart: Punched Tape 21"/>
          <p:cNvSpPr/>
          <p:nvPr/>
        </p:nvSpPr>
        <p:spPr>
          <a:xfrm>
            <a:off x="8179466" y="3960527"/>
            <a:ext cx="754602" cy="594804"/>
          </a:xfrm>
          <a:prstGeom prst="flowChartPunchedTap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cmut</a:t>
            </a: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361459" y="4805408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752076" y="4805408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142692" y="4805408"/>
            <a:ext cx="1128772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.........</a:t>
            </a: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0271464" y="4805408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0662080" y="4805408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1052697" y="4805408"/>
            <a:ext cx="470528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29" name="Straight Arrow Connector 28"/>
          <p:cNvCxnSpPr>
            <a:stCxn id="22" idx="2"/>
            <a:endCxn id="23" idx="0"/>
          </p:cNvCxnSpPr>
          <p:nvPr/>
        </p:nvCxnSpPr>
        <p:spPr>
          <a:xfrm>
            <a:off x="8556767" y="4495851"/>
            <a:ext cx="1" cy="309557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361461" y="5844095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752078" y="5844095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9142694" y="5844095"/>
            <a:ext cx="1128772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.........</a:t>
            </a:r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0271466" y="5844095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0662082" y="5844095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1052699" y="5844095"/>
            <a:ext cx="470528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924583" y="5846315"/>
            <a:ext cx="825624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>
                <a:latin typeface="Consolas" panose="020B0609020204030204" pitchFamily="49" charset="0"/>
              </a:rPr>
              <a:t>0xb000</a:t>
            </a:r>
            <a:endParaRPr lang="en-US" sz="1400">
              <a:latin typeface="Consolas" panose="020B0609020204030204" pitchFamily="49" charset="0"/>
            </a:endParaRPr>
          </a:p>
        </p:txBody>
      </p:sp>
      <p:cxnSp>
        <p:nvCxnSpPr>
          <p:cNvPr id="41" name="Straight Arrow Connector 40"/>
          <p:cNvCxnSpPr>
            <a:stCxn id="40" idx="3"/>
            <a:endCxn id="33" idx="1"/>
          </p:cNvCxnSpPr>
          <p:nvPr/>
        </p:nvCxnSpPr>
        <p:spPr>
          <a:xfrm flipV="1">
            <a:off x="7750207" y="6092670"/>
            <a:ext cx="611254" cy="222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Flowchart: Punched Tape 45"/>
          <p:cNvSpPr/>
          <p:nvPr/>
        </p:nvSpPr>
        <p:spPr>
          <a:xfrm>
            <a:off x="6960094" y="4908389"/>
            <a:ext cx="754602" cy="594804"/>
          </a:xfrm>
          <a:prstGeom prst="flowChartPunchedTap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cheap</a:t>
            </a:r>
            <a:endParaRPr lang="en-US"/>
          </a:p>
        </p:txBody>
      </p:sp>
      <p:sp>
        <p:nvSpPr>
          <p:cNvPr id="53" name="Flowchart: Punched Tape 52"/>
          <p:cNvSpPr/>
          <p:nvPr/>
        </p:nvSpPr>
        <p:spPr>
          <a:xfrm>
            <a:off x="6960094" y="4013113"/>
            <a:ext cx="754602" cy="594804"/>
          </a:xfrm>
          <a:prstGeom prst="flowChartPunchedTap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cinv</a:t>
            </a:r>
            <a:endParaRPr lang="en-US"/>
          </a:p>
        </p:txBody>
      </p:sp>
      <p:cxnSp>
        <p:nvCxnSpPr>
          <p:cNvPr id="30" name="Straight Arrow Connector 29"/>
          <p:cNvCxnSpPr>
            <a:stCxn id="53" idx="0"/>
            <a:endCxn id="18" idx="2"/>
          </p:cNvCxnSpPr>
          <p:nvPr/>
        </p:nvCxnSpPr>
        <p:spPr>
          <a:xfrm flipV="1">
            <a:off x="7337395" y="3630967"/>
            <a:ext cx="0" cy="441626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6" idx="2"/>
            <a:endCxn id="40" idx="0"/>
          </p:cNvCxnSpPr>
          <p:nvPr/>
        </p:nvCxnSpPr>
        <p:spPr>
          <a:xfrm>
            <a:off x="7337395" y="5443713"/>
            <a:ext cx="0" cy="402602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2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Типизация для </a:t>
            </a:r>
            <a:r>
              <a:rPr lang="en-US" smtClean="0"/>
              <a:t>C-</a:t>
            </a:r>
            <a:r>
              <a:rPr lang="ru-RU" smtClean="0"/>
              <a:t>строк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8778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 smtClean="0"/>
              <a:t>auto cstr = "Hello, world!";</a:t>
            </a:r>
          </a:p>
          <a:p>
            <a:pPr marL="45720" indent="0">
              <a:buNone/>
            </a:pPr>
            <a:r>
              <a:rPr lang="en-US" sz="2000"/>
              <a:t>decltype(auto) </a:t>
            </a:r>
            <a:r>
              <a:rPr lang="en-US" sz="2000" smtClean="0"/>
              <a:t>cstra </a:t>
            </a:r>
            <a:r>
              <a:rPr lang="en-US" sz="2000"/>
              <a:t>= "Hello, world</a:t>
            </a:r>
            <a:r>
              <a:rPr lang="en-US" sz="2000" smtClean="0"/>
              <a:t>!";</a:t>
            </a:r>
          </a:p>
          <a:p>
            <a:r>
              <a:rPr lang="ru-RU" sz="2000" smtClean="0"/>
              <a:t>Вопрос: что выведет </a:t>
            </a:r>
            <a:r>
              <a:rPr lang="en-US" sz="2000" smtClean="0"/>
              <a:t>decltype(</a:t>
            </a:r>
            <a:r>
              <a:rPr lang="en-US" sz="2000"/>
              <a:t>"Hello, world</a:t>
            </a:r>
            <a:r>
              <a:rPr lang="en-US" sz="2000" smtClean="0"/>
              <a:t>!")?</a:t>
            </a:r>
          </a:p>
          <a:p>
            <a:endParaRPr lang="en-US" sz="2000" smtClean="0"/>
          </a:p>
          <a:p>
            <a:r>
              <a:rPr lang="ru-RU" sz="2000" smtClean="0"/>
              <a:t>Вопрос: что выведет </a:t>
            </a:r>
            <a:r>
              <a:rPr lang="en-US" sz="2000" smtClean="0"/>
              <a:t>decltype(cstra)?</a:t>
            </a:r>
          </a:p>
          <a:p>
            <a:endParaRPr lang="ru-RU" sz="2000" smtClean="0"/>
          </a:p>
          <a:p>
            <a:r>
              <a:rPr lang="ru-RU" sz="2000"/>
              <a:t>Вопрос: что выведет </a:t>
            </a:r>
            <a:r>
              <a:rPr lang="en-US" sz="2000" smtClean="0"/>
              <a:t>decltype(cstr)?</a:t>
            </a:r>
          </a:p>
        </p:txBody>
      </p:sp>
      <p:sp>
        <p:nvSpPr>
          <p:cNvPr id="6" name="Rectangle 5"/>
          <p:cNvSpPr/>
          <p:nvPr/>
        </p:nvSpPr>
        <p:spPr>
          <a:xfrm>
            <a:off x="6133164" y="5987640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23781" y="5987640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14397" y="5987640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05014" y="5987640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95630" y="5987640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086247" y="5987640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,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476863" y="5987640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867480" y="5987640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w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258096" y="5987640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648713" y="5987640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039329" y="5987640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29946" y="5987640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820562" y="5987640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211179" y="5987640"/>
            <a:ext cx="470528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43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12293</TotalTime>
  <Words>2951</Words>
  <Application>Microsoft Office PowerPoint</Application>
  <PresentationFormat>Widescreen</PresentationFormat>
  <Paragraphs>692</Paragraphs>
  <Slides>66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1" baseType="lpstr">
      <vt:lpstr>Calibri</vt:lpstr>
      <vt:lpstr>Consolas</vt:lpstr>
      <vt:lpstr>Corbel</vt:lpstr>
      <vt:lpstr>Wingdings</vt:lpstr>
      <vt:lpstr>Basis</vt:lpstr>
      <vt:lpstr>Строки</vt:lpstr>
      <vt:lpstr>PowerPoint Presentation</vt:lpstr>
      <vt:lpstr>Hello, world!</vt:lpstr>
      <vt:lpstr>Строковые литералы</vt:lpstr>
      <vt:lpstr>Завершающие нулевые символы</vt:lpstr>
      <vt:lpstr>C-строки</vt:lpstr>
      <vt:lpstr>Работа с C-строками</vt:lpstr>
      <vt:lpstr>Работа с C-строками</vt:lpstr>
      <vt:lpstr>Типизация для C-строк</vt:lpstr>
      <vt:lpstr>Типизация для C-строк</vt:lpstr>
      <vt:lpstr>Работа с C-строками: &lt;cstring&gt;</vt:lpstr>
      <vt:lpstr>Обсуждение</vt:lpstr>
      <vt:lpstr>Вариант решения в стиле C</vt:lpstr>
      <vt:lpstr>Вариант решения в стиле C</vt:lpstr>
      <vt:lpstr>Обсуждение</vt:lpstr>
      <vt:lpstr>PowerPoint Presentation</vt:lpstr>
      <vt:lpstr>Творческая задача</vt:lpstr>
      <vt:lpstr>Творческая задача</vt:lpstr>
      <vt:lpstr>Как в принципе устроен std::string</vt:lpstr>
      <vt:lpstr>Простая задача</vt:lpstr>
      <vt:lpstr>Обсуждение</vt:lpstr>
      <vt:lpstr>Обсуждение</vt:lpstr>
      <vt:lpstr>Базовая функциональность &lt;string&gt;</vt:lpstr>
      <vt:lpstr>Базовая функциональность &lt;string&gt;</vt:lpstr>
      <vt:lpstr>Поиск в строках</vt:lpstr>
      <vt:lpstr>Задача: замена всех подстрок в строке</vt:lpstr>
      <vt:lpstr>Обсуждение</vt:lpstr>
      <vt:lpstr>Снова о базовой функциональности</vt:lpstr>
      <vt:lpstr>Обсуждение</vt:lpstr>
      <vt:lpstr>Проблема статической константы</vt:lpstr>
      <vt:lpstr>Проблема статической константы</vt:lpstr>
      <vt:lpstr>Проблема статической константы</vt:lpstr>
      <vt:lpstr>Решение: string_view (C++17)</vt:lpstr>
      <vt:lpstr>Как в принципе устроен std::string_view</vt:lpstr>
      <vt:lpstr>Базовые операции над string_view</vt:lpstr>
      <vt:lpstr>Обсуждение: немного пайтона</vt:lpstr>
      <vt:lpstr>Обсуждение: немного пайтона</vt:lpstr>
      <vt:lpstr>Обсуждение: устройство combine</vt:lpstr>
      <vt:lpstr>Ещё немного о производительности</vt:lpstr>
      <vt:lpstr>Обсуждение</vt:lpstr>
      <vt:lpstr>PowerPoint Presentation</vt:lpstr>
      <vt:lpstr>Copy On Write (идиома COW)</vt:lpstr>
      <vt:lpstr>GCC string (version &lt; 5), libstdc++</vt:lpstr>
      <vt:lpstr>Обсуждение: COW</vt:lpstr>
      <vt:lpstr>Обсуждение: COW</vt:lpstr>
      <vt:lpstr>Инвалидация указателей</vt:lpstr>
      <vt:lpstr>Инвалидация указателей</vt:lpstr>
      <vt:lpstr>COW is (almost) dead</vt:lpstr>
      <vt:lpstr>Старая картинка, настоящий масштаб</vt:lpstr>
      <vt:lpstr>Small string optimizations (SSO)</vt:lpstr>
      <vt:lpstr>Обсуждение</vt:lpstr>
      <vt:lpstr>Обсуждение</vt:lpstr>
      <vt:lpstr>GCC string (version &gt;= 5), libstdc++</vt:lpstr>
      <vt:lpstr>Проблема: а теперь учтём UTF32</vt:lpstr>
      <vt:lpstr>PowerPoint Presentation</vt:lpstr>
      <vt:lpstr>Шаблон класса строки</vt:lpstr>
      <vt:lpstr>Определения для удобства</vt:lpstr>
      <vt:lpstr>Характеристики типов</vt:lpstr>
      <vt:lpstr>Обсуждение</vt:lpstr>
      <vt:lpstr>Аллокаторы</vt:lpstr>
      <vt:lpstr>Обсуждение</vt:lpstr>
      <vt:lpstr>Немного boost</vt:lpstr>
      <vt:lpstr>Проблема-тизер</vt:lpstr>
      <vt:lpstr>Проблема-тизер</vt:lpstr>
      <vt:lpstr>Обсуждение</vt:lpstr>
      <vt:lpstr>Литература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Vladimirov, Konstantin</dc:creator>
  <cp:keywords>CTPClassification=CTP_PUBLIC:VisualMarkings=</cp:keywords>
  <cp:lastModifiedBy>Vladimirov, Konstantin</cp:lastModifiedBy>
  <cp:revision>199</cp:revision>
  <dcterms:created xsi:type="dcterms:W3CDTF">2017-06-26T09:21:48Z</dcterms:created>
  <dcterms:modified xsi:type="dcterms:W3CDTF">2017-09-06T15:10:25Z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7cfb29e1-12e5-426d-9301-2b56afe05df5</vt:lpwstr>
  </property>
  <property fmtid="{D5CDD505-2E9C-101B-9397-08002B2CF9AE}" pid="3" name="CTP_TimeStamp">
    <vt:lpwstr>2017-09-06 15:10:23Z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