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2" r:id="rId21"/>
    <p:sldId id="285" r:id="rId22"/>
    <p:sldId id="305" r:id="rId23"/>
    <p:sldId id="276" r:id="rId24"/>
    <p:sldId id="283" r:id="rId25"/>
    <p:sldId id="284" r:id="rId26"/>
    <p:sldId id="277" r:id="rId27"/>
    <p:sldId id="278" r:id="rId28"/>
    <p:sldId id="279" r:id="rId29"/>
    <p:sldId id="280" r:id="rId30"/>
    <p:sldId id="281" r:id="rId31"/>
    <p:sldId id="304" r:id="rId32"/>
    <p:sldId id="287" r:id="rId33"/>
    <p:sldId id="286" r:id="rId34"/>
    <p:sldId id="289" r:id="rId35"/>
    <p:sldId id="296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306" r:id="rId44"/>
    <p:sldId id="307" r:id="rId45"/>
    <p:sldId id="308" r:id="rId46"/>
    <p:sldId id="309" r:id="rId47"/>
    <p:sldId id="311" r:id="rId48"/>
    <p:sldId id="310" r:id="rId49"/>
    <p:sldId id="312" r:id="rId50"/>
    <p:sldId id="313" r:id="rId51"/>
    <p:sldId id="298" r:id="rId52"/>
    <p:sldId id="299" r:id="rId53"/>
    <p:sldId id="300" r:id="rId54"/>
    <p:sldId id="301" r:id="rId55"/>
    <p:sldId id="302" r:id="rId56"/>
    <p:sldId id="303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>
        <p:scale>
          <a:sx n="70" d="100"/>
          <a:sy n="70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препроцессор</a:t>
            </a:r>
            <a:r>
              <a:rPr lang="en-US" smtClean="0"/>
              <a:t> </a:t>
            </a:r>
            <a:r>
              <a:rPr lang="ru-RU" smtClean="0"/>
              <a:t>и шаблоны функций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Особенности использования, переход к обобщённым функциям, инстанцирование, подстановка и вывод типов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4613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Тот факт, что препроцессор это часть лексера </a:t>
            </a:r>
            <a:r>
              <a:rPr lang="ru-RU" smtClean="0">
                <a:latin typeface="Corbel" panose="020B0503020204020204" pitchFamily="34" charset="0"/>
              </a:rPr>
              <a:t>– это хорошо или плохо?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Макропроцессор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Три вида макросов: переопределение имён, определение констант, определение функцие-подобных макросов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define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true false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pi 3.14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max(x, y) x &gt; y ? x : y</a:t>
            </a:r>
            <a:endParaRPr lang="ru-RU" smtClean="0"/>
          </a:p>
          <a:p>
            <a:r>
              <a:rPr lang="ru-RU" smtClean="0"/>
              <a:t>Чёрная магия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CONCAT(A, B) A </a:t>
            </a:r>
            <a:r>
              <a:rPr lang="en-US">
                <a:latin typeface="Consolas" panose="020B0609020204030204" pitchFamily="49" charset="0"/>
              </a:rPr>
              <a:t>## 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</a:t>
            </a:r>
            <a:r>
              <a:rPr lang="en-US">
                <a:latin typeface="Consolas" panose="020B0609020204030204" pitchFamily="49" charset="0"/>
              </a:rPr>
              <a:t>STRINGIFY(A) </a:t>
            </a:r>
            <a:r>
              <a:rPr lang="en-US"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Чёрная магия: мотивация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command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*name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(*function) (void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command commands[] </a:t>
            </a:r>
            <a:r>
              <a:rPr lang="en-US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"quit", quit_command </a:t>
            </a:r>
            <a:r>
              <a:rPr lang="en-US" smtClean="0">
                <a:latin typeface="Consolas" panose="020B0609020204030204" pitchFamily="49" charset="0"/>
              </a:rPr>
              <a:t>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{ "help", help_command </a:t>
            </a:r>
            <a:r>
              <a:rPr lang="en-US" smtClean="0">
                <a:latin typeface="Consolas" panose="020B0609020204030204" pitchFamily="49" charset="0"/>
              </a:rPr>
              <a:t>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..... etc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Тут надо постоянно писать руками пары </a:t>
            </a:r>
            <a:r>
              <a:rPr lang="en-US" smtClean="0"/>
              <a:t>"quit"</a:t>
            </a:r>
            <a:r>
              <a:rPr lang="ru-RU" smtClean="0"/>
              <a:t> и </a:t>
            </a:r>
            <a:r>
              <a:rPr lang="en-US" smtClean="0"/>
              <a:t>quit_command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8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Чёрная магия: исполнение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command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*name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(*function) (void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COMMAND(NAME)  { #NAME, NAME ## _command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command commands[] </a:t>
            </a:r>
            <a:r>
              <a:rPr lang="en-US" smtClean="0">
                <a:latin typeface="Consolas" panose="020B0609020204030204" pitchFamily="49" charset="0"/>
              </a:rPr>
              <a:t>={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COMMAND (quit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COMMAND (help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..... etc .....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7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 общем случае макросы это зло</a:t>
            </a:r>
            <a:r>
              <a:rPr lang="en-US" smtClean="0">
                <a:latin typeface="Consolas" panose="020B0609020204030204" pitchFamily="49" charset="0"/>
              </a:rPr>
              <a:t>*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max(a</a:t>
            </a:r>
            <a:r>
              <a:rPr lang="en-US" smtClean="0">
                <a:latin typeface="Consolas" panose="020B0609020204030204" pitchFamily="49" charset="0"/>
              </a:rPr>
              <a:t>, b) </a:t>
            </a:r>
            <a:r>
              <a:rPr lang="en-US" smtClean="0">
                <a:latin typeface="Consolas" panose="020B0609020204030204" pitchFamily="49" charset="0"/>
              </a:rPr>
              <a:t>a </a:t>
            </a:r>
            <a:r>
              <a:rPr lang="en-US" smtClean="0">
                <a:latin typeface="Consolas" panose="020B0609020204030204" pitchFamily="49" charset="0"/>
              </a:rPr>
              <a:t>&gt; b ? a : 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тут плохо?</a:t>
            </a:r>
            <a:endParaRPr lang="en-US"/>
          </a:p>
          <a:p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596128"/>
            <a:ext cx="10573265" cy="1019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* </a:t>
            </a:r>
            <a:r>
              <a:rPr lang="ru-RU" sz="1800" smtClean="0"/>
              <a:t>некоторые неверно понимают эту фразу в том смысле, что препроцессор это зло, </a:t>
            </a:r>
            <a:br>
              <a:rPr lang="ru-RU" sz="1800" smtClean="0"/>
            </a:br>
            <a:r>
              <a:rPr lang="ru-RU" sz="1800" smtClean="0"/>
              <a:t>но это совсем не так,  речь пока что только о функцие-подобных макросах без ЧМ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57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 общем случае макросы это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max(a</a:t>
            </a:r>
            <a:r>
              <a:rPr lang="en-US" smtClean="0">
                <a:latin typeface="Consolas" panose="020B0609020204030204" pitchFamily="49" charset="0"/>
              </a:rPr>
              <a:t>, b) </a:t>
            </a:r>
            <a:r>
              <a:rPr lang="en-US" smtClean="0">
                <a:latin typeface="Consolas" panose="020B0609020204030204" pitchFamily="49" charset="0"/>
              </a:rPr>
              <a:t>a </a:t>
            </a:r>
            <a:r>
              <a:rPr lang="en-US" smtClean="0">
                <a:latin typeface="Consolas" panose="020B0609020204030204" pitchFamily="49" charset="0"/>
              </a:rPr>
              <a:t>&gt; b ? a : 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нулевым пунктом здесь плохо отсутствие скобок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max(i+=42, j);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 +=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42 ? j : i += 42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)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i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+= j</a:t>
            </a:r>
            <a:endParaRPr lang="en-US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 = max(i,j) + 42;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t = i &gt; j ? i :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j + 42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ru-RU" smtClean="0">
                <a:sym typeface="Symbol" panose="05050102010706020507" pitchFamily="18" charset="2"/>
              </a:rPr>
              <a:t>В общем случае от этих коллизий страхуются скобками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max(a, b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ru-RU" smtClean="0">
                <a:latin typeface="Consolas" panose="020B0609020204030204" pitchFamily="49" charset="0"/>
              </a:rPr>
              <a:t>(((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?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endParaRPr lang="ru-RU" smtClean="0">
              <a:sym typeface="Symbol" panose="05050102010706020507" pitchFamily="18" charset="2"/>
            </a:endParaRPr>
          </a:p>
          <a:p>
            <a:r>
              <a:rPr lang="ru-RU" smtClean="0">
                <a:sym typeface="Symbol" panose="05050102010706020507" pitchFamily="18" charset="2"/>
              </a:rPr>
              <a:t>Стало гораздо лучше?</a:t>
            </a:r>
          </a:p>
        </p:txBody>
      </p:sp>
    </p:spTree>
    <p:extLst>
      <p:ext uri="{BB962C8B-B14F-4D97-AF65-F5344CB8AC3E}">
        <p14:creationId xmlns:p14="http://schemas.microsoft.com/office/powerpoint/2010/main" val="360971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 общем случае макросы это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max(a</a:t>
            </a:r>
            <a:r>
              <a:rPr lang="en-US" smtClean="0">
                <a:latin typeface="Consolas" panose="020B0609020204030204" pitchFamily="49" charset="0"/>
              </a:rPr>
              <a:t>, b) </a:t>
            </a:r>
            <a:r>
              <a:rPr lang="ru-RU" smtClean="0">
                <a:latin typeface="Consolas" panose="020B0609020204030204" pitchFamily="49" charset="0"/>
              </a:rPr>
              <a:t>(((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?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: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Всё ещё плохо: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sym typeface="Symbol" panose="05050102010706020507" pitchFamily="18" charset="2"/>
              </a:rPr>
              <a:t>Имя вводится поверх всех пространств имён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sym typeface="Symbol" panose="05050102010706020507" pitchFamily="18" charset="2"/>
              </a:rPr>
              <a:t>Вызов не участвует в перегрузке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max(i++, j)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mtClean="0">
                <a:latin typeface="Consolas" panose="020B0609020204030204" pitchFamily="49" charset="0"/>
              </a:rPr>
              <a:t>(((</a:t>
            </a:r>
            <a:r>
              <a:rPr lang="en-US" smtClean="0">
                <a:latin typeface="Consolas" panose="020B0609020204030204" pitchFamily="49" charset="0"/>
              </a:rPr>
              <a:t>i++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j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?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++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j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endParaRPr lang="en-US" smtClean="0">
              <a:sym typeface="Symbol" panose="05050102010706020507" pitchFamily="18" charset="2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max(foo(), j)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mtClean="0">
                <a:latin typeface="Consolas" panose="020B0609020204030204" pitchFamily="49" charset="0"/>
              </a:rPr>
              <a:t>(((</a:t>
            </a:r>
            <a:r>
              <a:rPr lang="en-US" smtClean="0">
                <a:latin typeface="Consolas" panose="020B0609020204030204" pitchFamily="49" charset="0"/>
              </a:rPr>
              <a:t>foo()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j</a:t>
            </a:r>
            <a:r>
              <a:rPr lang="ru-RU">
                <a:latin typeface="Consolas" panose="020B0609020204030204" pitchFamily="49" charset="0"/>
              </a:rPr>
              <a:t>))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?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foo()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j</a:t>
            </a:r>
            <a:r>
              <a:rPr lang="ru-RU">
                <a:latin typeface="Consolas" panose="020B0609020204030204" pitchFamily="49" charset="0"/>
              </a:rPr>
              <a:t>))</a:t>
            </a:r>
            <a:endParaRPr lang="ru-RU" smtClean="0">
              <a:latin typeface="Consolas" panose="020B06090202040302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670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Х</a:t>
            </a:r>
            <a:r>
              <a:rPr lang="ru-RU" smtClean="0"/>
              <a:t>орошая альтернатива </a:t>
            </a:r>
            <a:r>
              <a:rPr lang="ru-RU" smtClean="0"/>
              <a:t>функцие-подобному макросу</a:t>
            </a:r>
            <a:r>
              <a:rPr lang="ru-RU" smtClean="0"/>
              <a:t>: шаблонная </a:t>
            </a:r>
            <a:r>
              <a:rPr lang="ru-RU" smtClean="0"/>
              <a:t>функция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 max (T x, T y) { return x &gt; y ? x : y;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(max &lt;int&gt; (2, 3) == 3);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(max </a:t>
            </a:r>
            <a:r>
              <a:rPr lang="en-US" smtClean="0">
                <a:latin typeface="Consolas" panose="020B0609020204030204" pitchFamily="49" charset="0"/>
              </a:rPr>
              <a:t>&lt;double&gt;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2.0, 3.0)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3.0);</a:t>
            </a:r>
            <a:endParaRPr lang="en-US" smtClean="0"/>
          </a:p>
          <a:p>
            <a:r>
              <a:rPr lang="ru-RU" smtClean="0"/>
              <a:t>Проверим плохие случаи?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 </a:t>
            </a:r>
            <a:r>
              <a:rPr lang="en-US">
                <a:latin typeface="Consolas" panose="020B0609020204030204" pitchFamily="49" charset="0"/>
              </a:rPr>
              <a:t>&lt;int&gt; </a:t>
            </a:r>
            <a:r>
              <a:rPr lang="en-US" smtClean="0">
                <a:latin typeface="Consolas" panose="020B0609020204030204" pitchFamily="49" charset="0"/>
              </a:rPr>
              <a:t>(a++, b);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 </a:t>
            </a:r>
            <a:r>
              <a:rPr lang="en-US">
                <a:latin typeface="Consolas" panose="020B0609020204030204" pitchFamily="49" charset="0"/>
              </a:rPr>
              <a:t>&lt;double&gt; </a:t>
            </a:r>
            <a:r>
              <a:rPr lang="en-US" smtClean="0">
                <a:latin typeface="Consolas" panose="020B0609020204030204" pitchFamily="49" charset="0"/>
              </a:rPr>
              <a:t>(foo(c), bar(d));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16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</a:t>
            </a:r>
            <a:r>
              <a:rPr lang="ru-RU" sz="4800" smtClean="0"/>
              <a:t>препроцессора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Инстанцирование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</a:t>
            </a:r>
            <a:r>
              <a:rPr lang="ru-RU" sz="4800" smtClean="0"/>
              <a:t>функций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Пространства имён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1389459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Техника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 функции называется шаблоном потому что он используется для порождения (инстанцирования) конкретных функций с подставленными параметрами.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T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max (T x, T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далее в коде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 = max &lt;int&gt; (2, 3);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double a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max &lt;double&gt; (2.0, 3.0);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8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Применения </a:t>
            </a:r>
            <a:r>
              <a:rPr lang="ru-RU" sz="4800" smtClean="0"/>
              <a:t>препроцессора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</a:t>
            </a:r>
            <a:r>
              <a:rPr lang="ru-RU" sz="4800" smtClean="0"/>
              <a:t>и вывод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</a:t>
            </a:r>
            <a:r>
              <a:rPr lang="ru-RU" sz="4800" smtClean="0"/>
              <a:t>функций и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Пространства имён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60176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Техника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 функции называется шаблоном потому что он используется для порождения (инстанцирования) конкретных функций с подставленными параметрами.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T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max (T x, T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далее в коде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max &lt;int&gt; (2, 3)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double a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max &lt;double&gt; (2.0, 3.0)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35040" y="3154680"/>
            <a:ext cx="4864608" cy="3203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max (int x, int y) {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double 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max (double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x,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double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y) {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 return x &gt; y ? x : y;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91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шаблоны функций нельзя добавить в язык </a:t>
            </a:r>
            <a:r>
              <a:rPr lang="en-US" smtClean="0"/>
              <a:t>C?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95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манглирование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шаблоны функций нельзя добавить в язык </a:t>
            </a:r>
            <a:r>
              <a:rPr lang="en-US" smtClean="0"/>
              <a:t>C?</a:t>
            </a:r>
          </a:p>
          <a:p>
            <a:r>
              <a:rPr lang="ru-RU" smtClean="0"/>
              <a:t>Потому что в языке </a:t>
            </a:r>
            <a:r>
              <a:rPr lang="en-US" smtClean="0"/>
              <a:t>C </a:t>
            </a:r>
            <a:r>
              <a:rPr lang="ru-RU" smtClean="0"/>
              <a:t>имена (функций и переменных) отображаются в ассемблер целевой архитектуры без искажений (есть нюансы связанные с добавлением подчёркиваний в зависимости от реализации и </a:t>
            </a:r>
            <a:r>
              <a:rPr lang="en-US" smtClean="0"/>
              <a:t>ABI)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foo(int x);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foo:</a:t>
            </a:r>
            <a:endParaRPr lang="en-US" smtClean="0"/>
          </a:p>
          <a:p>
            <a:r>
              <a:rPr lang="ru-RU" smtClean="0"/>
              <a:t>Поэтому в </a:t>
            </a:r>
            <a:r>
              <a:rPr lang="en-US" smtClean="0"/>
              <a:t>C</a:t>
            </a:r>
            <a:r>
              <a:rPr lang="ru-RU" smtClean="0"/>
              <a:t> просто не может быть двух экземпляров </a:t>
            </a:r>
            <a:r>
              <a:rPr lang="en-US" smtClean="0"/>
              <a:t>foo </a:t>
            </a:r>
            <a:r>
              <a:rPr lang="ru-RU" smtClean="0"/>
              <a:t>с разными типами. В языке </a:t>
            </a:r>
            <a:r>
              <a:rPr lang="en-US" smtClean="0"/>
              <a:t>C++, </a:t>
            </a:r>
            <a:r>
              <a:rPr lang="ru-RU" smtClean="0"/>
              <a:t>наоборот,</a:t>
            </a:r>
            <a:r>
              <a:rPr lang="en-US" smtClean="0"/>
              <a:t> </a:t>
            </a:r>
            <a:r>
              <a:rPr lang="ru-RU" smtClean="0"/>
              <a:t>все имена </a:t>
            </a:r>
            <a:r>
              <a:rPr lang="ru-RU" smtClean="0">
                <a:solidFill>
                  <a:srgbClr val="0000FF"/>
                </a:solidFill>
              </a:rPr>
              <a:t>манглируются</a:t>
            </a:r>
            <a:r>
              <a:rPr lang="ru-RU" smtClean="0"/>
              <a:t> информацией о типах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foo(int x);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_Z3fooi:</a:t>
            </a:r>
          </a:p>
          <a:p>
            <a:r>
              <a:rPr lang="ru-RU" smtClean="0">
                <a:sym typeface="Symbol" panose="05050102010706020507" pitchFamily="18" charset="2"/>
              </a:rPr>
              <a:t>Кроме имён, отмеченных специальным спецификатором компоновки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"C" int </a:t>
            </a:r>
            <a:r>
              <a:rPr lang="en-US">
                <a:latin typeface="Consolas" panose="020B0609020204030204" pitchFamily="49" charset="0"/>
              </a:rPr>
              <a:t>foo(int x);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foo: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27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 инстанцированием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Инстанцирование может быть явно запрещено в этой единице трансялции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template int max </a:t>
            </a:r>
            <a:r>
              <a:rPr lang="en-US">
                <a:latin typeface="Consolas" panose="020B0609020204030204" pitchFamily="49" charset="0"/>
              </a:rPr>
              <a:t>&lt;int</a:t>
            </a:r>
            <a:r>
              <a:rPr lang="en-US" smtClean="0">
                <a:latin typeface="Consolas" panose="020B0609020204030204" pitchFamily="49" charset="0"/>
              </a:rPr>
              <a:t>&gt; (int, int);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Инстанцирование может быть явно вызвано в этой единице трансляции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int max &lt;int&gt; (int, int);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Эта техника может использоваться для уменьшения размера объектных файлов при инстанцировании тяжёлых функций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907024"/>
            <a:ext cx="10573265" cy="70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ru-RU" sz="1800"/>
              <a:t>Т</a:t>
            </a:r>
            <a:r>
              <a:rPr lang="ru-RU" sz="1800" smtClean="0"/>
              <a:t>ут нужно показать демо по управлению инстанцированием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68414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параметризации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50424" cy="4038600"/>
          </a:xfrm>
        </p:spPr>
        <p:txBody>
          <a:bodyPr/>
          <a:lstStyle/>
          <a:p>
            <a:r>
              <a:rPr lang="ru-RU" smtClean="0"/>
              <a:t>Говорят, что шаблонная функция </a:t>
            </a:r>
            <a:r>
              <a:rPr lang="ru-RU" smtClean="0">
                <a:solidFill>
                  <a:srgbClr val="0000FF"/>
                </a:solidFill>
              </a:rPr>
              <a:t>параметризована</a:t>
            </a:r>
            <a:r>
              <a:rPr lang="ru-RU" smtClean="0"/>
              <a:t> аргументами своего шаблона </a:t>
            </a:r>
            <a:endParaRPr lang="en-US" smtClean="0"/>
          </a:p>
          <a:p>
            <a:r>
              <a:rPr lang="ru-RU" smtClean="0"/>
              <a:t>Шаблонный параметр может быть: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Типом </a:t>
            </a:r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T id(T t) { return t; }</a:t>
            </a:r>
            <a:endParaRPr lang="ru-RU" smtClean="0">
              <a:latin typeface="Consolas" panose="020B0609020204030204" pitchFamily="49" charset="0"/>
            </a:endParaRPr>
          </a:p>
          <a:p>
            <a:pPr marL="731520" lvl="1" indent="-457200">
              <a:buFont typeface="+mj-lt"/>
              <a:buAutoNum type="arabicPeriod" startAt="2"/>
            </a:pPr>
            <a:r>
              <a:rPr lang="ru-RU" smtClean="0"/>
              <a:t>Целым числом</a:t>
            </a:r>
            <a:r>
              <a:rPr lang="en-US" smtClean="0"/>
              <a:t> (</a:t>
            </a:r>
            <a:r>
              <a:rPr lang="ru-RU" smtClean="0"/>
              <a:t>любого из встроенных целых типов)</a:t>
            </a:r>
            <a:endParaRPr lang="en-US" smtClean="0"/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&lt;int n&gt; int iget { return n; }</a:t>
            </a:r>
            <a:endParaRPr lang="ru-RU" smtClean="0"/>
          </a:p>
          <a:p>
            <a:pPr marL="731520" lvl="1" indent="-457200">
              <a:buFont typeface="+mj-lt"/>
              <a:buAutoNum type="arabicPeriod" startAt="3"/>
            </a:pPr>
            <a:r>
              <a:rPr lang="ru-RU" smtClean="0"/>
              <a:t>Шаблоном </a:t>
            </a:r>
            <a:endParaRPr lang="en-US" smtClean="0"/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&lt;template &lt;typename&gt; T&gt; T&lt;int&gt; cumbersome();</a:t>
            </a:r>
            <a:endParaRPr lang="ru-RU" smtClean="0">
              <a:latin typeface="Consolas" panose="020B0609020204030204" pitchFamily="49" charset="0"/>
            </a:endParaRPr>
          </a:p>
          <a:p>
            <a:pPr marL="731520" lvl="1" indent="-457200">
              <a:buFont typeface="+mj-lt"/>
              <a:buAutoNum type="arabicPeriod" startAt="4"/>
            </a:pPr>
            <a:r>
              <a:rPr lang="ru-RU" smtClean="0"/>
              <a:t>Указателем (в т. ч. на функцию и на метод класса)</a:t>
            </a:r>
            <a:endParaRPr lang="en-US" smtClean="0"/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&lt;int (*f)(int)&gt; int bar(int x) { return f(x); }</a:t>
            </a:r>
            <a:endParaRPr lang="ru-RU" smtClean="0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66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параметризации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50424" cy="4038600"/>
          </a:xfrm>
        </p:spPr>
        <p:txBody>
          <a:bodyPr/>
          <a:lstStyle/>
          <a:p>
            <a:r>
              <a:rPr lang="ru-RU" smtClean="0"/>
              <a:t>Говорят, что шаблонная функция </a:t>
            </a:r>
            <a:r>
              <a:rPr lang="ru-RU" smtClean="0">
                <a:solidFill>
                  <a:srgbClr val="0000FF"/>
                </a:solidFill>
              </a:rPr>
              <a:t>параметризована</a:t>
            </a:r>
            <a:r>
              <a:rPr lang="ru-RU" smtClean="0"/>
              <a:t> аргументами своего шаблона </a:t>
            </a:r>
            <a:endParaRPr lang="en-US" smtClean="0"/>
          </a:p>
          <a:p>
            <a:r>
              <a:rPr lang="ru-RU" smtClean="0"/>
              <a:t>Шаблонный параметр может быть: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Типом </a:t>
            </a:r>
          </a:p>
          <a:p>
            <a:pPr marL="731520" lvl="1" indent="-457200">
              <a:buFont typeface="+mj-lt"/>
              <a:buAutoNum type="arabicPeriod" startAt="2"/>
            </a:pPr>
            <a:r>
              <a:rPr lang="ru-RU" smtClean="0"/>
              <a:t>Целым числом</a:t>
            </a:r>
            <a:r>
              <a:rPr lang="en-US" smtClean="0"/>
              <a:t> (</a:t>
            </a:r>
            <a:r>
              <a:rPr lang="ru-RU" smtClean="0"/>
              <a:t>любого из встроенных целых типов)</a:t>
            </a:r>
            <a:endParaRPr lang="en-US" smtClean="0"/>
          </a:p>
          <a:p>
            <a:pPr marL="731520" lvl="1" indent="-457200">
              <a:buFont typeface="+mj-lt"/>
              <a:buAutoNum type="arabicPeriod" startAt="3"/>
            </a:pPr>
            <a:r>
              <a:rPr lang="ru-RU" smtClean="0"/>
              <a:t>Шаблоном </a:t>
            </a:r>
            <a:endParaRPr lang="en-US" smtClean="0"/>
          </a:p>
          <a:p>
            <a:pPr marL="731520" lvl="1" indent="-457200">
              <a:buFont typeface="+mj-lt"/>
              <a:buAutoNum type="arabicPeriod" startAt="4"/>
            </a:pPr>
            <a:r>
              <a:rPr lang="ru-RU" smtClean="0"/>
              <a:t>Указателем (в т. ч. на функцию и на метод класса)</a:t>
            </a:r>
          </a:p>
          <a:p>
            <a:r>
              <a:rPr lang="ru-RU" smtClean="0"/>
              <a:t>Шаблонный параметр не может быть пользовательского или плавающего типа (однако может быть пользовательским или плавающим типом).</a:t>
            </a:r>
          </a:p>
          <a:p>
            <a:r>
              <a:rPr lang="ru-RU" smtClean="0"/>
              <a:t>Также возможны пачки всего перечисленного, но о них не сейчас</a:t>
            </a:r>
          </a:p>
          <a:p>
            <a:r>
              <a:rPr lang="ru-RU" smtClean="0"/>
              <a:t>Функция может быть параметризована любым сочетанием параметров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6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Зависимое инстанцирование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Вызов шаблонной функции из шаблонной функции даёт инстанцирование с зависимым параметром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max </a:t>
            </a:r>
            <a:r>
              <a:rPr lang="en-US" sz="2000">
                <a:latin typeface="Consolas" panose="020B0609020204030204" pitchFamily="49" charset="0"/>
              </a:rPr>
              <a:t>(T x, T y)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 &gt; y ? x : y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min (T </a:t>
            </a:r>
            <a:r>
              <a:rPr lang="en-US" sz="2000">
                <a:latin typeface="Consolas" panose="020B0609020204030204" pitchFamily="49" charset="0"/>
              </a:rPr>
              <a:t>x, T y)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return x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ru-RU" sz="2000" smtClean="0">
                <a:latin typeface="Consolas" panose="020B0609020204030204" pitchFamily="49" charset="0"/>
              </a:rPr>
              <a:t>=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y ? x : y;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fr-FR" sz="2000">
                <a:latin typeface="Consolas" panose="020B0609020204030204" pitchFamily="49" charset="0"/>
              </a:rPr>
              <a:t>template &lt;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typename T</a:t>
            </a:r>
            <a:r>
              <a:rPr lang="fr-FR" sz="2000">
                <a:latin typeface="Consolas" panose="020B0609020204030204" pitchFamily="49" charset="0"/>
              </a:rPr>
              <a:t>&gt; bool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test_minmax (const T &amp;x, const T &amp;y) {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assert (x &lt;=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return (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min&lt;T&gt;</a:t>
            </a:r>
            <a:r>
              <a:rPr lang="fr-FR" sz="2000">
                <a:latin typeface="Consolas" panose="020B0609020204030204" pitchFamily="49" charset="0"/>
              </a:rPr>
              <a:t> (x, y) == x) &amp;&amp; 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       (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max&lt;T&gt;</a:t>
            </a:r>
            <a:r>
              <a:rPr lang="fr-FR" sz="2000">
                <a:latin typeface="Consolas" panose="020B0609020204030204" pitchFamily="49" charset="0"/>
              </a:rPr>
              <a:t> (x, y) ==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5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до подстановки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некоторых случаях можно не указывать тип для подстановки, так как он ясен из </a:t>
            </a:r>
            <a:r>
              <a:rPr lang="ru-RU" smtClean="0"/>
              <a:t>контекста</a:t>
            </a:r>
          </a:p>
          <a:p>
            <a:r>
              <a:rPr lang="ru-RU" smtClean="0">
                <a:solidFill>
                  <a:srgbClr val="0000FF"/>
                </a:solidFill>
              </a:rPr>
              <a:t>Это работает столь просто только для параметров, являющихся типами</a:t>
            </a:r>
            <a:endParaRPr lang="ru-RU" smtClean="0">
              <a:solidFill>
                <a:srgbClr val="0000FF"/>
              </a:solidFill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max (1, 2);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int max&lt;int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&gt; (int, int);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компилятор осуществляет вывод типа, а потом подстановку выведенного типа</a:t>
            </a:r>
            <a:endParaRPr lang="en-US" smtClean="0"/>
          </a:p>
          <a:p>
            <a:r>
              <a:rPr lang="ru-RU" smtClean="0"/>
              <a:t>При выводе типа режутся</a:t>
            </a:r>
            <a:r>
              <a:rPr lang="en-US" smtClean="0"/>
              <a:t> </a:t>
            </a:r>
            <a:r>
              <a:rPr lang="ru-RU" smtClean="0"/>
              <a:t>ссылки и </a:t>
            </a:r>
            <a:r>
              <a:rPr lang="en-US" smtClean="0"/>
              <a:t>cv-</a:t>
            </a:r>
            <a:r>
              <a:rPr lang="ru-RU" smtClean="0"/>
              <a:t>квалификаторы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 a = 1; const int&amp; b = 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= max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, b);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int max&lt;int&gt; (int, int);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50717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после подстановки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Вывод типов в шаблонной функции даёт точку вывода, где разрешить тип можно только после подстановки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max </a:t>
            </a:r>
            <a:r>
              <a:rPr lang="en-US" sz="2000">
                <a:latin typeface="Consolas" panose="020B0609020204030204" pitchFamily="49" charset="0"/>
              </a:rPr>
              <a:t>(T x, T y)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 &gt; y ? x : y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min (T </a:t>
            </a:r>
            <a:r>
              <a:rPr lang="en-US" sz="2000">
                <a:latin typeface="Consolas" panose="020B0609020204030204" pitchFamily="49" charset="0"/>
              </a:rPr>
              <a:t>x, T y)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return x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ru-RU" sz="2000" smtClean="0">
                <a:latin typeface="Consolas" panose="020B0609020204030204" pitchFamily="49" charset="0"/>
              </a:rPr>
              <a:t>=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y ? x : y;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fr-FR" sz="2000">
                <a:latin typeface="Consolas" panose="020B0609020204030204" pitchFamily="49" charset="0"/>
              </a:rPr>
              <a:t>template &lt;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typename T</a:t>
            </a:r>
            <a:r>
              <a:rPr lang="fr-FR" sz="2000">
                <a:latin typeface="Consolas" panose="020B0609020204030204" pitchFamily="49" charset="0"/>
              </a:rPr>
              <a:t>&gt; bool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test_minmax (const T &amp;x, const T &amp;y) {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assert (x &lt;=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return (</a:t>
            </a:r>
            <a:r>
              <a:rPr lang="fr-FR" sz="2000" smtClean="0">
                <a:solidFill>
                  <a:srgbClr val="0000FF"/>
                </a:solidFill>
                <a:latin typeface="Consolas" panose="020B0609020204030204" pitchFamily="49" charset="0"/>
              </a:rPr>
              <a:t>min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(x, y) == x) &amp;&amp; 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       (</a:t>
            </a:r>
            <a:r>
              <a:rPr lang="fr-FR" sz="2000" smtClean="0">
                <a:solidFill>
                  <a:srgbClr val="0000FF"/>
                </a:solidFill>
                <a:latin typeface="Consolas" panose="020B0609020204030204" pitchFamily="49" charset="0"/>
              </a:rPr>
              <a:t>max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(x, y) ==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6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уточнённых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Иногда шаблонный тип аргумента может быть уточнён ссылкой или указателем и </a:t>
            </a:r>
            <a:r>
              <a:rPr lang="en-US" smtClean="0"/>
              <a:t>cv-</a:t>
            </a:r>
            <a:r>
              <a:rPr lang="ru-RU" smtClean="0"/>
              <a:t>квалификатором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max </a:t>
            </a:r>
            <a:r>
              <a:rPr lang="en-US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const T&amp;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x,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const T&amp;</a:t>
            </a:r>
            <a:r>
              <a:rPr lang="en-US" sz="2000" smtClean="0">
                <a:latin typeface="Consolas" panose="020B0609020204030204" pitchFamily="49" charset="0"/>
              </a:rPr>
              <a:t> y);</a:t>
            </a:r>
            <a:endParaRPr lang="ru-RU" sz="2000" smtClean="0"/>
          </a:p>
          <a:p>
            <a:r>
              <a:rPr lang="ru-RU" smtClean="0"/>
              <a:t>В этом случае выведенный тип тоже будет уточнён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a = max(1, 3); 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int max&lt;int&gt; (const int&amp; x, const int&amp; y);</a:t>
            </a:r>
            <a:endParaRPr lang="ru-RU" sz="2000" smtClean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ru-RU" smtClean="0"/>
              <a:t>Уточнённый вывод иначе работает с типами: он сохраняет </a:t>
            </a:r>
            <a:r>
              <a:rPr lang="en-US" smtClean="0"/>
              <a:t>cv-</a:t>
            </a:r>
            <a:r>
              <a:rPr lang="ru-RU" smtClean="0"/>
              <a:t>квалификаторы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>void foo 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x);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 int &amp;a = 3;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b = foo(a);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void foo&lt;const int&gt; (const int&amp; x);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3224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Модульная структура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5968"/>
          </a:xfrm>
        </p:spPr>
        <p:txBody>
          <a:bodyPr/>
          <a:lstStyle/>
          <a:p>
            <a:r>
              <a:rPr lang="ru-RU" smtClean="0"/>
              <a:t>Программа транслируется раздельно. </a:t>
            </a:r>
            <a:r>
              <a:rPr lang="ru-RU" smtClean="0">
                <a:solidFill>
                  <a:srgbClr val="0000FF"/>
                </a:solidFill>
              </a:rPr>
              <a:t>Единица трансляции </a:t>
            </a:r>
            <a:r>
              <a:rPr lang="ru-RU" smtClean="0"/>
              <a:t>в </a:t>
            </a:r>
            <a:r>
              <a:rPr lang="en-US" smtClean="0"/>
              <a:t>C++ </a:t>
            </a:r>
            <a:r>
              <a:rPr lang="ru-RU" smtClean="0"/>
              <a:t>это файл.</a:t>
            </a:r>
          </a:p>
          <a:p>
            <a:r>
              <a:rPr lang="ru-RU" smtClean="0"/>
              <a:t>В каждой единице трансляции могут встречаться объявления и определения (функций, переменных, классов, </a:t>
            </a:r>
            <a:r>
              <a:rPr lang="en-US" smtClean="0"/>
              <a:t>etc.)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</a:rPr>
              <a:t>fact.cc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 x) { // </a:t>
            </a:r>
            <a:r>
              <a:rPr lang="ru-RU" smtClean="0">
                <a:latin typeface="Consolas" panose="020B0609020204030204" pitchFamily="49" charset="0"/>
              </a:rPr>
              <a:t>определение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(x &gt; 2) ? x * fact(x - 1) : x;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</a:rPr>
              <a:t>main.cc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fact(int); // </a:t>
            </a:r>
            <a:r>
              <a:rPr lang="ru-RU" smtClean="0">
                <a:latin typeface="Consolas" panose="020B0609020204030204" pitchFamily="49" charset="0"/>
              </a:rPr>
              <a:t>объявление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fact(5) &lt;&lt; endl;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использование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46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на вывод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Возвращаемое значение из функции не создаёт контекст вывода</a:t>
            </a:r>
          </a:p>
          <a:p>
            <a:pPr marL="4572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DstT, typename SrcT&gt;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inline DstT implicit_cast (SrcT const&amp;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x;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&lt;double, int&gt;</a:t>
            </a:r>
            <a:r>
              <a:rPr lang="en-US">
                <a:latin typeface="Consolas" panose="020B0609020204030204" pitchFamily="49" charset="0"/>
              </a:rPr>
              <a:t>(-1); // ok 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&lt;double&gt;</a:t>
            </a:r>
            <a:r>
              <a:rPr lang="en-US">
                <a:latin typeface="Consolas" panose="020B0609020204030204" pitchFamily="49" charset="0"/>
              </a:rPr>
              <a:t>(-1); // ok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 (-1);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fail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60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31552" cy="4038600"/>
          </a:xfrm>
        </p:spPr>
        <p:txBody>
          <a:bodyPr/>
          <a:lstStyle/>
          <a:p>
            <a:r>
              <a:rPr lang="ru-RU" smtClean="0"/>
              <a:t>Иногда возникает контекст, где хочется вывести тип </a:t>
            </a:r>
            <a:r>
              <a:rPr lang="en-US" smtClean="0"/>
              <a:t>void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int foo (T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x)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42;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foo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</a:p>
          <a:p>
            <a:r>
              <a:rPr lang="ru-RU" smtClean="0"/>
              <a:t>Представьте, что вы в комитете. Вы бы разрешили такое?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6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</a:t>
            </a:r>
            <a:r>
              <a:rPr lang="ru-RU" sz="4800" smtClean="0"/>
              <a:t>препроцессора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</a:t>
            </a:r>
            <a:r>
              <a:rPr lang="ru-RU" sz="4800" smtClean="0"/>
              <a:t>и вывод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Перегрузка </a:t>
            </a:r>
            <a:r>
              <a:rPr lang="ru-RU" sz="4800" smtClean="0"/>
              <a:t>функций и </a:t>
            </a:r>
            <a:r>
              <a:rPr lang="ru-RU" sz="4800" smtClean="0"/>
              <a:t>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Пространства имён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4085077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Функции могут быть перегружены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Одно и то же </a:t>
            </a:r>
            <a:r>
              <a:rPr lang="ru-RU" smtClean="0">
                <a:solidFill>
                  <a:srgbClr val="0000FF"/>
                </a:solidFill>
              </a:rPr>
              <a:t>имя</a:t>
            </a:r>
            <a:r>
              <a:rPr lang="ru-RU" smtClean="0"/>
              <a:t> может соответствовать многим </a:t>
            </a:r>
            <a:r>
              <a:rPr lang="ru-RU" smtClean="0">
                <a:solidFill>
                  <a:srgbClr val="0000FF"/>
                </a:solidFill>
              </a:rPr>
              <a:t>сигнатурам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float sqrt (float x);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double </a:t>
            </a:r>
            <a:r>
              <a:rPr lang="en-US">
                <a:latin typeface="Consolas" panose="020B0609020204030204" pitchFamily="49" charset="0"/>
              </a:rPr>
              <a:t>sqrt </a:t>
            </a:r>
            <a:r>
              <a:rPr lang="en-US" smtClean="0">
                <a:latin typeface="Consolas" panose="020B0609020204030204" pitchFamily="49" charset="0"/>
              </a:rPr>
              <a:t>(double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long </a:t>
            </a:r>
            <a:r>
              <a:rPr lang="en-US" smtClean="0">
                <a:latin typeface="Consolas" panose="020B0609020204030204" pitchFamily="49" charset="0"/>
              </a:rPr>
              <a:t>double sqrt (long double </a:t>
            </a:r>
            <a:r>
              <a:rPr lang="en-US">
                <a:latin typeface="Consolas" panose="020B0609020204030204" pitchFamily="49" charset="0"/>
              </a:rPr>
              <a:t>x);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sqrt(</a:t>
            </a:r>
            <a:r>
              <a:rPr lang="ru-RU" smtClean="0">
                <a:latin typeface="Consolas" panose="020B0609020204030204" pitchFamily="49" charset="0"/>
              </a:rPr>
              <a:t>1.0</a:t>
            </a:r>
            <a:r>
              <a:rPr lang="en-US" smtClean="0">
                <a:latin typeface="Consolas" panose="020B0609020204030204" pitchFamily="49" charset="0"/>
              </a:rPr>
              <a:t>); //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b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 smtClean="0">
                <a:latin typeface="Consolas" panose="020B0609020204030204" pitchFamily="49" charset="0"/>
              </a:rPr>
              <a:t>sqrt(</a:t>
            </a:r>
            <a:r>
              <a:rPr lang="ru-RU" smtClean="0">
                <a:latin typeface="Consolas" panose="020B0609020204030204" pitchFamily="49" charset="0"/>
              </a:rPr>
              <a:t>1.0</a:t>
            </a:r>
            <a:r>
              <a:rPr lang="en-US" smtClean="0">
                <a:latin typeface="Consolas" panose="020B0609020204030204" pitchFamily="49" charset="0"/>
              </a:rPr>
              <a:t>f); </a:t>
            </a:r>
            <a:r>
              <a:rPr lang="en-US">
                <a:latin typeface="Consolas" panose="020B0609020204030204" pitchFamily="49" charset="0"/>
              </a:rPr>
              <a:t>//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</a:p>
          <a:p>
            <a:r>
              <a:rPr lang="ru-RU" smtClean="0"/>
              <a:t>Перегрузка может создавать неоднозначности и требовать разрешения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sqrt(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r>
              <a:rPr lang="en-US">
                <a:latin typeface="Consolas" panose="020B0609020204030204" pitchFamily="49" charset="0"/>
              </a:rPr>
              <a:t>//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???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56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перегрузки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745736" cy="4038600"/>
          </a:xfrm>
        </p:spPr>
        <p:txBody>
          <a:bodyPr/>
          <a:lstStyle/>
          <a:p>
            <a:pPr lvl="0"/>
            <a:r>
              <a:rPr lang="ru-RU"/>
              <a:t>Обычные функции</a:t>
            </a:r>
          </a:p>
          <a:p>
            <a:pPr lvl="1"/>
            <a:r>
              <a:rPr lang="ru-RU"/>
              <a:t>Идеальное совпадение</a:t>
            </a:r>
          </a:p>
          <a:p>
            <a:pPr lvl="1"/>
            <a:r>
              <a:rPr lang="ru-RU"/>
              <a:t>Стандартные преобразования</a:t>
            </a:r>
          </a:p>
          <a:p>
            <a:pPr lvl="1"/>
            <a:r>
              <a:rPr lang="ru-RU"/>
              <a:t>Пользовательские преобразования</a:t>
            </a:r>
          </a:p>
          <a:p>
            <a:pPr lvl="1"/>
            <a:r>
              <a:rPr lang="ru-RU"/>
              <a:t>Троеточия</a:t>
            </a:r>
          </a:p>
          <a:p>
            <a:pPr lvl="1"/>
            <a:r>
              <a:rPr lang="ru-RU"/>
              <a:t>Ссылочное </a:t>
            </a:r>
            <a:r>
              <a:rPr lang="ru-RU" smtClean="0"/>
              <a:t>связывание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88736" y="2057400"/>
            <a:ext cx="53766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(char x) { return </a:t>
            </a:r>
            <a:r>
              <a:rPr lang="en-US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(short x) { return </a:t>
            </a:r>
            <a:r>
              <a:rPr lang="en-US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x) { return </a:t>
            </a:r>
            <a:r>
              <a:rPr lang="en-US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(...) { return </a:t>
            </a:r>
            <a:r>
              <a:rPr lang="en-US">
                <a:latin typeface="Consolas" panose="020B0609020204030204" pitchFamily="49" charset="0"/>
              </a:rPr>
              <a:t>3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&amp;x) { return </a:t>
            </a:r>
            <a:r>
              <a:rPr lang="en-US">
                <a:latin typeface="Consolas" panose="020B0609020204030204" pitchFamily="49" charset="0"/>
              </a:rPr>
              <a:t>4</a:t>
            </a:r>
            <a:r>
              <a:rPr lang="en-US" smtClean="0">
                <a:latin typeface="Consolas" panose="020B0609020204030204" pitchFamily="49" charset="0"/>
              </a:rPr>
              <a:t>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foo(10) &lt;&lt; endl;</a:t>
            </a:r>
          </a:p>
          <a:p>
            <a:r>
              <a:rPr lang="ru-RU" smtClean="0"/>
              <a:t>Что на экране?</a:t>
            </a:r>
          </a:p>
          <a:p>
            <a:r>
              <a:rPr lang="ru-RU" smtClean="0"/>
              <a:t>Что на экране если убрать вызванную в предыдущем пункте функцию?</a:t>
            </a:r>
          </a:p>
          <a:p>
            <a:r>
              <a:rPr lang="ru-RU" smtClean="0"/>
              <a:t>Что если убрать обе?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23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Перегрузки можно запрещать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Начиная с </a:t>
            </a:r>
            <a:r>
              <a:rPr lang="en-US" smtClean="0"/>
              <a:t>2011 </a:t>
            </a:r>
            <a:r>
              <a:rPr lang="ru-RU" smtClean="0"/>
              <a:t>года можно явно запрещать (стирать</a:t>
            </a:r>
            <a:r>
              <a:rPr lang="en-US" smtClean="0"/>
              <a:t>?) </a:t>
            </a:r>
            <a:r>
              <a:rPr lang="ru-RU" smtClean="0"/>
              <a:t>перегрузки для конкретных аргументов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x) { return x + 42;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(bool) = delete;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foo (char) = delete;</a:t>
            </a:r>
          </a:p>
          <a:p>
            <a:pPr marL="45720" indent="0">
              <a:buNone/>
            </a:pPr>
            <a:r>
              <a:rPr lang="ru-RU" smtClean="0"/>
              <a:t>Но они всё ещё участвуют в подстановке</a:t>
            </a:r>
            <a:r>
              <a:rPr lang="en-US" smtClean="0"/>
              <a:t>, </a:t>
            </a:r>
            <a:r>
              <a:rPr lang="ru-RU" smtClean="0"/>
              <a:t>так что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 = foo (true); // </a:t>
            </a:r>
            <a:r>
              <a:rPr lang="ru-RU" smtClean="0">
                <a:latin typeface="Consolas" panose="020B0609020204030204" pitchFamily="49" charset="0"/>
              </a:rPr>
              <a:t>ошибка, а не преобразование к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31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перегрузки с учётом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Обычные функции</a:t>
            </a:r>
          </a:p>
          <a:p>
            <a:pPr lvl="1"/>
            <a:r>
              <a:rPr lang="ru-RU"/>
              <a:t>Идеальное совпадение</a:t>
            </a:r>
          </a:p>
          <a:p>
            <a:pPr lvl="0"/>
            <a:r>
              <a:rPr lang="ru-RU"/>
              <a:t>Шаблоны функций</a:t>
            </a:r>
          </a:p>
          <a:p>
            <a:pPr lvl="1"/>
            <a:r>
              <a:rPr lang="ru-RU"/>
              <a:t>Шаблоны с меньшим количеством шаблонных параметров</a:t>
            </a:r>
          </a:p>
          <a:p>
            <a:pPr lvl="1"/>
            <a:r>
              <a:rPr lang="ru-RU"/>
              <a:t>Шаблоны с наиболее уточненными аргументами</a:t>
            </a:r>
          </a:p>
          <a:p>
            <a:pPr lvl="1"/>
            <a:r>
              <a:rPr lang="ru-RU"/>
              <a:t>Шаблоны самого общего вида</a:t>
            </a:r>
          </a:p>
          <a:p>
            <a:pPr lvl="0"/>
            <a:r>
              <a:rPr lang="ru-RU"/>
              <a:t>Обычные </a:t>
            </a:r>
            <a:r>
              <a:rPr lang="ru-RU" smtClean="0"/>
              <a:t>функции</a:t>
            </a:r>
          </a:p>
          <a:p>
            <a:pPr lvl="1"/>
            <a:r>
              <a:rPr lang="ru-RU"/>
              <a:t>Стандартные преобразования</a:t>
            </a:r>
          </a:p>
          <a:p>
            <a:pPr lvl="1"/>
            <a:r>
              <a:rPr lang="ru-RU"/>
              <a:t>Пользовательские преобразования</a:t>
            </a:r>
          </a:p>
          <a:p>
            <a:pPr lvl="1"/>
            <a:r>
              <a:rPr lang="ru-RU"/>
              <a:t>Троеточия</a:t>
            </a:r>
          </a:p>
          <a:p>
            <a:pPr lvl="1"/>
            <a:r>
              <a:rPr lang="ru-RU"/>
              <a:t>Ссылочное </a:t>
            </a:r>
            <a:r>
              <a:rPr lang="ru-RU" smtClean="0"/>
              <a:t>связывание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15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Точно подходящая </a:t>
            </a:r>
            <a:r>
              <a:rPr lang="ru-RU" smtClean="0"/>
              <a:t>функция </a:t>
            </a:r>
            <a:r>
              <a:rPr lang="ru-RU"/>
              <a:t>всегда выигрывает у шаблона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en-US">
                <a:latin typeface="Consolas" pitchFamily="49"/>
              </a:rPr>
              <a:t>int const&amp; max (int const&amp; a, int const&amp; b)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{ return a &lt; b ? b : a;</a:t>
            </a:r>
            <a:r>
              <a:rPr lang="ru-RU">
                <a:latin typeface="Consolas" pitchFamily="49"/>
              </a:rPr>
              <a:t> </a:t>
            </a:r>
            <a:r>
              <a:rPr lang="en-US">
                <a:latin typeface="Consolas" pitchFamily="49"/>
              </a:rPr>
              <a:t>}</a:t>
            </a:r>
          </a:p>
          <a:p>
            <a:pPr marL="457200" lvl="0" indent="-457200">
              <a:buFont typeface="Tw Cen MT"/>
              <a:buAutoNum type="arabicPeriod"/>
            </a:pPr>
            <a:r>
              <a:rPr lang="en-US">
                <a:latin typeface="Consolas" pitchFamily="49"/>
              </a:rPr>
              <a:t>&lt;typename T&gt; T const&amp; max (T const&amp; a, T const&amp; b)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{ return a &lt; b ? b : a; }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lang="en-US">
                <a:latin typeface="Consolas" pitchFamily="49"/>
              </a:rPr>
              <a:t>max(7, 42);    </a:t>
            </a:r>
            <a:r>
              <a:rPr lang="en-US" smtClean="0">
                <a:latin typeface="Consolas" pitchFamily="49"/>
              </a:rPr>
              <a:t>  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max(7.0, 42.0);   </a:t>
            </a:r>
            <a:r>
              <a:rPr lang="en-US" smtClean="0">
                <a:latin typeface="Consolas" pitchFamily="49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itchFamily="49"/>
              </a:rPr>
              <a:t>2&lt;double&gt;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max&lt;int&gt;(7, 42);  </a:t>
            </a:r>
            <a:r>
              <a:rPr lang="en-US" smtClean="0">
                <a:latin typeface="Consolas" pitchFamily="49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itchFamily="49"/>
              </a:rPr>
              <a:t>2&lt;int&gt;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max&lt;&gt;(7, 42); </a:t>
            </a:r>
            <a:r>
              <a:rPr lang="en-US" smtClean="0">
                <a:latin typeface="Consolas" pitchFamily="49"/>
              </a:rPr>
              <a:t>  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itchFamily="49"/>
              </a:rPr>
              <a:t>2&lt;int&gt; </a:t>
            </a:r>
            <a:r>
              <a:rPr lang="en-US" smtClean="0">
                <a:latin typeface="Consolas" pitchFamily="49"/>
              </a:rPr>
              <a:t/>
            </a:r>
            <a:br>
              <a:rPr lang="en-US" smtClean="0">
                <a:latin typeface="Consolas" pitchFamily="49"/>
              </a:rPr>
            </a:br>
            <a:r>
              <a:rPr lang="en-US" smtClean="0">
                <a:latin typeface="Consolas" pitchFamily="49"/>
              </a:rPr>
              <a:t>max</a:t>
            </a:r>
            <a:r>
              <a:rPr lang="en-US">
                <a:latin typeface="Consolas" pitchFamily="49"/>
              </a:rPr>
              <a:t>('a', 42.7); </a:t>
            </a:r>
            <a:r>
              <a:rPr lang="en-US" smtClean="0">
                <a:latin typeface="Consolas" pitchFamily="49"/>
              </a:rPr>
              <a:t>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66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Более специальный шаблон всегда выигрывает у менее специального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***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2400"/>
              </a:spcBef>
              <a:buNone/>
            </a:pPr>
            <a:r>
              <a:rPr lang="en-US">
                <a:latin typeface="Consolas" pitchFamily="49"/>
              </a:rPr>
              <a:t>int ***a;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f(a); </a:t>
            </a:r>
            <a:r>
              <a:rPr lang="en-US" smtClean="0">
                <a:latin typeface="Consolas" pitchFamily="49"/>
              </a:rPr>
              <a:t>     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4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en-US">
                <a:latin typeface="Consolas" pitchFamily="49"/>
              </a:rPr>
              <a:t>f&lt;int**&gt;(a);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8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Меньшее количество параметров выигрывает против большего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T1, typename T2&gt; void </a:t>
            </a:r>
            <a:r>
              <a:rPr lang="fr-FR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(T1,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T2);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</a:t>
            </a:r>
            <a:r>
              <a:rPr lang="fr-FR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</a:t>
            </a:r>
            <a:r>
              <a:rPr lang="fr-FR">
                <a:latin typeface="Consolas" pitchFamily="49"/>
              </a:rPr>
              <a:t>, T</a:t>
            </a:r>
            <a:r>
              <a:rPr lang="fr-FR" smtClean="0">
                <a:latin typeface="Consolas" pitchFamily="49"/>
              </a:rPr>
              <a:t>*);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>
                <a:latin typeface="Consolas" pitchFamily="49"/>
              </a:rPr>
              <a:t>double t, s;</a:t>
            </a:r>
            <a:br>
              <a:rPr lang="en-US">
                <a:latin typeface="Consolas" pitchFamily="49"/>
              </a:rPr>
            </a:br>
            <a:r>
              <a:rPr lang="en-US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en-US" smtClean="0">
                <a:latin typeface="Consolas" pitchFamily="49"/>
              </a:rPr>
              <a:t>(</a:t>
            </a:r>
            <a:r>
              <a:rPr lang="en-US">
                <a:latin typeface="Consolas" pitchFamily="49"/>
              </a:rPr>
              <a:t>t, &amp;s);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ru-RU"/>
              <a:t>Но при конфликте с предыдущим правилом это не работает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fr-FR">
                <a:latin typeface="Consolas" pitchFamily="49"/>
              </a:rPr>
              <a:t>template &lt;typename T&gt;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</a:t>
            </a:r>
            <a:r>
              <a:rPr lang="fr-FR">
                <a:latin typeface="Consolas" pitchFamily="49"/>
              </a:rPr>
              <a:t>, </a:t>
            </a:r>
            <a:r>
              <a:rPr lang="fr-FR" smtClean="0">
                <a:latin typeface="Consolas" pitchFamily="49"/>
              </a:rPr>
              <a:t>T);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>
                <a:latin typeface="Consolas" pitchFamily="49"/>
              </a:rPr>
              <a:t>template &lt;typename T1 typename T2&gt;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</a:t>
            </a:r>
            <a:r>
              <a:rPr lang="fr-FR">
                <a:latin typeface="Consolas" pitchFamily="49"/>
              </a:rPr>
              <a:t>, T2</a:t>
            </a:r>
            <a:r>
              <a:rPr lang="fr-FR" smtClean="0">
                <a:latin typeface="Consolas" pitchFamily="49"/>
              </a:rPr>
              <a:t>*);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>
                <a:latin typeface="Consolas" pitchFamily="49"/>
              </a:rPr>
              <a:t>template &lt;typename T1 typename T2&gt;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</a:t>
            </a:r>
            <a:r>
              <a:rPr lang="fr-FR">
                <a:latin typeface="Consolas" pitchFamily="49"/>
              </a:rPr>
              <a:t>*, T2</a:t>
            </a:r>
            <a:r>
              <a:rPr lang="fr-FR" smtClean="0">
                <a:latin typeface="Consolas" pitchFamily="49"/>
              </a:rPr>
              <a:t>*);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>
                <a:latin typeface="Consolas" pitchFamily="49"/>
              </a:rPr>
              <a:t>g (&amp;t, &amp;s);</a:t>
            </a:r>
            <a:r>
              <a:rPr lang="ru-RU">
                <a:latin typeface="Consolas" pitchFamily="49"/>
              </a:rPr>
              <a:t> </a:t>
            </a:r>
            <a:r>
              <a:rPr lang="en-US">
                <a:latin typeface="Consolas" pitchFamily="49"/>
              </a:rPr>
              <a:t>// </a:t>
            </a:r>
            <a:r>
              <a:rPr lang="ru-RU" smtClean="0">
                <a:latin typeface="Consolas" pitchFamily="49"/>
              </a:rPr>
              <a:t>просто не скомпилируется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Модульная структура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5968"/>
          </a:xfrm>
        </p:spPr>
        <p:txBody>
          <a:bodyPr/>
          <a:lstStyle/>
          <a:p>
            <a:r>
              <a:rPr lang="ru-RU" smtClean="0"/>
              <a:t>Программа транслируется раздельно. Единица трансляции в </a:t>
            </a:r>
            <a:r>
              <a:rPr lang="en-US" smtClean="0"/>
              <a:t>C++ </a:t>
            </a:r>
            <a:r>
              <a:rPr lang="ru-RU" smtClean="0"/>
              <a:t>это файл.</a:t>
            </a:r>
          </a:p>
          <a:p>
            <a:r>
              <a:rPr lang="ru-RU" smtClean="0"/>
              <a:t>В каждой единице трансляции могут встречаться объявления и определения (функций, переменных, классов, </a:t>
            </a:r>
            <a:r>
              <a:rPr lang="en-US" smtClean="0"/>
              <a:t>etc.)</a:t>
            </a:r>
          </a:p>
          <a:p>
            <a:r>
              <a:rPr lang="ru-RU" smtClean="0"/>
              <a:t>Часто файлы кода распространяются с готовыми заголовочными файлами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</a:t>
            </a:r>
            <a:r>
              <a:rPr lang="en-US">
                <a:latin typeface="Consolas" panose="020B0609020204030204" pitchFamily="49" charset="0"/>
              </a:rPr>
              <a:t>h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 x); // </a:t>
            </a:r>
            <a:r>
              <a:rPr lang="ru-RU" smtClean="0">
                <a:latin typeface="Consolas" panose="020B0609020204030204" pitchFamily="49" charset="0"/>
              </a:rPr>
              <a:t>объявление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</a:rPr>
              <a:t>main.cc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mtClean="0">
                <a:latin typeface="Consolas" panose="020B0609020204030204" pitchFamily="49" charset="0"/>
              </a:rPr>
              <a:t>"fact.h"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fact(5) &lt;&lt; endl;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использование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607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Шаблоны (по которым только предстоит сгенерировать тело функции) участвуют в перегрузке наравне с функциями.</a:t>
            </a:r>
          </a:p>
          <a:p>
            <a:r>
              <a:rPr lang="ru-RU" smtClean="0"/>
              <a:t>В этом есть нечто нервирующее?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9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 следующей лекции можно подумать над </a:t>
            </a:r>
            <a:r>
              <a:rPr lang="ru-RU" smtClean="0">
                <a:solidFill>
                  <a:srgbClr val="0000FF"/>
                </a:solidFill>
              </a:rPr>
              <a:t>проблемой гетерогенного минимума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fr-FR">
                <a:latin typeface="Consolas" pitchFamily="49"/>
              </a:rPr>
              <a:t>template &lt;typename </a:t>
            </a:r>
            <a:r>
              <a:rPr lang="fr-FR" smtClean="0">
                <a:latin typeface="Consolas" pitchFamily="49"/>
              </a:rPr>
              <a:t>T, </a:t>
            </a:r>
            <a:r>
              <a:rPr lang="fr-FR">
                <a:latin typeface="Consolas" pitchFamily="49"/>
              </a:rPr>
              <a:t>typename </a:t>
            </a:r>
            <a:r>
              <a:rPr lang="en-US" smtClean="0">
                <a:latin typeface="Consolas" pitchFamily="49"/>
              </a:rPr>
              <a:t>U</a:t>
            </a:r>
            <a:r>
              <a:rPr lang="fr-FR" smtClean="0">
                <a:latin typeface="Consolas" pitchFamily="49"/>
              </a:rPr>
              <a:t>&gt;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solidFill>
                  <a:srgbClr val="FF0000"/>
                </a:solidFill>
                <a:latin typeface="Consolas" pitchFamily="49"/>
              </a:rPr>
              <a:t>???</a:t>
            </a:r>
            <a:r>
              <a:rPr lang="fr-FR" smtClean="0">
                <a:latin typeface="Consolas" pitchFamily="49"/>
              </a:rPr>
              <a:t> min</a:t>
            </a:r>
            <a:r>
              <a:rPr lang="ru-RU" smtClean="0">
                <a:latin typeface="Consolas" pitchFamily="49"/>
              </a:rPr>
              <a:t> </a:t>
            </a:r>
            <a:r>
              <a:rPr lang="fr-FR">
                <a:latin typeface="Consolas" pitchFamily="49"/>
              </a:rPr>
              <a:t>(</a:t>
            </a:r>
            <a:r>
              <a:rPr lang="fr-FR" smtClean="0">
                <a:latin typeface="Consolas" pitchFamily="49"/>
              </a:rPr>
              <a:t>T x,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U y) {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latin typeface="Consolas" pitchFamily="49"/>
              </a:rPr>
              <a:t>  return (x &lt;= y) ? x : y;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latin typeface="Consolas" pitchFamily="49"/>
              </a:rPr>
              <a:t>}</a:t>
            </a:r>
            <a:endParaRPr lang="ru-RU" smtClean="0"/>
          </a:p>
          <a:p>
            <a:r>
              <a:rPr lang="ru-RU" smtClean="0"/>
              <a:t>Какой бы вы здесь использовали возвращаемый тип?</a:t>
            </a:r>
          </a:p>
          <a:p>
            <a:r>
              <a:rPr lang="ru-RU" smtClean="0"/>
              <a:t>Не надо обманываться простой формулировкой этой проблемы. Она сложна и решений у неё много.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94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</a:t>
            </a:r>
            <a:r>
              <a:rPr lang="ru-RU" sz="4800" smtClean="0"/>
              <a:t>препроцессора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</a:t>
            </a:r>
            <a:r>
              <a:rPr lang="ru-RU" sz="4800" smtClean="0"/>
              <a:t>и вывод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</a:t>
            </a:r>
            <a:r>
              <a:rPr lang="ru-RU" sz="4800" smtClean="0"/>
              <a:t>функций и </a:t>
            </a:r>
            <a:r>
              <a:rPr lang="ru-RU" sz="4800" smtClean="0"/>
              <a:t>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Пространства имён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3448266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конфликта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(как это сделано в языке </a:t>
            </a:r>
            <a:r>
              <a:rPr lang="en-US" smtClean="0"/>
              <a:t>C) </a:t>
            </a:r>
            <a:r>
              <a:rPr lang="ru-RU" smtClean="0"/>
              <a:t>все имена принадлежат одному (в терминах </a:t>
            </a:r>
            <a:r>
              <a:rPr lang="en-US" smtClean="0"/>
              <a:t>C++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глобальному) пространству имён, то неизбежны конфликты, решаемые кривым ручным манглированием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zlib_open (const char *);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Всем очень хорошо известно, что в </a:t>
            </a:r>
            <a:r>
              <a:rPr lang="en-US" smtClean="0"/>
              <a:t>C++ </a:t>
            </a:r>
            <a:r>
              <a:rPr lang="ru-RU" smtClean="0"/>
              <a:t>эти проблемы решаются пространствами имён: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zlib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open (const char *);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Вся стандартная библиотека живёт в пространстве имён </a:t>
            </a:r>
            <a:r>
              <a:rPr lang="en-US" smtClean="0"/>
              <a:t>std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89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Правильный </a:t>
            </a:r>
            <a:r>
              <a:rPr lang="en-US" smtClean="0"/>
              <a:t>hello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вносим старую библиотеку обёрнутой в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include </a:t>
            </a:r>
            <a:r>
              <a:rPr lang="en-US" smtClean="0">
                <a:latin typeface="Consolas" panose="020B0609020204030204" pitchFamily="49" charset="0"/>
              </a:rPr>
              <a:t>&lt;cstdio&gt;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</a:t>
            </a:r>
            <a:r>
              <a:rPr lang="en-US">
                <a:latin typeface="Consolas" panose="020B0609020204030204" pitchFamily="49" charset="0"/>
              </a:rPr>
              <a:t>hellowapp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не засоряем нашими именами</a:t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глобальное пространство имён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char * const </a:t>
            </a:r>
            <a:r>
              <a:rPr lang="en-US">
                <a:latin typeface="Consolas" panose="020B0609020204030204" pitchFamily="49" charset="0"/>
              </a:rPr>
              <a:t>helloworld = "Hello, </a:t>
            </a:r>
            <a:r>
              <a:rPr lang="en-US">
                <a:latin typeface="Consolas" panose="020B0609020204030204" pitchFamily="49" charset="0"/>
              </a:rPr>
              <a:t>world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main(void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явно квалифицируем функции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std</a:t>
            </a:r>
            <a:r>
              <a:rPr lang="en-US" smtClean="0">
                <a:latin typeface="Consolas" panose="020B0609020204030204" pitchFamily="49" charset="0"/>
              </a:rPr>
              <a:t>::printf("%s\n", </a:t>
            </a:r>
            <a:r>
              <a:rPr lang="en-US">
                <a:latin typeface="Consolas" panose="020B0609020204030204" pitchFamily="49" charset="0"/>
              </a:rPr>
              <a:t>hellowapp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helloworld);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140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проблема: </a:t>
            </a:r>
            <a:r>
              <a:rPr lang="en-US" smtClean="0"/>
              <a:t>operator &lt;&lt;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Функция </a:t>
            </a:r>
            <a:r>
              <a:rPr lang="en-US" smtClean="0">
                <a:latin typeface="Consolas" panose="020B0609020204030204" pitchFamily="49" charset="0"/>
              </a:rPr>
              <a:t>operator &lt;&lt;</a:t>
            </a:r>
            <a:r>
              <a:rPr lang="en-US" smtClean="0"/>
              <a:t> </a:t>
            </a:r>
            <a:r>
              <a:rPr lang="ru-RU" smtClean="0"/>
              <a:t>может находиться в любом пространстве имён</a:t>
            </a:r>
          </a:p>
          <a:p>
            <a:r>
              <a:rPr lang="ru-RU" smtClean="0"/>
              <a:t>Допустим мы пишем: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std::cout &lt;&lt; "Hello\n"!;</a:t>
            </a:r>
          </a:p>
          <a:p>
            <a:r>
              <a:rPr lang="ru-RU" smtClean="0"/>
              <a:t>Очевидно, это эквивалентно: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operator &lt;&lt; (std::cout, </a:t>
            </a:r>
            <a:r>
              <a:rPr lang="en-US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Hello\n</a:t>
            </a:r>
            <a:r>
              <a:rPr lang="en-US" smtClean="0">
                <a:latin typeface="Consolas" panose="020B0609020204030204" pitchFamily="49" charset="0"/>
              </a:rPr>
              <a:t>"!);</a:t>
            </a:r>
          </a:p>
          <a:p>
            <a:r>
              <a:rPr lang="ru-RU" smtClean="0"/>
              <a:t>У нас, кажется, проблемы. Чтобы это работало, это должен быть оператор из пространства имён </a:t>
            </a:r>
            <a:r>
              <a:rPr lang="en-US" smtClean="0"/>
              <a:t>std: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std::operator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&lt;&lt; (std::cout, "Hello\n"!);</a:t>
            </a:r>
          </a:p>
          <a:p>
            <a:r>
              <a:rPr lang="ru-RU" smtClean="0"/>
              <a:t>Но компилятор не может об этом догадаться из записи </a:t>
            </a:r>
            <a:r>
              <a:rPr lang="en-US" smtClean="0">
                <a:latin typeface="Consolas" panose="020B0609020204030204" pitchFamily="49" charset="0"/>
              </a:rPr>
              <a:t>std::a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smtClean="0">
                <a:latin typeface="Consolas" panose="020B0609020204030204" pitchFamily="49" charset="0"/>
              </a:rPr>
              <a:t> b</a:t>
            </a:r>
            <a:r>
              <a:rPr lang="en-US" smtClean="0"/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7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поиск Кёнига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Эндрю Кёниг предложил решение в начале 90-х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Компилятор ищет имя функции из текущего и всех охватывающих пространств имён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Если оно не найдено, компилятор ищет имя функции в пространствах имён её аргументов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N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f(A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*)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) { int </a:t>
            </a:r>
            <a:r>
              <a:rPr lang="en-US">
                <a:latin typeface="Consolas" panose="020B0609020204030204" pitchFamily="49" charset="0"/>
              </a:rPr>
              <a:t>i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f(a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i; 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4248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поиск Кёнига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Эндрю Кёниг предложил решение в начале 90-х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Компилятор ищет имя функции из текущего и всех охватывающих пространств имён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Если оно не найдено, компилятор ищет имя функции в пространствах имён её аргументов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int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</a:t>
            </a:r>
            <a:r>
              <a:rPr lang="en-US">
                <a:latin typeface="Consolas" panose="020B0609020204030204" pitchFamily="49" charset="0"/>
              </a:rPr>
              <a:t>N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f(A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*)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) { int </a:t>
            </a:r>
            <a:r>
              <a:rPr lang="en-US">
                <a:latin typeface="Consolas" panose="020B0609020204030204" pitchFamily="49" charset="0"/>
              </a:rPr>
              <a:t>i =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f(a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i; 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173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Кёнига и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пример не работает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</a:t>
            </a:r>
            <a:r>
              <a:rPr lang="en-US">
                <a:latin typeface="Consolas" panose="020B0609020204030204" pitchFamily="49" charset="0"/>
              </a:rPr>
              <a:t>N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int </a:t>
            </a:r>
            <a:r>
              <a:rPr lang="en-US">
                <a:latin typeface="Consolas" panose="020B0609020204030204" pitchFamily="49" charset="0"/>
              </a:rPr>
              <a:t>f(A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i = f&lt;int&gt;(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Кто-нибудь знает причину?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120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Кёнига и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15384"/>
          </a:xfrm>
        </p:spPr>
        <p:txBody>
          <a:bodyPr/>
          <a:lstStyle/>
          <a:p>
            <a:r>
              <a:rPr lang="ru-RU" smtClean="0"/>
              <a:t>Следующий пример не работает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</a:t>
            </a:r>
            <a:r>
              <a:rPr lang="en-US">
                <a:latin typeface="Consolas" panose="020B0609020204030204" pitchFamily="49" charset="0"/>
              </a:rPr>
              <a:t>N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int </a:t>
            </a:r>
            <a:r>
              <a:rPr lang="en-US">
                <a:latin typeface="Consolas" panose="020B0609020204030204" pitchFamily="49" charset="0"/>
              </a:rPr>
              <a:t>f(A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i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f&lt;int</a:t>
            </a:r>
            <a:r>
              <a:rPr lang="en-US">
                <a:latin typeface="Consolas" panose="020B0609020204030204" pitchFamily="49" charset="0"/>
              </a:rPr>
              <a:t>&gt;(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Причина: странности синтаксического анализа </a:t>
            </a:r>
            <a:r>
              <a:rPr lang="en-US" smtClean="0"/>
              <a:t>C++. </a:t>
            </a:r>
            <a:r>
              <a:rPr lang="ru-RU" smtClean="0"/>
              <a:t>Имя </a:t>
            </a:r>
            <a:r>
              <a:rPr lang="en-US" smtClean="0"/>
              <a:t>f </a:t>
            </a:r>
            <a:r>
              <a:rPr lang="ru-RU" smtClean="0"/>
              <a:t>не введено как имя шаблонной функции, поэтому компилятор предполагает, что это переменная, а треугольная скобка </a:t>
            </a:r>
            <a:r>
              <a:rPr lang="ru-RU" smtClean="0">
                <a:latin typeface="Corbel" panose="020B0503020204020204" pitchFamily="34" charset="0"/>
              </a:rPr>
              <a:t>– сравнение на меньше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2670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Двойное включение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надо разместить в </a:t>
            </a:r>
            <a:r>
              <a:rPr lang="en-US" smtClean="0"/>
              <a:t>dinc.h </a:t>
            </a:r>
            <a:r>
              <a:rPr lang="ru-RU" smtClean="0"/>
              <a:t>чтобы следующая схема вызвала проблему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sinc1.h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"dinc.h"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sinc2.h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"dinc.h"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user.cc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"sink1.h"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"sink2.h"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33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Кёнига и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15384"/>
          </a:xfrm>
        </p:spPr>
        <p:txBody>
          <a:bodyPr/>
          <a:lstStyle/>
          <a:p>
            <a:r>
              <a:rPr lang="ru-RU" smtClean="0"/>
              <a:t>Можно заставить это работать, введя</a:t>
            </a:r>
            <a:r>
              <a:rPr lang="en-US" smtClean="0"/>
              <a:t> f </a:t>
            </a:r>
            <a:r>
              <a:rPr lang="ru-RU" smtClean="0"/>
              <a:t>как имя шаблонной функции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</a:t>
            </a:r>
            <a:r>
              <a:rPr lang="en-US">
                <a:latin typeface="Consolas" panose="020B0609020204030204" pitchFamily="49" charset="0"/>
              </a:rPr>
              <a:t>N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int </a:t>
            </a:r>
            <a:r>
              <a:rPr lang="en-US">
                <a:latin typeface="Consolas" panose="020B0609020204030204" pitchFamily="49" charset="0"/>
              </a:rPr>
              <a:t>f(A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</a:t>
            </a:r>
            <a:r>
              <a:rPr lang="en-US">
                <a:latin typeface="Consolas" panose="020B0609020204030204" pitchFamily="49" charset="0"/>
              </a:rPr>
              <a:t>f(int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неважно какой параметр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i = f&lt;int&gt;(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теперь всё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643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</a:t>
            </a:r>
            <a:r>
              <a:rPr lang="ru-RU" smtClean="0"/>
              <a:t>7</a:t>
            </a:r>
            <a:r>
              <a:rPr lang="en-US" smtClean="0"/>
              <a:t>, 201</a:t>
            </a:r>
            <a:r>
              <a:rPr lang="ru-RU" smtClean="0"/>
              <a:t>7</a:t>
            </a:r>
            <a:endParaRPr lang="en-US" dirty="0"/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pPr lvl="0"/>
            <a:r>
              <a:rPr lang="en-US" smtClean="0"/>
              <a:t>C Preprocessor manual, https</a:t>
            </a:r>
            <a:r>
              <a:rPr lang="en-US"/>
              <a:t>://gcc.gnu.org/onlinedocs/cpp</a:t>
            </a:r>
            <a:r>
              <a:rPr lang="en-US" smtClean="0"/>
              <a:t>/</a:t>
            </a:r>
          </a:p>
          <a:p>
            <a:r>
              <a:rPr lang="en-US"/>
              <a:t>Paul </a:t>
            </a:r>
            <a:r>
              <a:rPr lang="en-US" smtClean="0"/>
              <a:t>Fultz, </a:t>
            </a:r>
            <a:r>
              <a:rPr lang="en-US"/>
              <a:t>C Preprocessor tricks, tips, and idioms</a:t>
            </a:r>
          </a:p>
          <a:p>
            <a:r>
              <a:rPr lang="en-US"/>
              <a:t> Jonathan </a:t>
            </a:r>
            <a:r>
              <a:rPr lang="en-US" smtClean="0"/>
              <a:t>Heathcote, </a:t>
            </a:r>
            <a:r>
              <a:rPr lang="en-US"/>
              <a:t>C Pre-Processor </a:t>
            </a:r>
            <a:r>
              <a:rPr lang="en-US" smtClean="0"/>
              <a:t>Magic</a:t>
            </a:r>
            <a:endParaRPr lang="ru-RU" smtClean="0"/>
          </a:p>
          <a:p>
            <a:r>
              <a:rPr lang="en-US"/>
              <a:t>Davide Vandevoorde, Nicolai M. Josuttis, C++ Templates. The Complete Guide, Pearson Education, </a:t>
            </a:r>
            <a:r>
              <a:rPr lang="en-US" smtClean="0"/>
              <a:t>2003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968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Подключаем </a:t>
            </a:r>
            <a:r>
              <a:rPr lang="en-US" smtClean="0"/>
              <a:t>boost::preprocessor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32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Мета препроцессинг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Взрослый макропроцессинг предполагает некоторые возможности к метапрограммированию</a:t>
            </a:r>
          </a:p>
          <a:p>
            <a:r>
              <a:rPr lang="ru-RU" smtClean="0"/>
              <a:t>Теоретическая основа была заложена в работе Абрамса и Гуртового. Выдержка доступна по ссылке</a:t>
            </a:r>
          </a:p>
          <a:p>
            <a:pPr marL="45720" indent="0">
              <a:buNone/>
            </a:pPr>
            <a:r>
              <a:rPr lang="en-US"/>
              <a:t>http://</a:t>
            </a:r>
            <a:r>
              <a:rPr lang="en-US" smtClean="0"/>
              <a:t>www.boost.org/doc/libs/1_63_0/libs/preprocessor/doc/AppendixA-AnIntroductiontoPreprocessorMetaprogramming.html</a:t>
            </a:r>
            <a:endParaRPr lang="ru-RU" smtClean="0"/>
          </a:p>
          <a:p>
            <a:r>
              <a:rPr lang="ru-RU" smtClean="0"/>
              <a:t>Эти идеи вылились в </a:t>
            </a:r>
            <a:r>
              <a:rPr lang="en-US" smtClean="0"/>
              <a:t>boost library preprocessor subset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859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</a:t>
            </a:r>
            <a:r>
              <a:rPr lang="en-US" smtClean="0"/>
              <a:t>catch handlers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Хочется поймать любой встроенный тип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(int i) { cout &lt;&lt; i;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(unsigned u) { cout &lt;&lt; u;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а ведь ещё </a:t>
            </a:r>
            <a:r>
              <a:rPr lang="en-US" smtClean="0">
                <a:latin typeface="Consolas" panose="020B0609020204030204" pitchFamily="49" charset="0"/>
              </a:rPr>
              <a:t>short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long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long long, </a:t>
            </a:r>
            <a:r>
              <a:rPr lang="ru-RU" smtClean="0">
                <a:latin typeface="Consolas" panose="020B0609020204030204" pitchFamily="49" charset="0"/>
              </a:rPr>
              <a:t>это утомляет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Идея для решения:</a:t>
            </a:r>
            <a:r>
              <a:rPr lang="en-US" smtClean="0"/>
              <a:t> 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BOOST_PP_LIST_FOR_EACH(CATCH</a:t>
            </a:r>
            <a:r>
              <a:rPr lang="en-US">
                <a:latin typeface="Consolas" panose="020B0609020204030204" pitchFamily="49" charset="0"/>
              </a:rPr>
              <a:t>, _, BUILTIN_TYPES)</a:t>
            </a:r>
          </a:p>
        </p:txBody>
      </p:sp>
    </p:spTree>
    <p:extLst>
      <p:ext uri="{BB962C8B-B14F-4D97-AF65-F5344CB8AC3E}">
        <p14:creationId xmlns:p14="http://schemas.microsoft.com/office/powerpoint/2010/main" val="13435724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Макрос перечисляющий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Простое перечисление </a:t>
            </a:r>
            <a:r>
              <a:rPr lang="en-US" smtClean="0"/>
              <a:t>PP_TUPLE </a:t>
            </a:r>
            <a:r>
              <a:rPr lang="ru-RU" smtClean="0"/>
              <a:t>превращается в </a:t>
            </a:r>
            <a:r>
              <a:rPr lang="en-US" smtClean="0"/>
              <a:t>PP_LIST, </a:t>
            </a:r>
            <a:r>
              <a:rPr lang="ru-RU" smtClean="0"/>
              <a:t>позволяющий итерацию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 define BUILTIN_TYPES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BOOST_PP_TUPLE_TO_LIST(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13, </a:t>
            </a:r>
            <a:r>
              <a:rPr lang="en-US" smtClean="0">
                <a:latin typeface="Consolas" panose="020B0609020204030204" pitchFamily="49" charset="0"/>
              </a:rPr>
              <a:t>( bool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char</a:t>
            </a:r>
            <a:r>
              <a:rPr lang="en-US">
                <a:latin typeface="Consolas" panose="020B0609020204030204" pitchFamily="49" charset="0"/>
              </a:rPr>
              <a:t>, signed char, unsigned char,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unsigned </a:t>
            </a:r>
            <a:r>
              <a:rPr lang="en-US">
                <a:latin typeface="Consolas" panose="020B0609020204030204" pitchFamily="49" charset="0"/>
              </a:rPr>
              <a:t>short, </a:t>
            </a:r>
            <a:r>
              <a:rPr lang="en-US" smtClean="0">
                <a:latin typeface="Consolas" panose="020B0609020204030204" pitchFamily="49" charset="0"/>
              </a:rPr>
              <a:t>short, int</a:t>
            </a:r>
            <a:r>
              <a:rPr lang="en-US">
                <a:latin typeface="Consolas" panose="020B0609020204030204" pitchFamily="49" charset="0"/>
              </a:rPr>
              <a:t>, unsigned,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long</a:t>
            </a:r>
            <a:r>
              <a:rPr lang="en-US">
                <a:latin typeface="Consolas" panose="020B0609020204030204" pitchFamily="49" charset="0"/>
              </a:rPr>
              <a:t>, unsigned long,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float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double</a:t>
            </a:r>
            <a:r>
              <a:rPr lang="en-US">
                <a:latin typeface="Consolas" panose="020B0609020204030204" pitchFamily="49" charset="0"/>
              </a:rPr>
              <a:t>, long double </a:t>
            </a:r>
            <a:r>
              <a:rPr lang="en-US" smtClean="0">
                <a:latin typeface="Consolas" panose="020B0609020204030204" pitchFamily="49" charset="0"/>
              </a:rPr>
              <a:t>) 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всё, что осталось, это определить обработчик </a:t>
            </a:r>
            <a:r>
              <a:rPr lang="en-US" smtClean="0"/>
              <a:t>CATCH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52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кажется несколько уродливым</a:t>
            </a:r>
          </a:p>
          <a:p>
            <a:r>
              <a:rPr lang="ru-RU" smtClean="0"/>
              <a:t>Но какие альтернативы?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Двойное включение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надо разместить в </a:t>
            </a:r>
            <a:r>
              <a:rPr lang="en-US" smtClean="0"/>
              <a:t>dinc.h </a:t>
            </a:r>
            <a:r>
              <a:rPr lang="ru-RU" smtClean="0"/>
              <a:t>чтобы следующая схема вызвала проблему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sinc1.h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"dinc.h"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sinc2.h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"dinc.h"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user.cc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"sink1.h"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"sink2.h"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47361" y="3019044"/>
            <a:ext cx="4556760" cy="284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Например статическую функцию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// dinc.h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static inline int dinc() {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  return 42;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8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Стражи включения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43400"/>
          </a:xfrm>
        </p:spPr>
        <p:txBody>
          <a:bodyPr/>
          <a:lstStyle/>
          <a:p>
            <a:r>
              <a:rPr lang="ru-RU" smtClean="0"/>
              <a:t>Разумеется с таким эффектом не хочется включать файлы лишний раз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</a:rPr>
              <a:t>dinc</a:t>
            </a:r>
            <a:r>
              <a:rPr lang="en-US" smtClean="0">
                <a:latin typeface="Consolas" panose="020B0609020204030204" pitchFamily="49" charset="0"/>
              </a:rPr>
              <a:t>.h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#ifndef </a:t>
            </a:r>
            <a:r>
              <a:rPr lang="en-US" smtClean="0">
                <a:latin typeface="Consolas" panose="020B0609020204030204" pitchFamily="49" charset="0"/>
              </a:rPr>
              <a:t>DINC_GUARD</a:t>
            </a:r>
            <a:r>
              <a:rPr lang="en-US" smtClean="0">
                <a:latin typeface="Consolas" panose="020B0609020204030204" pitchFamily="49" charset="0"/>
              </a:rPr>
              <a:t>__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DINC_GUARD</a:t>
            </a:r>
            <a:r>
              <a:rPr lang="en-US" smtClean="0">
                <a:latin typeface="Consolas" panose="020B0609020204030204" pitchFamily="49" charset="0"/>
              </a:rPr>
              <a:t>__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inline int </a:t>
            </a:r>
            <a:r>
              <a:rPr lang="en-US" smtClean="0">
                <a:latin typeface="Consolas" panose="020B0609020204030204" pitchFamily="49" charset="0"/>
              </a:rPr>
              <a:t>dinc</a:t>
            </a:r>
            <a:r>
              <a:rPr lang="en-US" smtClean="0">
                <a:latin typeface="Consolas" panose="020B0609020204030204" pitchFamily="49" charset="0"/>
              </a:rPr>
              <a:t>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r>
              <a:rPr lang="ru-RU" smtClean="0"/>
              <a:t>Эта идиома называется стражами </a:t>
            </a:r>
            <a:r>
              <a:rPr lang="ru-RU" smtClean="0"/>
              <a:t>включения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#ifndef X </a:t>
            </a:r>
            <a:r>
              <a:rPr lang="ru-RU" smtClean="0"/>
              <a:t>это аббревиатура для </a:t>
            </a:r>
            <a:r>
              <a:rPr lang="en-US" smtClean="0">
                <a:latin typeface="Consolas" panose="020B0609020204030204" pitchFamily="49" charset="0"/>
              </a:rPr>
              <a:t>#if defined(X)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Условное исключение кода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434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ifndef </a:t>
            </a:r>
            <a:r>
              <a:rPr lang="en-US" smtClean="0">
                <a:latin typeface="Consolas" panose="020B0609020204030204" pitchFamily="49" charset="0"/>
              </a:rPr>
              <a:t>DINC_GUARD__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define </a:t>
            </a:r>
            <a:r>
              <a:rPr lang="en-US" smtClean="0">
                <a:latin typeface="Consolas" panose="020B0609020204030204" pitchFamily="49" charset="0"/>
              </a:rPr>
              <a:t>DINC_GUARD</a:t>
            </a:r>
            <a:r>
              <a:rPr lang="en-US" smtClean="0">
                <a:latin typeface="Consolas" panose="020B0609020204030204" pitchFamily="49" charset="0"/>
              </a:rPr>
              <a:t>__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inline int </a:t>
            </a:r>
            <a:r>
              <a:rPr lang="en-US" smtClean="0">
                <a:latin typeface="Consolas" panose="020B0609020204030204" pitchFamily="49" charset="0"/>
              </a:rPr>
              <a:t>dinc</a:t>
            </a:r>
            <a:r>
              <a:rPr lang="en-US" smtClean="0">
                <a:latin typeface="Consolas" panose="020B0609020204030204" pitchFamily="49" charset="0"/>
              </a:rPr>
              <a:t>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#if (NONTRIVIAL_DINC_BODY == 1)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do_nontrivial_stuff();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#else</a:t>
            </a:r>
            <a:r>
              <a:rPr lang="ru-RU" smtClean="0">
                <a:latin typeface="Consolas" panose="020B0609020204030204" pitchFamily="49" charset="0"/>
              </a:rPr>
              <a:t> 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#endif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r>
              <a:rPr lang="ru-RU" smtClean="0"/>
              <a:t>Аналогично через </a:t>
            </a:r>
            <a:r>
              <a:rPr lang="en-US" smtClean="0">
                <a:latin typeface="Consolas" panose="020B0609020204030204" pitchFamily="49" charset="0"/>
              </a:rPr>
              <a:t>#if 0</a:t>
            </a:r>
            <a:r>
              <a:rPr lang="en-US" smtClean="0"/>
              <a:t> </a:t>
            </a:r>
            <a:r>
              <a:rPr lang="ru-RU" smtClean="0"/>
              <a:t>можно выключать код из компиляции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5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трансляции программы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Единица трансляции отображается в базовый набор символов, юникодные символы заменяются на </a:t>
            </a:r>
            <a:r>
              <a:rPr lang="en-US" sz="1800" smtClean="0"/>
              <a:t>\uXXXX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Конкатенируются строки, разбитые через </a:t>
            </a:r>
            <a:r>
              <a:rPr lang="en-US" sz="1800" smtClean="0"/>
              <a:t>\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Комментарии заменяются на пробельные символы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>
                <a:solidFill>
                  <a:srgbClr val="0000FF"/>
                </a:solidFill>
              </a:rPr>
              <a:t>Файл разбивается на препроцессинговые токены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Исполняются директивы препроцессора (</a:t>
            </a:r>
            <a:r>
              <a:rPr lang="en-US" sz="1800" smtClean="0"/>
              <a:t>include, define, </a:t>
            </a:r>
            <a:r>
              <a:rPr lang="ru-RU" sz="1800" smtClean="0"/>
              <a:t>прагмы)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Заменяются </a:t>
            </a:r>
            <a:r>
              <a:rPr lang="en-US" sz="1800" smtClean="0"/>
              <a:t>escape-</a:t>
            </a:r>
            <a:r>
              <a:rPr lang="ru-RU" sz="1800" smtClean="0"/>
              <a:t>последовательности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Соединяются строковые литералы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>
                <a:solidFill>
                  <a:srgbClr val="0000FF"/>
                </a:solidFill>
              </a:rPr>
              <a:t>Препроцессинговые токены становятся токенами</a:t>
            </a:r>
            <a:r>
              <a:rPr lang="ru-RU" sz="1800" smtClean="0"/>
              <a:t>, пробелы перестают иметь значение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Проводится синтаксический анализ и начинается инстанцирование шаблонов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48640" y="4379976"/>
            <a:ext cx="11027664" cy="365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52073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155</TotalTime>
  <Words>2261</Words>
  <Application>Microsoft Office PowerPoint</Application>
  <PresentationFormat>Widescreen</PresentationFormat>
  <Paragraphs>353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Consolas</vt:lpstr>
      <vt:lpstr>Corbel</vt:lpstr>
      <vt:lpstr>Symbol</vt:lpstr>
      <vt:lpstr>Tw Cen MT</vt:lpstr>
      <vt:lpstr>Wingdings</vt:lpstr>
      <vt:lpstr>Basis</vt:lpstr>
      <vt:lpstr>препроцессор и шаблоны функций</vt:lpstr>
      <vt:lpstr>PowerPoint Presentation</vt:lpstr>
      <vt:lpstr>Модульная структура</vt:lpstr>
      <vt:lpstr>Модульная структура</vt:lpstr>
      <vt:lpstr>Двойное включение</vt:lpstr>
      <vt:lpstr>Двойное включение</vt:lpstr>
      <vt:lpstr>Стражи включения</vt:lpstr>
      <vt:lpstr>Условное исключение кода</vt:lpstr>
      <vt:lpstr>Порядок трансляции программы</vt:lpstr>
      <vt:lpstr>Обсуждение</vt:lpstr>
      <vt:lpstr>Макропроцессор</vt:lpstr>
      <vt:lpstr>Чёрная магия: мотивация</vt:lpstr>
      <vt:lpstr>Чёрная магия: исполнение</vt:lpstr>
      <vt:lpstr>В общем случае макросы это зло*</vt:lpstr>
      <vt:lpstr>В общем случае макросы это зло</vt:lpstr>
      <vt:lpstr>В общем случае макросы это зло</vt:lpstr>
      <vt:lpstr>Шаблоны функций</vt:lpstr>
      <vt:lpstr>PowerPoint Presentation</vt:lpstr>
      <vt:lpstr>Техника инстанцирования</vt:lpstr>
      <vt:lpstr>Техника инстанцирования</vt:lpstr>
      <vt:lpstr>Обсуждение</vt:lpstr>
      <vt:lpstr>Обсуждение: манглирование</vt:lpstr>
      <vt:lpstr>Управление инстанцированием</vt:lpstr>
      <vt:lpstr>Виды параметризации</vt:lpstr>
      <vt:lpstr>Виды параметризации</vt:lpstr>
      <vt:lpstr>Зависимое инстанцирование</vt:lpstr>
      <vt:lpstr>Вывод типов до подстановки</vt:lpstr>
      <vt:lpstr>Вывод типов после подстановки</vt:lpstr>
      <vt:lpstr>Вывод уточнённых типов</vt:lpstr>
      <vt:lpstr>Ограничения на вывод типов</vt:lpstr>
      <vt:lpstr>Обсуждение</vt:lpstr>
      <vt:lpstr>PowerPoint Presentation</vt:lpstr>
      <vt:lpstr>Функции могут быть перегружены</vt:lpstr>
      <vt:lpstr>Порядок перегрузки</vt:lpstr>
      <vt:lpstr>Перегрузки можно запрещать</vt:lpstr>
      <vt:lpstr>Порядок перегрузки с учётом шаблонов</vt:lpstr>
      <vt:lpstr>Точно подходящая функция всегда выигрывает у шаблона</vt:lpstr>
      <vt:lpstr>Более специальный шаблон всегда выигрывает у менее специального</vt:lpstr>
      <vt:lpstr>Меньшее количество параметров выигрывает против большего</vt:lpstr>
      <vt:lpstr>Обсуждение</vt:lpstr>
      <vt:lpstr>Проблема-тизер</vt:lpstr>
      <vt:lpstr>PowerPoint Presentation</vt:lpstr>
      <vt:lpstr>Проблема конфликта имён</vt:lpstr>
      <vt:lpstr>Правильный hello world</vt:lpstr>
      <vt:lpstr>Снова проблема: operator &lt;&lt;</vt:lpstr>
      <vt:lpstr>Решение: поиск Кёнига</vt:lpstr>
      <vt:lpstr>Решение: поиск Кёнига</vt:lpstr>
      <vt:lpstr>Поиск Кёнига и шаблоны</vt:lpstr>
      <vt:lpstr>Поиск Кёнига и шаблоны</vt:lpstr>
      <vt:lpstr>Поиск Кёнига и шаблоны</vt:lpstr>
      <vt:lpstr>Литература</vt:lpstr>
      <vt:lpstr>секретный уровень</vt:lpstr>
      <vt:lpstr>Мета препроцессинг</vt:lpstr>
      <vt:lpstr>Проблема: catch handlers</vt:lpstr>
      <vt:lpstr>Макрос перечисляющий типы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препроцессор и шаблоны функций</dc:title>
  <dc:creator>Vladimirov, Konstantin</dc:creator>
  <cp:keywords>CTPClassification=CTP_PUBLIC:VisualMarkings=</cp:keywords>
  <cp:lastModifiedBy>Vladimirov, Konstantin</cp:lastModifiedBy>
  <cp:revision>41</cp:revision>
  <dcterms:created xsi:type="dcterms:W3CDTF">2017-09-08T17:12:16Z</dcterms:created>
  <dcterms:modified xsi:type="dcterms:W3CDTF">2017-09-08T19:47:22Z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a400bfc2-de75-465d-8970-a1b3c7fbcf34</vt:lpwstr>
  </property>
  <property fmtid="{D5CDD505-2E9C-101B-9397-08002B2CF9AE}" pid="3" name="CTP_TimeStamp">
    <vt:lpwstr>2017-09-08 19:47:21Z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