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25" r:id="rId4"/>
    <p:sldId id="259" r:id="rId5"/>
    <p:sldId id="260" r:id="rId6"/>
    <p:sldId id="32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6" r:id="rId17"/>
    <p:sldId id="271" r:id="rId18"/>
    <p:sldId id="272" r:id="rId19"/>
    <p:sldId id="273" r:id="rId20"/>
    <p:sldId id="288" r:id="rId21"/>
    <p:sldId id="274" r:id="rId22"/>
    <p:sldId id="270" r:id="rId23"/>
    <p:sldId id="275" r:id="rId24"/>
    <p:sldId id="327" r:id="rId25"/>
    <p:sldId id="276" r:id="rId26"/>
    <p:sldId id="277" r:id="rId27"/>
    <p:sldId id="278" r:id="rId28"/>
    <p:sldId id="328" r:id="rId29"/>
    <p:sldId id="279" r:id="rId30"/>
    <p:sldId id="280" r:id="rId31"/>
    <p:sldId id="281" r:id="rId32"/>
    <p:sldId id="292" r:id="rId33"/>
    <p:sldId id="293" r:id="rId34"/>
    <p:sldId id="294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1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1" r:id="rId57"/>
    <p:sldId id="307" r:id="rId58"/>
    <p:sldId id="308" r:id="rId59"/>
    <p:sldId id="310" r:id="rId60"/>
    <p:sldId id="309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25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7" r:id="rId84"/>
    <p:sldId id="339" r:id="rId85"/>
    <p:sldId id="341" r:id="rId86"/>
    <p:sldId id="342" r:id="rId87"/>
    <p:sldId id="340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Переменные,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</a:p>
          <a:p>
            <a:r>
              <a:rPr lang="ru-RU" smtClean="0"/>
              <a:t>Это проводок с заданным адресом, с которого можно считать данные но не изменить их (и сами данные могут непредсказуемо изменится, так что доступ к ним нельзя оптимизировать)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uint8_t </a:t>
            </a:r>
            <a:r>
              <a:rPr lang="en-US" smtClean="0">
                <a:latin typeface="Consolas" panose="020B0609020204030204" pitchFamily="49" charset="0"/>
              </a:rPr>
              <a:t>data = *</a:t>
            </a:r>
            <a:r>
              <a:rPr lang="fr-FR" smtClean="0">
                <a:latin typeface="Consolas" panose="020B0609020204030204" pitchFamily="49" charset="0"/>
              </a:rPr>
              <a:t>p_latch_reg; // </a:t>
            </a:r>
            <a:r>
              <a:rPr lang="ru-RU" smtClean="0">
                <a:latin typeface="Consolas" panose="020B0609020204030204" pitchFamily="49" charset="0"/>
              </a:rPr>
              <a:t>считали значение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data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fr-FR" smtClean="0">
                <a:latin typeface="Consolas" panose="020B0609020204030204" pitchFamily="49" charset="0"/>
              </a:rPr>
              <a:t>p_latch_reg</a:t>
            </a:r>
            <a:r>
              <a:rPr lang="fr-FR">
                <a:latin typeface="Consolas" panose="020B0609020204030204" pitchFamily="49" charset="0"/>
              </a:rPr>
              <a:t>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снова</a:t>
            </a:r>
            <a:r>
              <a:rPr lang="ru-RU" smtClean="0">
                <a:latin typeface="Consolas" panose="020B0609020204030204" pitchFamily="49" charset="0"/>
              </a:rPr>
              <a:t> считали значение</a:t>
            </a:r>
          </a:p>
          <a:p>
            <a:r>
              <a:rPr lang="ru-RU" smtClean="0"/>
              <a:t>Но этот пример как раз и показывает, что </a:t>
            </a:r>
            <a:r>
              <a:rPr lang="en-US" smtClean="0"/>
              <a:t>const </a:t>
            </a:r>
            <a:r>
              <a:rPr lang="ru-RU" smtClean="0"/>
              <a:t>означает </a:t>
            </a:r>
            <a:r>
              <a:rPr lang="en-US" smtClean="0"/>
              <a:t>readonly. </a:t>
            </a:r>
            <a:r>
              <a:rPr lang="ru-RU" smtClean="0"/>
              <a:t>То, что программисту нельзя куда-то что-то записать не означает, что это известно компилятору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известно на этапе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Литералы (в том числе введённые через макросы) и члены </a:t>
            </a:r>
            <a:r>
              <a:rPr lang="en-US" smtClean="0"/>
              <a:t>enums</a:t>
            </a:r>
            <a:endParaRPr lang="ru-RU" smtClean="0"/>
          </a:p>
          <a:p>
            <a:r>
              <a:rPr lang="ru-RU" smtClean="0"/>
              <a:t>Параметры шаблонов и результаты </a:t>
            </a:r>
            <a:r>
              <a:rPr lang="en-US" smtClean="0"/>
              <a:t>sizeof </a:t>
            </a:r>
            <a:r>
              <a:rPr lang="ru-RU" smtClean="0"/>
              <a:t>над типами</a:t>
            </a:r>
          </a:p>
          <a:p>
            <a:r>
              <a:rPr lang="en-US" smtClean="0"/>
              <a:t>Constexpr </a:t>
            </a:r>
            <a:r>
              <a:rPr lang="ru-RU" smtClean="0"/>
              <a:t>переменные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arrsz = my_numeric_limits&lt;char&gt;::max();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arr[arrsz];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Ограничение на </a:t>
            </a:r>
            <a:r>
              <a:rPr lang="en-US" smtClean="0"/>
              <a:t>constexpr </a:t>
            </a:r>
            <a:r>
              <a:rPr lang="ru-RU" smtClean="0"/>
              <a:t>переменные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переменная должна иметь </a:t>
            </a:r>
            <a:r>
              <a:rPr lang="ru-RU" smtClean="0">
                <a:solidFill>
                  <a:srgbClr val="0000FF"/>
                </a:solidFill>
              </a:rPr>
              <a:t>литеральный тип</a:t>
            </a:r>
            <a:r>
              <a:rPr lang="ru-RU" smtClean="0"/>
              <a:t>.</a:t>
            </a:r>
          </a:p>
          <a:p>
            <a:r>
              <a:rPr lang="ru-RU"/>
              <a:t>Коротко </a:t>
            </a:r>
            <a:r>
              <a:rPr lang="ru-RU" smtClean="0"/>
              <a:t>говоря, литеральный </a:t>
            </a:r>
            <a:r>
              <a:rPr lang="ru-RU"/>
              <a:t>тип это тип у кого есть литералы</a:t>
            </a:r>
            <a:br>
              <a:rPr lang="ru-RU"/>
            </a:br>
            <a:r>
              <a:rPr lang="ru-RU"/>
              <a:t>Пример</a:t>
            </a:r>
            <a:r>
              <a:rPr lang="ru-RU" smtClean="0"/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1, "hello", 'c', 1.0, 1ull</a:t>
            </a:r>
          </a:p>
          <a:p>
            <a:r>
              <a:rPr lang="ru-RU"/>
              <a:t>П</a:t>
            </a:r>
            <a:r>
              <a:rPr lang="ru-RU" smtClean="0"/>
              <a:t>одходит</a:t>
            </a:r>
            <a:r>
              <a:rPr lang="en-US" smtClean="0"/>
              <a:t> </a:t>
            </a:r>
            <a:r>
              <a:rPr lang="ru-RU"/>
              <a:t>значение это значение </a:t>
            </a:r>
            <a:r>
              <a:rPr lang="ru-RU">
                <a:solidFill>
                  <a:srgbClr val="0000FF"/>
                </a:solidFill>
              </a:rPr>
              <a:t>любого</a:t>
            </a:r>
            <a:r>
              <a:rPr lang="ru-RU"/>
              <a:t> литерального типа, в том числе </a:t>
            </a:r>
            <a:r>
              <a:rPr lang="en-US"/>
              <a:t>double </a:t>
            </a:r>
            <a:r>
              <a:rPr lang="ru-RU"/>
              <a:t>и </a:t>
            </a:r>
            <a:r>
              <a:rPr lang="en-US" smtClean="0"/>
              <a:t>float</a:t>
            </a:r>
            <a:r>
              <a:rPr lang="ru-RU" smtClean="0"/>
              <a:t>, тем не менее, использовать </a:t>
            </a:r>
            <a:r>
              <a:rPr lang="en-US" smtClean="0"/>
              <a:t>constexprs </a:t>
            </a:r>
            <a:r>
              <a:rPr lang="ru-RU" smtClean="0"/>
              <a:t>с плавающей точкой не рекомендуется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float ct = 1.0f / 3.0f;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(x == 1.0f &amp;&amp; y == 3.0f);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float rt = x /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(rt == ct); // ORLY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*x = &amp;arr[3]; // </a:t>
            </a:r>
            <a:r>
              <a:rPr lang="ru-RU">
                <a:latin typeface="Consolas" panose="020B0609020204030204" pitchFamily="49" charset="0"/>
              </a:rPr>
              <a:t>всё хорошо</a:t>
            </a:r>
            <a:r>
              <a:rPr lang="ru-RU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*x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int * const x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*x = &amp;arr[3];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теперь</a:t>
            </a:r>
            <a:r>
              <a:rPr lang="ru-RU" smtClean="0">
                <a:latin typeface="Consolas" panose="020B0609020204030204" pitchFamily="49" charset="0"/>
              </a:rPr>
              <a:t> всё хорошо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*x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* const x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</a:p>
          <a:p>
            <a:r>
              <a:rPr lang="ru-RU" smtClean="0"/>
              <a:t>Второй вариант семантически консистентен: мы объявили </a:t>
            </a:r>
            <a:r>
              <a:rPr lang="en-US" smtClean="0"/>
              <a:t>constexpr pointer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ok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имеет вполне осмысленную семантику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имеет вполне осмысленную семантику</a:t>
            </a:r>
            <a:endParaRPr lang="en-US" smtClean="0"/>
          </a:p>
          <a:p>
            <a:r>
              <a:rPr lang="ru-RU" smtClean="0"/>
              <a:t>Увы, по определению, нестатические поля неизвестны на этапе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ещё больше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 этом случае компилятор может соптимизировать </a:t>
            </a:r>
            <a:r>
              <a:rPr lang="en-US" smtClean="0"/>
              <a:t>if </a:t>
            </a:r>
            <a:r>
              <a:rPr lang="ru-RU" smtClean="0"/>
              <a:t>но при этом он всё равно будет вынужден скомпилировать код, находящийся под ложным условием</a:t>
            </a:r>
          </a:p>
          <a:p>
            <a:r>
              <a:rPr lang="ru-RU" smtClean="0"/>
              <a:t>Хотелось бы </a:t>
            </a:r>
            <a:r>
              <a:rPr lang="ru-RU" smtClean="0">
                <a:solidFill>
                  <a:srgbClr val="0000FF"/>
                </a:solidFill>
              </a:rPr>
              <a:t>ленивого поведения</a:t>
            </a:r>
            <a:r>
              <a:rPr lang="ru-RU" smtClean="0"/>
              <a:t> для такого </a:t>
            </a:r>
            <a:r>
              <a:rPr lang="en-US" smtClean="0"/>
              <a:t>control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762" y="2057400"/>
            <a:ext cx="9872871" cy="4038600"/>
          </a:xfrm>
        </p:spPr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constexpr</a:t>
            </a:r>
            <a:r>
              <a:rPr lang="en-US" smtClean="0">
                <a:latin typeface="Consolas" panose="020B0609020204030204" pitchFamily="49" charset="0"/>
              </a:rPr>
              <a:t>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теперь совершенно не важно что тут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такое ленивое поведение предоставляет </a:t>
            </a:r>
            <a:r>
              <a:rPr lang="en-US" smtClean="0"/>
              <a:t>if 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</a:t>
            </a:r>
            <a:r>
              <a:rPr lang="ru-RU" smtClean="0"/>
              <a:t>лучше, чем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прошлой лекции мы хлебнули </a:t>
            </a:r>
            <a:r>
              <a:rPr lang="ru-RU" i="1" smtClean="0"/>
              <a:t>лиха</a:t>
            </a:r>
            <a:r>
              <a:rPr lang="ru-RU" smtClean="0"/>
              <a:t> с правильным </a:t>
            </a:r>
            <a:r>
              <a:rPr lang="en-US" smtClean="0"/>
              <a:t>sfinae-outing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&gt;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&lt;=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Кажется, теперь появился иной вариант...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constexpr (</a:t>
            </a:r>
            <a:r>
              <a:rPr lang="en-US">
                <a:latin typeface="Consolas" panose="020B0609020204030204" pitchFamily="49" charset="0"/>
              </a:rPr>
              <a:t>sizeof(T) 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ещё с </a:t>
            </a:r>
            <a:r>
              <a:rPr lang="en-US" smtClean="0">
                <a:latin typeface="Consolas" panose="020B0609020204030204" pitchFamily="49" charset="0"/>
              </a:rPr>
              <a:t>x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6867" cy="1356360"/>
          </a:xfrm>
        </p:spPr>
        <p:txBody>
          <a:bodyPr/>
          <a:lstStyle/>
          <a:p>
            <a:r>
              <a:rPr lang="en-US" smtClean="0"/>
              <a:t>If constexpr </a:t>
            </a:r>
            <a:r>
              <a:rPr lang="ru-RU" smtClean="0"/>
              <a:t>для вариабельных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вариабельных шаблонов наконец-то получится победить проблему последнего пробела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Head, class... Tail&gt;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print (</a:t>
            </a:r>
            <a:r>
              <a:rPr lang="en-US" smtClean="0">
                <a:latin typeface="Consolas" panose="020B0609020204030204" pitchFamily="49" charset="0"/>
              </a:rPr>
              <a:t>Head </a:t>
            </a:r>
            <a:r>
              <a:rPr lang="en-US">
                <a:latin typeface="Consolas" panose="020B0609020204030204" pitchFamily="49" charset="0"/>
              </a:rPr>
              <a:t>head, </a:t>
            </a:r>
            <a:r>
              <a:rPr lang="en-US" smtClean="0">
                <a:latin typeface="Consolas" panose="020B0609020204030204" pitchFamily="49" charset="0"/>
              </a:rPr>
              <a:t>Tail... </a:t>
            </a:r>
            <a:r>
              <a:rPr lang="en-US">
                <a:latin typeface="Consolas" panose="020B0609020204030204" pitchFamily="49" charset="0"/>
              </a:rPr>
              <a:t>tail)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head;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constexpr(sizeof...(tail) &gt; 0)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 &lt;&lt; ", 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print(tail...);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чуть менее элегантно, чем свёртка, но всё ещё довольно читаемо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насчёт идеи </a:t>
            </a:r>
            <a:r>
              <a:rPr lang="en-US" smtClean="0"/>
              <a:t>for constexpr </a:t>
            </a:r>
            <a:r>
              <a:rPr lang="ru-RU" smtClean="0"/>
              <a:t>для замены шаблонной рекурсии в метапрограммировании?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9814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угадать, что </a:t>
            </a:r>
            <a:r>
              <a:rPr lang="en-US" smtClean="0"/>
              <a:t>square</a:t>
            </a:r>
            <a:r>
              <a:rPr lang="ru-RU" smtClean="0"/>
              <a:t> на самом деле функтор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</p:txBody>
      </p:sp>
    </p:spTree>
    <p:extLst>
      <p:ext uri="{BB962C8B-B14F-4D97-AF65-F5344CB8AC3E}">
        <p14:creationId xmlns:p14="http://schemas.microsoft.com/office/powerpoint/2010/main" val="256594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угадать, что </a:t>
            </a:r>
            <a:r>
              <a:rPr lang="en-US" smtClean="0"/>
              <a:t>square</a:t>
            </a:r>
            <a:r>
              <a:rPr lang="ru-RU" smtClean="0"/>
              <a:t> на самом деле функтор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square(int x) { return x * x;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arr[square(5)]; // ok,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очевидно, что мы вызываем функцию времени компиляции</a:t>
            </a:r>
          </a:p>
          <a:p>
            <a:r>
              <a:rPr lang="ru-RU" smtClean="0"/>
              <a:t>Стандарт накладывает некоторые ограничения на тела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С++11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Параметры и возвращаемые значения должны быть литеральными типами</a:t>
            </a:r>
          </a:p>
          <a:p>
            <a:r>
              <a:rPr lang="ru-RU"/>
              <a:t>Тело это одно выражение { return expression; } без побочных эффектов и c вызовом внутри только constexpr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static_log_helper (N, sizeof(size_t) * CHAR_BIT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Запрет на побочные эффекты имеет приятные побочные эффекты</a:t>
            </a:r>
          </a:p>
          <a:p>
            <a:r>
              <a:rPr lang="ru-RU" smtClean="0"/>
              <a:t>Части </a:t>
            </a:r>
            <a:r>
              <a:rPr lang="en-US" smtClean="0"/>
              <a:t>constexpr </a:t>
            </a:r>
            <a:r>
              <a:rPr lang="ru-RU" smtClean="0"/>
              <a:t>функции включаются лениво, что порождает </a:t>
            </a:r>
            <a:r>
              <a:rPr lang="en-US" smtClean="0"/>
              <a:t>throw idiom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return (N !=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static_log_helper </a:t>
            </a:r>
            <a:r>
              <a:rPr lang="en-US">
                <a:latin typeface="Consolas" panose="020B0609020204030204" pitchFamily="49" charset="0"/>
              </a:rPr>
              <a:t>(N, sizeof(size_t) * CHAR_BIT - 1)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"N == 0 not supported"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</a:p>
          <a:p>
            <a:r>
              <a:rPr lang="ru-RU" smtClean="0"/>
              <a:t>Чтобы гарантировать, что функция выполнилась на этапе компиляции, её результат надо использовать в </a:t>
            </a:r>
            <a:r>
              <a:rPr lang="en-US" smtClean="0"/>
              <a:t>compile-time </a:t>
            </a:r>
            <a:r>
              <a:rPr lang="ru-RU" smtClean="0"/>
              <a:t>контексте (положить в </a:t>
            </a:r>
            <a:r>
              <a:rPr lang="en-US" smtClean="0"/>
              <a:t>constexpr </a:t>
            </a:r>
            <a:r>
              <a:rPr lang="ru-RU" smtClean="0"/>
              <a:t>переменную, сделать размером массива, параметризовать шаблон)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124612" cy="4023360"/>
          </a:xfrm>
        </p:spPr>
        <p:txBody>
          <a:bodyPr/>
          <a:lstStyle/>
          <a:p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</a:p>
          <a:p>
            <a:r>
              <a:rPr lang="ru-RU"/>
              <a:t>Генерация исключений через </a:t>
            </a:r>
            <a:r>
              <a:rPr lang="en-US"/>
              <a:t>throw</a:t>
            </a:r>
          </a:p>
          <a:p>
            <a:r>
              <a:rPr lang="ru-RU"/>
              <a:t>Вызов не-</a:t>
            </a:r>
            <a:r>
              <a:rPr lang="en-US"/>
              <a:t>constexpr </a:t>
            </a:r>
            <a:r>
              <a:rPr lang="ru-RU"/>
              <a:t>функций</a:t>
            </a:r>
          </a:p>
          <a:p>
            <a:r>
              <a:rPr lang="ru-RU"/>
              <a:t>Использование </a:t>
            </a:r>
            <a:r>
              <a:rPr lang="en-US"/>
              <a:t>goto</a:t>
            </a:r>
          </a:p>
          <a:p>
            <a:r>
              <a:rPr lang="ru-RU"/>
              <a:t>Лямбда выражения</a:t>
            </a:r>
          </a:p>
          <a:p>
            <a:r>
              <a:rPr lang="ru-RU"/>
              <a:t>Преобразования </a:t>
            </a:r>
            <a:r>
              <a:rPr lang="en-US"/>
              <a:t>const_cast </a:t>
            </a:r>
            <a:r>
              <a:rPr lang="ru-RU"/>
              <a:t>и </a:t>
            </a:r>
            <a:r>
              <a:rPr lang="en-US"/>
              <a:t>reinterpret_cast</a:t>
            </a:r>
          </a:p>
          <a:p>
            <a:r>
              <a:rPr lang="ru-RU"/>
              <a:t>Преобразования </a:t>
            </a:r>
            <a:r>
              <a:rPr lang="en-US"/>
              <a:t>void* </a:t>
            </a:r>
            <a:r>
              <a:rPr lang="ru-RU"/>
              <a:t>в </a:t>
            </a:r>
            <a:r>
              <a:rPr lang="en-US"/>
              <a:t>object*</a:t>
            </a:r>
          </a:p>
          <a:p>
            <a:r>
              <a:rPr lang="ru-RU"/>
              <a:t>Модификация нелокальных объектов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35540" cy="4023360"/>
          </a:xfrm>
        </p:spPr>
        <p:txBody>
          <a:bodyPr/>
          <a:lstStyle/>
          <a:p>
            <a:r>
              <a:rPr lang="ru-RU"/>
              <a:t>Неинициализированные данные</a:t>
            </a:r>
          </a:p>
          <a:p>
            <a:r>
              <a:rPr lang="ru-RU"/>
              <a:t>Сравнения с unspecified результатом</a:t>
            </a:r>
          </a:p>
          <a:p>
            <a:r>
              <a:rPr lang="ru-RU"/>
              <a:t>Вызов type_id для полиморфных классов и dynamic_cast</a:t>
            </a:r>
          </a:p>
          <a:p>
            <a:r>
              <a:rPr lang="ru-RU"/>
              <a:t>Блоки try для обработки исключений</a:t>
            </a:r>
          </a:p>
          <a:p>
            <a:r>
              <a:rPr lang="ru-RU"/>
              <a:t>Операции с undefined behavior</a:t>
            </a:r>
          </a:p>
          <a:p>
            <a:r>
              <a:rPr lang="ru-RU"/>
              <a:t>Инлайн ассемблер во всех разновидностях</a:t>
            </a:r>
          </a:p>
          <a:p>
            <a:r>
              <a:rPr lang="ru-RU"/>
              <a:t>Большая часть операций с </a:t>
            </a:r>
            <a:r>
              <a:rPr lang="ru-RU" smtClean="0"/>
              <a:t>t</a:t>
            </a:r>
            <a:r>
              <a:rPr lang="en-US" smtClean="0"/>
              <a:t>his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982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логарифм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int_log </a:t>
            </a:r>
            <a:r>
              <a:rPr lang="en-US">
                <a:latin typeface="Consolas" panose="020B0609020204030204" pitchFamily="49" charset="0"/>
              </a:rPr>
              <a:t>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pos = sizeof(size_t) * CHAR_BIT, mask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 == 0) </a:t>
            </a:r>
            <a:r>
              <a:rPr lang="en-US" smtClean="0">
                <a:latin typeface="Consolas" panose="020B0609020204030204" pitchFamily="49" charset="0"/>
              </a:rPr>
              <a:t>throw </a:t>
            </a:r>
            <a:r>
              <a:rPr lang="en-US">
                <a:latin typeface="Consolas" panose="020B0609020204030204" pitchFamily="49" charset="0"/>
              </a:rPr>
              <a:t>"N == 0 not supported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do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pos -=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mask = 1ull &lt;&lt;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while ((N &amp; mask) != mask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if </a:t>
            </a:r>
            <a:r>
              <a:rPr lang="en-US">
                <a:latin typeface="Consolas" panose="020B0609020204030204" pitchFamily="49" charset="0"/>
              </a:rPr>
              <a:t>(N != mask) </a:t>
            </a:r>
            <a:r>
              <a:rPr lang="en-US" smtClean="0">
                <a:latin typeface="Consolas" panose="020B0609020204030204" pitchFamily="49" charset="0"/>
              </a:rPr>
              <a:t>pos </a:t>
            </a:r>
            <a:r>
              <a:rPr lang="en-US">
                <a:latin typeface="Consolas" panose="020B0609020204030204" pitchFamily="49" charset="0"/>
              </a:rPr>
              <a:t>+=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Самостоятельное исследование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скомпилируется быстрее: этот логарифм или его брат-близнец написанный на шаблонах?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ошибка. Компилятор тут не может дать </a:t>
            </a:r>
            <a:r>
              <a:rPr lang="ru-RU" smtClean="0">
                <a:solidFill>
                  <a:srgbClr val="FF0000"/>
                </a:solidFill>
              </a:rPr>
              <a:t>гарантию</a:t>
            </a:r>
            <a:r>
              <a:rPr lang="ru-RU" smtClean="0"/>
              <a:t> константности для переменной (хотя сама функция и </a:t>
            </a:r>
            <a:r>
              <a:rPr lang="en-US" smtClean="0"/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всё хорошо</a:t>
            </a:r>
            <a:r>
              <a:rPr lang="en-US" smtClean="0"/>
              <a:t>.</a:t>
            </a:r>
            <a:r>
              <a:rPr lang="ru-RU" smtClean="0"/>
              <a:t> И, более того, теперь результат может жить в </a:t>
            </a:r>
            <a:r>
              <a:rPr lang="en-US" smtClean="0"/>
              <a:t>constexpr </a:t>
            </a:r>
            <a:r>
              <a:rPr lang="ru-RU" smtClean="0"/>
              <a:t>переменной!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size_t s = ilist_sz({1, 2, 3});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97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Случаи </a:t>
            </a:r>
            <a:r>
              <a:rPr lang="en-US" smtClean="0"/>
              <a:t>UB </a:t>
            </a:r>
            <a:r>
              <a:rPr lang="ru-RU" smtClean="0"/>
              <a:t>для </a:t>
            </a:r>
            <a:r>
              <a:rPr lang="en-US" smtClean="0"/>
              <a:t>constexpr</a:t>
            </a:r>
            <a:r>
              <a:rPr lang="ru-RU" smtClean="0"/>
              <a:t>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7434" cy="4038600"/>
          </a:xfrm>
        </p:spPr>
        <p:txBody>
          <a:bodyPr/>
          <a:lstStyle/>
          <a:p>
            <a:r>
              <a:rPr lang="ru-RU" smtClean="0"/>
              <a:t>Если </a:t>
            </a:r>
            <a:r>
              <a:rPr lang="en-US" smtClean="0"/>
              <a:t>constexpr </a:t>
            </a:r>
            <a:r>
              <a:rPr lang="ru-RU" smtClean="0"/>
              <a:t>функция вычисляется и обнаруживает </a:t>
            </a:r>
            <a:r>
              <a:rPr lang="en-US" smtClean="0"/>
              <a:t>UB</a:t>
            </a:r>
            <a:r>
              <a:rPr lang="ru-RU" smtClean="0"/>
              <a:t>, она сообщает об ошибке компиляции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FwdIt, typename Value&gt;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FwdIt static_find (FwdIt it, FwdIt fin, Value v)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(v != *it)</a:t>
            </a:r>
            <a:r>
              <a:rPr lang="en-US" smtClean="0">
                <a:latin typeface="Consolas" panose="020B0609020204030204" pitchFamily="49" charset="0"/>
              </a:rPr>
              <a:t> &amp;&amp; (it != fin)) ++it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test_static_find()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a[] = {1}; return (a + 1) == static_find(a, a+1, 4);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невероятное свойство неооценено в существующей литературе (пример взят у господина </a:t>
            </a:r>
            <a:r>
              <a:rPr lang="en-US" smtClean="0"/>
              <a:t>Dietmar Kuhl</a:t>
            </a:r>
            <a:r>
              <a:rPr lang="ru-RU" smtClean="0"/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r>
              <a:rPr lang="ru-RU" smtClean="0"/>
              <a:t>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Тритами называются цифры сбалансированной системы счисления по основанию 3, т.е. (-1, 0, 1). Обозначим -1 как J. Тогда:</a:t>
            </a:r>
          </a:p>
          <a:p>
            <a:r>
              <a:rPr lang="pl-PL">
                <a:latin typeface="Consolas" panose="020B0609020204030204" pitchFamily="49" charset="0"/>
              </a:rPr>
              <a:t>10j = 8</a:t>
            </a:r>
          </a:p>
          <a:p>
            <a:r>
              <a:rPr lang="pl-PL">
                <a:latin typeface="Consolas" panose="020B0609020204030204" pitchFamily="49" charset="0"/>
              </a:rPr>
              <a:t>j01 = -8</a:t>
            </a:r>
          </a:p>
          <a:p>
            <a:r>
              <a:rPr lang="pl-PL">
                <a:latin typeface="Consolas" panose="020B0609020204030204" pitchFamily="49" charset="0"/>
              </a:rPr>
              <a:t>11j0.jj = ???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8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Тритами называются цифры сбалансированной системы счисления по основанию 3, т.е. (-1, 0, 1). Обозначим -1 как </a:t>
                </a:r>
                <a:r>
                  <a:rPr lang="en-US" smtClean="0"/>
                  <a:t>j</a:t>
                </a:r>
                <a:r>
                  <a:rPr lang="ru-RU" smtClean="0"/>
                  <a:t>. </a:t>
                </a:r>
                <a:r>
                  <a:rPr lang="ru-RU"/>
                  <a:t>Тогда: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j01 = -8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11j0.jj = </a:t>
                </a:r>
                <a:r>
                  <a:rPr lang="en-US">
                    <a:latin typeface="Consolas" panose="020B0609020204030204" pitchFamily="49" charset="0"/>
                  </a:rPr>
                  <a:t>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>
                    <a:latin typeface="Consolas" panose="020B0609020204030204" pitchFamily="49" charset="0"/>
                  </a:rPr>
                  <a:t>11</a:t>
                </a:r>
                <a:r>
                  <a:rPr lang="en-US" smtClean="0">
                    <a:latin typeface="Consolas" panose="020B0609020204030204" pitchFamily="49" charset="0"/>
                  </a:rPr>
                  <a:t>j0 = 33</a:t>
                </a:r>
              </a:p>
              <a:p>
                <a:r>
                  <a:rPr lang="ru-RU" smtClean="0"/>
                  <a:t>Триты имеют ряд привлекательных свойств: отрицание числа это просто флип с 1 на </a:t>
                </a:r>
                <a:r>
                  <a:rPr lang="en-US" smtClean="0"/>
                  <a:t>-1, </a:t>
                </a:r>
                <a:r>
                  <a:rPr lang="ru-RU" smtClean="0"/>
                  <a:t>а отбрасывание дробной части всегда округляет к ближайшему целому</a:t>
                </a:r>
                <a:r>
                  <a:rPr lang="en-US" smtClean="0"/>
                  <a:t> </a:t>
                </a:r>
                <a:endParaRPr lang="pl-PL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здорово оперировать тритовыми константами как будто это обычные числа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v = ct_trit&lt;int&gt;("j01");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u &lt;&lt; " : " &lt;&lt; v &lt;&lt; endl;</a:t>
            </a:r>
          </a:p>
          <a:p>
            <a:r>
              <a:rPr lang="ru-RU" smtClean="0"/>
              <a:t>Тут на экране должно быть </a:t>
            </a:r>
            <a:r>
              <a:rPr lang="en-US" smtClean="0"/>
              <a:t>8 </a:t>
            </a:r>
            <a:r>
              <a:rPr lang="ru-RU" smtClean="0"/>
              <a:t>и -8</a:t>
            </a:r>
          </a:p>
          <a:p>
            <a:r>
              <a:rPr lang="ru-RU" smtClean="0"/>
              <a:t>В этом случае функция </a:t>
            </a:r>
            <a:r>
              <a:rPr lang="en-US" smtClean="0"/>
              <a:t>ct_trit </a:t>
            </a:r>
            <a:r>
              <a:rPr lang="ru-RU" smtClean="0"/>
              <a:t>должна быть полноценным парсером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0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/>
          <a:lstStyle/>
          <a:p>
            <a:r>
              <a:rPr lang="ru-RU" smtClean="0"/>
              <a:t>Её упрощённая реализация на </a:t>
            </a:r>
            <a:r>
              <a:rPr lang="en-US" smtClean="0"/>
              <a:t>C++14 (</a:t>
            </a:r>
            <a:r>
              <a:rPr lang="ru-RU" smtClean="0"/>
              <a:t>тут многого не хватает)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 = int&gt; constexpr T ct_trit(const char* 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x = 0;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pos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t[i] != '\0'; ++i)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switch (t[i])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case </a:t>
            </a:r>
            <a:r>
              <a:rPr lang="en-US">
                <a:latin typeface="Consolas" panose="020B0609020204030204" pitchFamily="49" charset="0"/>
              </a:rPr>
              <a:t>'0': x = (x*3);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'1': x = (x*3) + 1;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'j': x = (x*3) - 1;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default: throw "Only '0', '1</a:t>
            </a:r>
            <a:r>
              <a:rPr lang="en-US" smtClean="0">
                <a:latin typeface="Consolas" panose="020B0609020204030204" pitchFamily="49" charset="0"/>
              </a:rPr>
              <a:t>', and 'j' </a:t>
            </a:r>
            <a:r>
              <a:rPr lang="en-US">
                <a:latin typeface="Consolas" panose="020B0609020204030204" pitchFamily="49" charset="0"/>
              </a:rPr>
              <a:t>may be used";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  <a:p>
            <a:r>
              <a:rPr lang="ru-RU" smtClean="0"/>
              <a:t>Сишный вариант: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CHAR_MAX 0x7f</a:t>
            </a:r>
          </a:p>
          <a:p>
            <a:r>
              <a:rPr lang="ru-RU" smtClean="0"/>
              <a:t>Эта идея довольно плоха, так как макрос никак семантически не связан с типом. Нельзя просто дать ответ на вопрос "какой максимальный размер для этого типа?"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r>
              <a:rPr lang="ru-RU" smtClean="0"/>
              <a:t>Вариант Майерса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arraySize (T(&amp;)[N]) { return N;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в </a:t>
            </a:r>
            <a:r>
              <a:rPr lang="en-US" smtClean="0"/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Константно-выраженные функции могут порождать результаты используемые в </a:t>
            </a:r>
            <a:r>
              <a:rPr lang="en-US" smtClean="0"/>
              <a:t>switch-cases </a:t>
            </a:r>
            <a:r>
              <a:rPr lang="ru-RU" smtClean="0"/>
              <a:t>и более того могут быть операторами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bitmask { b0 = 0x1, b1 = 0x2, b2 = 0x4,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bitmask operator | (bitmask v0, bitmask v1)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bitmask(int(v0) | int(v1));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(bitmask 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switch(b)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case bitmask::b0 | bitmask::b1 :</a:t>
            </a:r>
            <a:r>
              <a:rPr lang="ru-RU" smtClean="0">
                <a:latin typeface="Consolas" panose="020B0609020204030204" pitchFamily="49" charset="0"/>
              </a:rPr>
              <a:t> сделать нечто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 и так далее 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</a:p>
          <a:p>
            <a:r>
              <a:rPr lang="ru-RU" smtClean="0"/>
              <a:t>Такое чувство, что на данном этапе ответ "нет". Тем не менее, они возможны (впрочем, они не могут быть виртуальными).</a:t>
            </a:r>
          </a:p>
          <a:p>
            <a:r>
              <a:rPr lang="ru-RU" smtClean="0"/>
              <a:t>Это наводит на мысль, что мы ещё многого не понимаем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3034173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сделать пользовательский тип литеральным, ему нужен </a:t>
            </a:r>
            <a:r>
              <a:rPr lang="en-US" smtClean="0">
                <a:solidFill>
                  <a:srgbClr val="0000FF"/>
                </a:solidFill>
              </a:rPr>
              <a:t>constexpr </a:t>
            </a:r>
            <a:r>
              <a:rPr lang="ru-RU" smtClean="0">
                <a:solidFill>
                  <a:srgbClr val="0000FF"/>
                </a:solidFill>
              </a:rPr>
              <a:t>конструктор</a:t>
            </a:r>
            <a:r>
              <a:rPr lang="ru-RU" smtClean="0"/>
              <a:t> (который и делает осмысленными прочие нестатические </a:t>
            </a:r>
            <a:r>
              <a:rPr lang="en-US" smtClean="0"/>
              <a:t>constexpr </a:t>
            </a:r>
            <a:r>
              <a:rPr lang="ru-RU" smtClean="0"/>
              <a:t>методы)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private: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double re, im;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литеральное значение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1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объектов становится возможной арифметика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Complex Complex</a:t>
            </a:r>
            <a:r>
              <a:rPr lang="en-US">
                <a:latin typeface="Consolas" panose="020B0609020204030204" pitchFamily="49" charset="0"/>
              </a:rPr>
              <a:t>::operator+= </a:t>
            </a:r>
            <a:r>
              <a:rPr lang="en-US" smtClean="0">
                <a:latin typeface="Consolas" panose="020B0609020204030204" pitchFamily="49" charset="0"/>
              </a:rPr>
              <a:t>(Complex rhs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 += rhs.re; im += rhs.im; return *this;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(Complex lhs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Complex rhs</a:t>
            </a:r>
            <a:r>
              <a:rPr lang="en-US">
                <a:latin typeface="Consolas" panose="020B0609020204030204" pitchFamily="49" charset="0"/>
              </a:rPr>
              <a:t>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lhs </a:t>
            </a:r>
            <a:r>
              <a:rPr lang="en-US">
                <a:latin typeface="Consolas" panose="020B0609020204030204" pitchFamily="49" charset="0"/>
              </a:rPr>
              <a:t>+= rhs; return </a:t>
            </a:r>
            <a:r>
              <a:rPr lang="en-US" smtClean="0">
                <a:latin typeface="Consolas" panose="020B0609020204030204" pitchFamily="49" charset="0"/>
              </a:rPr>
              <a:t>lhs;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Использование: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1.0), d(1.0, 2.0);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e = c +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Многие стандартные контейнеры имеют </a:t>
            </a:r>
            <a:r>
              <a:rPr lang="en-US" smtClean="0"/>
              <a:t>constexpr </a:t>
            </a:r>
            <a:r>
              <a:rPr lang="ru-RU" smtClean="0"/>
              <a:t>конструкторы и их можно использовать на этапе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array&lt;size_t</a:t>
            </a:r>
            <a:r>
              <a:rPr lang="en-US">
                <a:latin typeface="Consolas" panose="020B0609020204030204" pitchFamily="49" charset="0"/>
              </a:rPr>
              <a:t>, 5&gt; arr = {0, </a:t>
            </a:r>
            <a:r>
              <a:rPr lang="en-US" smtClean="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four = </a:t>
            </a:r>
            <a:r>
              <a:rPr lang="en-US">
                <a:latin typeface="Consolas" panose="020B0609020204030204" pitchFamily="49" charset="0"/>
              </a:rPr>
              <a:t>arr[3] + arr[4];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(four == 4); </a:t>
            </a:r>
            <a:r>
              <a:rPr lang="en-US">
                <a:latin typeface="Consolas" panose="020B0609020204030204" pitchFamily="49" charset="0"/>
              </a:rPr>
              <a:t>// ok</a:t>
            </a:r>
          </a:p>
          <a:p>
            <a:r>
              <a:rPr lang="ru-RU" smtClean="0"/>
              <a:t>Упражнение: написать функцию </a:t>
            </a:r>
            <a:r>
              <a:rPr lang="en-US" smtClean="0"/>
              <a:t>cycle_elems </a:t>
            </a:r>
            <a:r>
              <a:rPr lang="ru-RU" smtClean="0"/>
              <a:t>которая берёт </a:t>
            </a:r>
            <a:r>
              <a:rPr lang="en-US" smtClean="0"/>
              <a:t>array </a:t>
            </a:r>
            <a:r>
              <a:rPr lang="ru-RU" smtClean="0"/>
              <a:t>и число </a:t>
            </a:r>
            <a:r>
              <a:rPr lang="en-US" smtClean="0"/>
              <a:t>N </a:t>
            </a:r>
            <a:r>
              <a:rPr lang="ru-RU" smtClean="0"/>
              <a:t>и после этого </a:t>
            </a:r>
            <a:r>
              <a:rPr lang="en-US" smtClean="0"/>
              <a:t>N </a:t>
            </a:r>
            <a:r>
              <a:rPr lang="ru-RU" smtClean="0"/>
              <a:t>раз выдаёт все элементы этого массива в результирующий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array&lt;size_t, 5&gt; arr = {0, 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cycled = </a:t>
            </a:r>
            <a:r>
              <a:rPr lang="en-US" smtClean="0">
                <a:latin typeface="Consolas" panose="020B0609020204030204" pitchFamily="49" charset="0"/>
              </a:rPr>
              <a:t>cycle_elems&lt;3&gt;(</a:t>
            </a:r>
            <a:r>
              <a:rPr lang="en-US">
                <a:latin typeface="Consolas" panose="020B0609020204030204" pitchFamily="49" charset="0"/>
              </a:rPr>
              <a:t>arr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cycled == {0, 4, 2, 1, 3, 0, 4, 2, 1, 3, 0, 4, 2, 1, 3}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решение: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typename T, size_t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 &lt;T, N *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cycle_elems </a:t>
            </a:r>
            <a:r>
              <a:rPr lang="en-US">
                <a:latin typeface="Consolas" panose="020B0609020204030204" pitchFamily="49" charset="0"/>
              </a:rPr>
              <a:t>(array &lt;T, Size&gt; a)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array &lt;T, N * Size&gt; result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(T i = 0; i &lt; N * Size 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result[i] = a[i % Size</a:t>
            </a:r>
            <a:r>
              <a:rPr lang="en-US" smtClean="0">
                <a:latin typeface="Consolas" panose="020B0609020204030204" pitchFamily="49" charset="0"/>
              </a:rPr>
              <a:t>];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result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только для </a:t>
            </a:r>
            <a:r>
              <a:rPr lang="en-US" smtClean="0"/>
              <a:t>C++17</a:t>
            </a:r>
            <a:r>
              <a:rPr lang="ru-RU" smtClean="0"/>
              <a:t>, но в случае </a:t>
            </a:r>
            <a:r>
              <a:rPr lang="en-US" smtClean="0"/>
              <a:t>C++14 </a:t>
            </a:r>
            <a:r>
              <a:rPr lang="ru-RU" smtClean="0"/>
              <a:t>выдаёт ошибку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call </a:t>
            </a:r>
            <a:r>
              <a:rPr lang="en-US">
                <a:latin typeface="Consolas" panose="020B0609020204030204" pitchFamily="49" charset="0"/>
              </a:rPr>
              <a:t>to non-constexpr function </a:t>
            </a:r>
            <a:r>
              <a:rPr lang="en-US" smtClean="0">
                <a:latin typeface="Consolas" panose="020B0609020204030204" pitchFamily="49" charset="0"/>
              </a:rPr>
              <a:t>'array</a:t>
            </a:r>
            <a:r>
              <a:rPr lang="en-US">
                <a:latin typeface="Consolas" panose="020B0609020204030204" pitchFamily="49" charset="0"/>
              </a:rPr>
              <a:t>&lt;_Tp, _Nm&gt;::operator</a:t>
            </a:r>
            <a:r>
              <a:rPr lang="en-US" smtClean="0">
                <a:latin typeface="Consolas" panose="020B0609020204030204" pitchFamily="49" charset="0"/>
              </a:rPr>
              <a:t>[]'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1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 своими руками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</a:t>
            </a:r>
            <a:r>
              <a:rPr lang="en-US" smtClean="0">
                <a:latin typeface="Consolas" panose="020B0609020204030204" pitchFamily="49" charset="0"/>
              </a:rPr>
              <a:t>N&gt;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array_result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static size_t size_ =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data_[N]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array_result (Ts ... ints) : data_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size() const { return N;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T&amp; operator[](size_t n) { return data_[n];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iterator = const T</a:t>
            </a:r>
            <a:r>
              <a:rPr lang="en-US" smtClean="0">
                <a:latin typeface="Consolas" panose="020B0609020204030204" pitchFamily="49" charset="0"/>
              </a:rPr>
              <a:t>*;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begin() const { return </a:t>
            </a:r>
            <a:r>
              <a:rPr lang="en-US" smtClean="0">
                <a:latin typeface="Consolas" panose="020B0609020204030204" pitchFamily="49" charset="0"/>
              </a:rPr>
              <a:t>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end() const { return </a:t>
            </a:r>
            <a:r>
              <a:rPr lang="en-US" smtClean="0">
                <a:latin typeface="Consolas" panose="020B0609020204030204" pitchFamily="49" charset="0"/>
              </a:rPr>
              <a:t>data_ + N;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9592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явно сделали нечто странное: </a:t>
            </a:r>
            <a:r>
              <a:rPr lang="en-US" smtClean="0"/>
              <a:t>non-const constexpr</a:t>
            </a:r>
            <a:r>
              <a:rPr lang="ru-RU" smtClean="0"/>
              <a:t> метод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array_result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</a:t>
            </a:r>
            <a:r>
              <a:rPr lang="en-US">
                <a:latin typeface="Consolas" panose="020B0609020204030204" pitchFamily="49" charset="0"/>
              </a:rPr>
              <a:t>data_[N]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T&amp; operator[](size_t n) { return data_[n];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..... и так далее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он делает на этапе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есть необходимость поставить в соответствие строкам числа, известные на этапе компиляции</a:t>
            </a:r>
          </a:p>
          <a:p>
            <a:r>
              <a:rPr lang="ru-RU" smtClean="0"/>
              <a:t>Можно создать </a:t>
            </a:r>
            <a:r>
              <a:rPr lang="en-US" smtClean="0"/>
              <a:t>runtime mapping: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map&lt;string, int&gt; m = {{"one", 1}, {"two", 2}, {"three", 3}};</a:t>
            </a:r>
          </a:p>
          <a:p>
            <a:r>
              <a:rPr lang="ru-RU" smtClean="0"/>
              <a:t>Недостатки очевидны: это приведёт в </a:t>
            </a:r>
            <a:r>
              <a:rPr lang="en-US" smtClean="0"/>
              <a:t>runtime </a:t>
            </a:r>
            <a:r>
              <a:rPr lang="ru-RU" smtClean="0"/>
              <a:t>к построению дерева и </a:t>
            </a:r>
            <a:r>
              <a:rPr lang="en-US" smtClean="0"/>
              <a:t>O(logN) </a:t>
            </a:r>
            <a:r>
              <a:rPr lang="ru-RU" smtClean="0"/>
              <a:t>операций сравнения строк на каждом доступе. Тратится время и память.</a:t>
            </a:r>
          </a:p>
          <a:p>
            <a:r>
              <a:rPr lang="ru-RU" smtClean="0"/>
              <a:t>Перенеся это отображение на </a:t>
            </a:r>
            <a:r>
              <a:rPr lang="en-US" smtClean="0"/>
              <a:t>compile-time, </a:t>
            </a:r>
            <a:r>
              <a:rPr lang="ru-RU" smtClean="0"/>
              <a:t>мы не используем память и обращаемся без строковых сравнений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pair&lt;string,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не работает, для </a:t>
            </a:r>
            <a:r>
              <a:rPr lang="en-US" smtClean="0"/>
              <a:t>string </a:t>
            </a:r>
            <a:r>
              <a:rPr lang="ru-RU" smtClean="0"/>
              <a:t>нет </a:t>
            </a:r>
            <a:r>
              <a:rPr lang="en-US" smtClean="0"/>
              <a:t>constexpr </a:t>
            </a:r>
            <a:r>
              <a:rPr lang="ru-RU" smtClean="0"/>
              <a:t>конструктора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string_view</a:t>
            </a:r>
            <a:r>
              <a:rPr lang="en-US" smtClean="0">
                <a:latin typeface="Consolas" panose="020B0609020204030204" pitchFamily="49" charset="0"/>
              </a:rPr>
              <a:t>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тоже не работает.</a:t>
            </a:r>
          </a:p>
          <a:p>
            <a:r>
              <a:rPr lang="ru-RU" smtClean="0"/>
              <a:t>Для </a:t>
            </a:r>
            <a:r>
              <a:rPr lang="en-US" smtClean="0"/>
              <a:t>string_view </a:t>
            </a:r>
            <a:r>
              <a:rPr lang="ru-RU" smtClean="0"/>
              <a:t>есть </a:t>
            </a:r>
            <a:r>
              <a:rPr lang="en-US" smtClean="0"/>
              <a:t>constexpr ctor, </a:t>
            </a:r>
            <a:r>
              <a:rPr lang="ru-RU" smtClean="0"/>
              <a:t>но при конструировании из </a:t>
            </a:r>
            <a:r>
              <a:rPr lang="en-US" smtClean="0"/>
              <a:t>char* </a:t>
            </a:r>
            <a:r>
              <a:rPr lang="ru-RU" smtClean="0"/>
              <a:t>он должен вычислить длину, для чего зовёт </a:t>
            </a:r>
            <a:r>
              <a:rPr lang="en-US" smtClean="0"/>
              <a:t>non-constexpr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2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48672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ct_string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char const *s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size_t len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&lt;size_t N&gt;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ct_string(char const (&amp;s)[N]): s_(s), len_(N) {}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тут какие-то методы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pair&lt;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t_string</a:t>
            </a:r>
            <a:r>
              <a:rPr lang="en-US" sz="2000" smtClean="0">
                <a:latin typeface="Consolas" panose="020B0609020204030204" pitchFamily="49" charset="0"/>
              </a:rPr>
              <a:t>, int&gt; ct_map[] =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{"one", 1}, {"two", 2}, {"three", 3}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static_assert(3 </a:t>
            </a:r>
            <a:r>
              <a:rPr lang="en-US" sz="2000">
                <a:latin typeface="Consolas" panose="020B0609020204030204" pitchFamily="49" charset="0"/>
              </a:rPr>
              <a:t>==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access</a:t>
            </a:r>
            <a:r>
              <a:rPr lang="en-US" sz="2000">
                <a:latin typeface="Consolas" panose="020B0609020204030204" pitchFamily="49" charset="0"/>
              </a:rPr>
              <a:t>(ct_map, "three</a:t>
            </a:r>
            <a:r>
              <a:rPr lang="en-US" sz="2000" smtClean="0">
                <a:latin typeface="Consolas" panose="020B0609020204030204" pitchFamily="49" charset="0"/>
              </a:rPr>
              <a:t>")); // </a:t>
            </a:r>
            <a:r>
              <a:rPr lang="ru-RU" sz="2000" smtClean="0">
                <a:latin typeface="Consolas" panose="020B0609020204030204" pitchFamily="49" charset="0"/>
              </a:rPr>
              <a:t>как написать </a:t>
            </a:r>
            <a:r>
              <a:rPr lang="en-US" sz="2000" smtClean="0">
                <a:latin typeface="Consolas" panose="020B0609020204030204" pitchFamily="49" charset="0"/>
              </a:rPr>
              <a:t>access?</a:t>
            </a:r>
          </a:p>
        </p:txBody>
      </p:sp>
    </p:spTree>
    <p:extLst>
      <p:ext uri="{BB962C8B-B14F-4D97-AF65-F5344CB8AC3E}">
        <p14:creationId xmlns:p14="http://schemas.microsoft.com/office/powerpoint/2010/main" val="3798943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4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size_t i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(; </a:t>
            </a:r>
            <a:r>
              <a:rPr lang="en-US">
                <a:latin typeface="Consolas" panose="020B0609020204030204" pitchFamily="49" charset="0"/>
              </a:rPr>
              <a:t>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(i == N)</a:t>
            </a:r>
            <a:r>
              <a:rPr lang="en-US" smtClean="0">
                <a:latin typeface="Consolas" panose="020B0609020204030204" pitchFamily="49" charset="0"/>
              </a:rPr>
              <a:t>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Да, конечно, </a:t>
            </a:r>
            <a:r>
              <a:rPr lang="en-US" smtClean="0"/>
              <a:t>throw </a:t>
            </a:r>
            <a:r>
              <a:rPr lang="ru-RU" smtClean="0"/>
              <a:t>должен быть под каким-то условием.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5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24160" cy="4038600"/>
          </a:xfrm>
        </p:spPr>
        <p:txBody>
          <a:bodyPr/>
          <a:lstStyle/>
          <a:p>
            <a:r>
              <a:rPr lang="ru-RU" smtClean="0"/>
              <a:t>Теперь соберём минимальный </a:t>
            </a:r>
            <a:r>
              <a:rPr lang="en-US" smtClean="0"/>
              <a:t>ct_string</a:t>
            </a:r>
            <a:endParaRPr lang="ru-RU" smtClean="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class ct_string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char const *s</a:t>
            </a:r>
            <a:r>
              <a:rPr lang="en-US" sz="1800" smtClean="0">
                <a:latin typeface="Consolas" panose="020B0609020204030204" pitchFamily="49" charset="0"/>
              </a:rPr>
              <a:t>_; size_t </a:t>
            </a:r>
            <a:r>
              <a:rPr lang="en-US" sz="1800">
                <a:latin typeface="Consolas" panose="020B0609020204030204" pitchFamily="49" charset="0"/>
              </a:rPr>
              <a:t>len</a:t>
            </a:r>
            <a:r>
              <a:rPr lang="en-US" sz="1800" smtClean="0">
                <a:latin typeface="Consolas" panose="020B0609020204030204" pitchFamily="49" charset="0"/>
              </a:rPr>
              <a:t>_;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template &lt;size_t N&gt;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constexpr </a:t>
            </a:r>
            <a:r>
              <a:rPr lang="en-US" sz="1800">
                <a:latin typeface="Consolas" panose="020B0609020204030204" pitchFamily="49" charset="0"/>
              </a:rPr>
              <a:t>ct_string(char const (&amp;s)[N]): s_(s), len_(N) {} 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constexpr bool operator==(ct_string 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</a:t>
            </a:r>
            <a:r>
              <a:rPr lang="en-US" sz="1800">
                <a:latin typeface="Consolas" panose="020B0609020204030204" pitchFamily="49" charset="0"/>
              </a:rPr>
              <a:t>(len_ != rhs.len</a:t>
            </a:r>
            <a:r>
              <a:rPr lang="en-US" sz="1800" smtClean="0">
                <a:latin typeface="Consolas" panose="020B0609020204030204" pitchFamily="49" charset="0"/>
              </a:rPr>
              <a:t>_)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for </a:t>
            </a:r>
            <a:r>
              <a:rPr lang="en-US" sz="1800">
                <a:latin typeface="Consolas" panose="020B0609020204030204" pitchFamily="49" charset="0"/>
              </a:rPr>
              <a:t>(size_t i = 0; i != len_; ++i)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if </a:t>
            </a:r>
            <a:r>
              <a:rPr lang="en-US" sz="1800">
                <a:latin typeface="Consolas" panose="020B0609020204030204" pitchFamily="49" charset="0"/>
              </a:rPr>
              <a:t>(s_[i] != rhs.s_[i</a:t>
            </a:r>
            <a:r>
              <a:rPr lang="en-US" sz="1800" smtClean="0">
                <a:latin typeface="Consolas" panose="020B0609020204030204" pitchFamily="49" charset="0"/>
              </a:rPr>
              <a:t>])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</a:t>
            </a:r>
            <a:r>
              <a:rPr lang="en-US" sz="1800">
                <a:latin typeface="Consolas" panose="020B0609020204030204" pitchFamily="49" charset="0"/>
              </a:rPr>
              <a:t>true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0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оформить </a:t>
            </a:r>
            <a:r>
              <a:rPr lang="en-US" smtClean="0"/>
              <a:t>ct_map </a:t>
            </a:r>
            <a:r>
              <a:rPr lang="ru-RU" smtClean="0"/>
              <a:t>в виде класса (как ранее </a:t>
            </a:r>
            <a:r>
              <a:rPr lang="en-US" smtClean="0"/>
              <a:t>array_result) </a:t>
            </a:r>
            <a:r>
              <a:rPr lang="ru-RU" smtClean="0"/>
              <a:t>и реализовать метод </a:t>
            </a:r>
            <a:r>
              <a:rPr lang="en-US" smtClean="0"/>
              <a:t>access </a:t>
            </a:r>
            <a:r>
              <a:rPr lang="ru-RU" smtClean="0"/>
              <a:t>как </a:t>
            </a:r>
            <a:r>
              <a:rPr lang="en-US" smtClean="0"/>
              <a:t>operator[]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</a:t>
            </a:r>
            <a:r>
              <a:rPr lang="en-US">
                <a:latin typeface="Consolas" panose="020B0609020204030204" pitchFamily="49" charset="0"/>
              </a:rPr>
              <a:t>result = ct_map["three</a:t>
            </a:r>
            <a:r>
              <a:rPr lang="en-US" smtClean="0"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096729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 до сих пор многие контейнеры выдают сюрпризы при попытках использовать их на этапе компиляции</a:t>
            </a:r>
          </a:p>
          <a:p>
            <a:r>
              <a:rPr lang="ru-RU" smtClean="0"/>
              <a:t>К счастью, обычно не составляет труда написать свой </a:t>
            </a:r>
            <a:r>
              <a:rPr lang="en-US" smtClean="0"/>
              <a:t>ad-hoc </a:t>
            </a:r>
            <a:r>
              <a:rPr lang="ru-RU" smtClean="0"/>
              <a:t>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33773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 него есть одна проблема: в таком виде он </a:t>
            </a:r>
            <a:r>
              <a:rPr lang="ru-RU" smtClean="0">
                <a:solidFill>
                  <a:srgbClr val="FF0000"/>
                </a:solidFill>
              </a:rPr>
              <a:t>не работает</a:t>
            </a:r>
            <a:r>
              <a:rPr lang="ru-RU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8209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077190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комплексные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</a:t>
            </a:r>
            <a:r>
              <a:rPr lang="en-US" smtClean="0">
                <a:latin typeface="Consolas" panose="020B0609020204030204" pitchFamily="49" charset="0"/>
              </a:rPr>
              <a:t>;}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+= (Complex rhs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константы такого класса выглядят как </a:t>
            </a:r>
            <a:r>
              <a:rPr lang="en-US" smtClean="0"/>
              <a:t>Complex(1.0, 1.0) </a:t>
            </a:r>
            <a:r>
              <a:rPr lang="ru-RU" smtClean="0"/>
              <a:t>вместо более привычной формы 1.0 + 1.0</a:t>
            </a:r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Пользовательский суффикс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operator "" _i (long double i){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Complex (0.0, 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</a:rPr>
              <a:t>constexpr Complex c = 0.0 + 1.0_i</a:t>
            </a:r>
            <a:r>
              <a:rPr lang="pt-BR" smtClean="0">
                <a:latin typeface="Consolas" panose="020B0609020204030204" pitchFamily="49" charset="0"/>
              </a:rPr>
              <a:t>; // 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суффикс определён с параметром типа </a:t>
            </a:r>
            <a:r>
              <a:rPr lang="en-US" smtClean="0"/>
              <a:t>double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5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Но </a:t>
            </a:r>
            <a:r>
              <a:rPr lang="ru-RU"/>
              <a:t>уже даже довольно маленькая константа: </a:t>
            </a:r>
            <a:r>
              <a:rPr lang="ru-RU">
                <a:latin typeface="Consolas" panose="020B0609020204030204" pitchFamily="49" charset="0"/>
              </a:rPr>
              <a:t>1010101010101_binary</a:t>
            </a:r>
            <a:r>
              <a:rPr lang="ru-RU"/>
              <a:t> не влазит в </a:t>
            </a:r>
            <a:r>
              <a:rPr lang="en-US" smtClean="0"/>
              <a:t>unsigned long long</a:t>
            </a:r>
            <a:r>
              <a:rPr lang="ru-RU" smtClean="0"/>
              <a:t>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9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суффиксы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Решение: вариабельный суффикс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template&lt;char</a:t>
            </a:r>
            <a:r>
              <a:rPr lang="en-US">
                <a:latin typeface="Consolas" panose="020B0609020204030204" pitchFamily="49" charset="0"/>
              </a:rPr>
              <a:t>... Chars&gt;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unsigned long long operator </a:t>
            </a:r>
            <a:r>
              <a:rPr lang="en-US">
                <a:latin typeface="Consolas" panose="020B0609020204030204" pitchFamily="49" charset="0"/>
              </a:rPr>
              <a:t>"" _binary()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binparser(0ull, Chars...);</a:t>
            </a:r>
            <a:b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или может быть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binparser&lt;0ull, Chars...&gt;::value;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 может выглядеть и что делать </a:t>
            </a:r>
            <a:r>
              <a:rPr lang="en-US" smtClean="0"/>
              <a:t>binparser?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В случае использования </a:t>
            </a:r>
            <a:r>
              <a:rPr lang="en-US" sz="2000" smtClean="0"/>
              <a:t>C++17 </a:t>
            </a:r>
            <a:r>
              <a:rPr lang="ru-RU" sz="2000" smtClean="0"/>
              <a:t>и </a:t>
            </a:r>
            <a:r>
              <a:rPr lang="en-US" sz="2000" smtClean="0"/>
              <a:t>constexpr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Ts&gt;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unsigned long long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binparser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unsigned long long </a:t>
            </a:r>
            <a:r>
              <a:rPr lang="en-US" sz="2000">
                <a:latin typeface="Consolas" panose="020B0609020204030204" pitchFamily="49" charset="0"/>
              </a:rPr>
              <a:t>accum, char c, Ts ... cs)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unsigned digit = (c == '1') ? 1 :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(</a:t>
            </a:r>
            <a:r>
              <a:rPr lang="en-US" sz="2000">
                <a:latin typeface="Consolas" panose="020B0609020204030204" pitchFamily="49" charset="0"/>
              </a:rPr>
              <a:t>c == '0') ? 0 : throw "out of range";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if </a:t>
            </a:r>
            <a:r>
              <a:rPr lang="en-US" sz="2000">
                <a:latin typeface="Consolas" panose="020B0609020204030204" pitchFamily="49" charset="0"/>
              </a:rPr>
              <a:t>constexpr (sizeof...(Ts) != 0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 smtClean="0">
                <a:latin typeface="Consolas" panose="020B0609020204030204" pitchFamily="49" charset="0"/>
              </a:rPr>
              <a:t>binparser(</a:t>
            </a:r>
            <a:r>
              <a:rPr lang="en-US" sz="2000">
                <a:latin typeface="Consolas" panose="020B0609020204030204" pitchFamily="49" charset="0"/>
              </a:rPr>
              <a:t>accum * 2 + digit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</a:rPr>
              <a:t>cs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accum * 2 + digit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</a:t>
            </a:r>
            <a:r>
              <a:rPr lang="en-US" sz="2000" smtClean="0">
                <a:latin typeface="Consolas" panose="020B0609020204030204" pitchFamily="49" charset="0"/>
              </a:rPr>
              <a:t>Chars&gt; constexpr ull </a:t>
            </a:r>
            <a:r>
              <a:rPr lang="en-US" sz="2000">
                <a:latin typeface="Consolas" panose="020B0609020204030204" pitchFamily="49" charset="0"/>
              </a:rPr>
              <a:t>operator "" _binary()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binparser(0ull, Chars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11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000"/>
              <a:t>В случае использования </a:t>
            </a:r>
            <a:r>
              <a:rPr lang="en-US" sz="2000"/>
              <a:t>C++</a:t>
            </a:r>
            <a:r>
              <a:rPr lang="en-US" sz="2000" smtClean="0"/>
              <a:t>11 </a:t>
            </a:r>
            <a:r>
              <a:rPr lang="ru-RU" sz="2000"/>
              <a:t>и </a:t>
            </a:r>
            <a:r>
              <a:rPr lang="ru-RU" sz="2000" smtClean="0"/>
              <a:t>метапрограммирования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template&lt;ull </a:t>
            </a:r>
            <a:r>
              <a:rPr lang="en-US" sz="2000">
                <a:latin typeface="Consolas" panose="020B0609020204030204" pitchFamily="49" charset="0"/>
              </a:rPr>
              <a:t>Sum, char... Chars&gt; struct binparser;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'0',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'1',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 + 1,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Sum&gt; struct binparser&lt;Sum&gt;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Sum;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Chars&gt; constexpr ull operator "" _binary() {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{ binparser &lt;0, Chars...&gt;::value };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394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одна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этот подход не работает для тритов</a:t>
            </a:r>
          </a:p>
          <a:p>
            <a:pPr marL="45720" indent="0">
              <a:buNone/>
            </a:pPr>
            <a:r>
              <a:rPr lang="ru-RU"/>
              <a:t>Попытка применить: 10j01_trit заставляет компилятор рассматривать j01_trit как суффикс</a:t>
            </a:r>
          </a:p>
          <a:p>
            <a:r>
              <a:rPr lang="ru-RU"/>
              <a:t>Более общий подход: строковые </a:t>
            </a:r>
            <a:r>
              <a:rPr lang="ru-RU" smtClean="0"/>
              <a:t>литералы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operator "" _trit(char const *s, size_t len)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ct_trit&lt;long long&gt;(</a:t>
            </a:r>
            <a:r>
              <a:rPr lang="en-US">
                <a:latin typeface="Consolas" panose="020B0609020204030204" pitchFamily="49" charset="0"/>
              </a:rPr>
              <a:t>s);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 </a:t>
            </a:r>
            <a:r>
              <a:rPr lang="en-US">
                <a:latin typeface="Consolas" panose="020B0609020204030204" pitchFamily="49" charset="0"/>
              </a:rPr>
              <a:t>n = "10j01"_trit;</a:t>
            </a:r>
          </a:p>
          <a:p>
            <a:r>
              <a:rPr lang="ru-RU" smtClean="0"/>
              <a:t>Функция </a:t>
            </a:r>
            <a:r>
              <a:rPr lang="en-US" smtClean="0"/>
              <a:t>ct_trit </a:t>
            </a:r>
            <a:r>
              <a:rPr lang="ru-RU" smtClean="0"/>
              <a:t>уже была написана ранее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7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</a:p>
          <a:p>
            <a:r>
              <a:rPr lang="ru-RU" smtClean="0"/>
              <a:t>Возможные варианты:</a:t>
            </a:r>
          </a:p>
          <a:p>
            <a:pPr lvl="1"/>
            <a:r>
              <a:rPr lang="ru-RU" smtClean="0"/>
              <a:t>Ограничение диапазона 1001010_</a:t>
            </a:r>
            <a:r>
              <a:rPr lang="en-US" smtClean="0"/>
              <a:t>mybound</a:t>
            </a:r>
            <a:endParaRPr lang="ru-RU" smtClean="0"/>
          </a:p>
          <a:p>
            <a:pPr lvl="1"/>
            <a:r>
              <a:rPr lang="ru-RU" smtClean="0"/>
              <a:t>Литералы для нестандартных чисел </a:t>
            </a:r>
            <a:r>
              <a:rPr lang="en-US" smtClean="0"/>
              <a:t>1_omega</a:t>
            </a:r>
          </a:p>
          <a:p>
            <a:pPr lvl="1"/>
            <a:r>
              <a:rPr lang="ru-RU" smtClean="0"/>
              <a:t>Суффиксы для физических величин, например для часов и минут в </a:t>
            </a:r>
            <a:r>
              <a:rPr lang="en-US" smtClean="0"/>
              <a:t>chrono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константности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что мы хотим массив такой длины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Попытка его завести закончится ошибкой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size_t arrsz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my_numeric_limits&lt;char&gt;::</a:t>
            </a:r>
            <a:r>
              <a:rPr lang="en-US">
                <a:latin typeface="Consolas" panose="020B0609020204030204" pitchFamily="49" charset="0"/>
              </a:rPr>
              <a:t>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arr[arrsz];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от того, что размер массива должен быть известен </a:t>
            </a:r>
            <a:r>
              <a:rPr lang="ru-RU" smtClean="0">
                <a:solidFill>
                  <a:srgbClr val="0000FF"/>
                </a:solidFill>
              </a:rPr>
              <a:t>на этапе компиляции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4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Цель: работа с физическими величинами с контролем размерности на этапе компиляции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Speed sp1 = 100_m/9.8_s;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sp2 = 100_m/9.8_s2;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m/s</a:t>
            </a:r>
            <a:r>
              <a:rPr lang="en-US" sz="2000" baseline="30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ускорение)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sp3 = 100/9.8_s;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1/s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частота)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Acceleration acc = sp1/0.5_s; // ok</a:t>
            </a:r>
          </a:p>
          <a:p>
            <a:r>
              <a:rPr lang="ru-RU" smtClean="0"/>
              <a:t>Идея для решения: единица измерения как </a:t>
            </a:r>
            <a:r>
              <a:rPr lang="en-US" smtClean="0"/>
              <a:t>enum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template&lt;int M, int K, int S&gt; struct Unit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{ m=M, kg=K, s=S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3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Тогда собственно физическая величина это число плюс единица измерения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Unit&gt; struct Value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explicit Value(double d) : val(d)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>
                <a:latin typeface="Consolas" panose="020B0609020204030204" pitchFamily="49" charset="0"/>
              </a:rPr>
              <a:t>Напимер распространённые величины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Meter = Unit&lt;1,0,0&gt;;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 = Unit&lt;0,0,1&gt;;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Second2 = Unit&lt;0,0,2&gt;;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Speed = Value&lt;Unit&lt;1,0,-1&gt;&gt;;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Acceleration = Value&lt;Unit&lt;1,0,-2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28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Последний шаг: литералы для удоства работы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Value&lt;Meter&gt; operator"" m(long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Value&lt;Meter&gt;(d);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Value&lt;Second&gt; operator"" s(long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Value&lt;Second2&gt; operator"" s2(long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Value&lt;Second2&gt;(d); }</a:t>
            </a:r>
          </a:p>
          <a:p>
            <a:r>
              <a:rPr lang="ru-RU" smtClean="0"/>
              <a:t>Домашняя наработка: определите арифметику над этими величинами</a:t>
            </a:r>
          </a:p>
          <a:p>
            <a:r>
              <a:rPr lang="ru-RU" smtClean="0"/>
              <a:t>Добавьте работу с килограммами (масса). Той же единице соответствуют фунты. Добавьте суффиксы </a:t>
            </a:r>
            <a:r>
              <a:rPr lang="en-US" smtClean="0"/>
              <a:t>_kg </a:t>
            </a:r>
            <a:r>
              <a:rPr lang="ru-RU" smtClean="0"/>
              <a:t>и </a:t>
            </a:r>
            <a:r>
              <a:rPr lang="en-US" smtClean="0"/>
              <a:t>_lb, </a:t>
            </a:r>
            <a:r>
              <a:rPr lang="ru-RU" smtClean="0"/>
              <a:t>определите правильное сложение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37933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Effective Modern C++,  O'Reilly, 2014</a:t>
            </a:r>
          </a:p>
          <a:p>
            <a:pPr lvl="0"/>
            <a:r>
              <a:rPr lang="en-US"/>
              <a:t>Bjarne Stroustrup, "Software Development for Infrastructure", </a:t>
            </a:r>
            <a:r>
              <a:rPr lang="en-US" smtClean="0"/>
              <a:t>2012</a:t>
            </a:r>
            <a:endParaRPr lang="en-US"/>
          </a:p>
          <a:p>
            <a:pPr lvl="0"/>
            <a:r>
              <a:rPr lang="en-US"/>
              <a:t>Scott Shurr, "Constexpr Introduction</a:t>
            </a:r>
            <a:r>
              <a:rPr lang="en-US" smtClean="0"/>
              <a:t>"</a:t>
            </a:r>
            <a:r>
              <a:rPr lang="ru-RU" smtClean="0"/>
              <a:t> </a:t>
            </a:r>
            <a:r>
              <a:rPr lang="en-US" smtClean="0"/>
              <a:t>and </a:t>
            </a:r>
            <a:r>
              <a:rPr lang="en-US"/>
              <a:t>"Constexpr Applications"</a:t>
            </a:r>
            <a:r>
              <a:rPr lang="en-US" smtClean="0"/>
              <a:t>, CppCon'15</a:t>
            </a:r>
            <a:endParaRPr lang="en-US"/>
          </a:p>
          <a:p>
            <a:pPr lvl="0"/>
            <a:r>
              <a:rPr lang="en-US" smtClean="0"/>
              <a:t>Dietmar Kuhl, "Constant fun", CppCon'16</a:t>
            </a:r>
          </a:p>
          <a:p>
            <a:pPr lvl="0"/>
            <a:r>
              <a:rPr lang="en-US" smtClean="0"/>
              <a:t>Ben Deane, Jason Terner, "Constexpr all the things", CppCon'17</a:t>
            </a:r>
            <a:endParaRPr lang="en-US"/>
          </a:p>
          <a:p>
            <a:pPr lvl="0"/>
            <a:r>
              <a:rPr lang="en-US"/>
              <a:t>Arne Mertz, "Constexpr Additions in C++17", </a:t>
            </a:r>
            <a:r>
              <a:rPr lang="en-US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Перестановки кортежей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63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из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test = make_tuple(1, 1.5, 2, 2.5, 3, 3.5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Получить кортеж после заданной перестановки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test23140 </a:t>
            </a:r>
            <a:r>
              <a:rPr lang="en-US">
                <a:latin typeface="Consolas" panose="020B0609020204030204" pitchFamily="49" charset="0"/>
              </a:rPr>
              <a:t>= permute_elts&lt;2, 3, 1, 4, 0&gt;(test);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test23140 == {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1.5, </a:t>
            </a:r>
            <a:r>
              <a:rPr lang="en-US" smtClean="0">
                <a:latin typeface="Consolas" panose="020B0609020204030204" pitchFamily="49" charset="0"/>
              </a:rPr>
              <a:t>3.5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Соответственно задача реализовать функцию, выполняющую перестановку</a:t>
            </a:r>
            <a:endParaRPr lang="en-US" smtClean="0"/>
          </a:p>
          <a:p>
            <a:r>
              <a:rPr lang="ru-RU" smtClean="0"/>
              <a:t>Напомним: </a:t>
            </a:r>
            <a:r>
              <a:rPr lang="en-US" smtClean="0">
                <a:latin typeface="Consolas" panose="020B0609020204030204" pitchFamily="49" charset="0"/>
              </a:rPr>
              <a:t>(2 3 1 4 0)</a:t>
            </a:r>
            <a:r>
              <a:rPr lang="en-US" smtClean="0"/>
              <a:t> </a:t>
            </a:r>
            <a:r>
              <a:rPr lang="ru-RU" smtClean="0"/>
              <a:t>означает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#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#1, #1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#4, #4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#0, #0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#2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33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Warmup: </a:t>
            </a:r>
            <a:r>
              <a:rPr lang="ru-RU" smtClean="0"/>
              <a:t>распечатать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Tuple, size_t... 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print_tuple_impl(ostream&amp; os, Tuple &amp;&amp;t, index_sequence&lt;Is</a:t>
            </a:r>
            <a:r>
              <a:rPr lang="en-US" sz="2000" smtClean="0">
                <a:latin typeface="Consolas" panose="020B0609020204030204" pitchFamily="49" charset="0"/>
              </a:rPr>
              <a:t>...&gt;)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(os &lt;&lt; (Is == 0 ? "" : ",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")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get&lt;Is&gt;(forward&lt;Tuple&gt;(t)))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Tuple&gt;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decltype(auto</a:t>
            </a:r>
            <a:r>
              <a:rPr lang="en-US" sz="2000">
                <a:latin typeface="Consolas" panose="020B0609020204030204" pitchFamily="49" charset="0"/>
              </a:rPr>
              <a:t>) operator&lt;&lt;(ostream&amp; os, Tuple &amp;&amp;t</a:t>
            </a:r>
            <a:r>
              <a:rPr lang="en-US" sz="2000" smtClean="0">
                <a:latin typeface="Consolas" panose="020B0609020204030204" pitchFamily="49" charset="0"/>
              </a:rPr>
              <a:t>){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os &lt;&lt; </a:t>
            </a:r>
            <a:r>
              <a:rPr lang="en-US" sz="2000" smtClean="0">
                <a:latin typeface="Consolas" panose="020B0609020204030204" pitchFamily="49" charset="0"/>
              </a:rPr>
              <a:t>"(";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print_tuple_impl(os, forward&lt;Tuple&gt;(t),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make_index_sequence&lt;sz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os &lt;&lt; </a:t>
            </a:r>
            <a:r>
              <a:rPr lang="en-US" sz="2000" smtClean="0">
                <a:latin typeface="Consolas" panose="020B0609020204030204" pitchFamily="49" charset="0"/>
              </a:rPr>
              <a:t>")";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Все ли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24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Warmup: </a:t>
            </a:r>
            <a:r>
              <a:rPr lang="ru-RU" smtClean="0"/>
              <a:t>распечатать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Tuple, size_t... 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print_tuple_impl(ostream&amp; os, Tuple &amp;&amp;t, index_sequence&lt;Is</a:t>
            </a:r>
            <a:r>
              <a:rPr lang="en-US" sz="2000" smtClean="0">
                <a:latin typeface="Consolas" panose="020B0609020204030204" pitchFamily="49" charset="0"/>
              </a:rPr>
              <a:t>...&gt;)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((os &lt;&lt; (Is == 0 ? "" : ", </a:t>
            </a:r>
            <a:r>
              <a:rPr lang="en-US" sz="2000" smtClean="0">
                <a:latin typeface="Consolas" panose="020B0609020204030204" pitchFamily="49" charset="0"/>
              </a:rPr>
              <a:t>")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&lt;&lt; </a:t>
            </a:r>
            <a:r>
              <a:rPr lang="en-US" sz="2000">
                <a:latin typeface="Consolas" panose="020B0609020204030204" pitchFamily="49" charset="0"/>
              </a:rPr>
              <a:t>get&lt;Is&gt;(forward&lt;Tuple&gt;(t))), 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Tuple,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typename = void_t&lt;decltype(get&lt;0&gt;(Tuple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{}))&gt;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decltype(auto</a:t>
            </a:r>
            <a:r>
              <a:rPr lang="en-US" sz="2000">
                <a:latin typeface="Consolas" panose="020B0609020204030204" pitchFamily="49" charset="0"/>
              </a:rPr>
              <a:t>) operator&lt;&lt;(ostream&amp; os, Tuple &amp;&amp;t</a:t>
            </a:r>
            <a:r>
              <a:rPr lang="en-US" sz="2000" smtClean="0">
                <a:latin typeface="Consolas" panose="020B0609020204030204" pitchFamily="49" charset="0"/>
              </a:rPr>
              <a:t>){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os &lt;&lt; </a:t>
            </a:r>
            <a:r>
              <a:rPr lang="en-US" sz="2000" smtClean="0">
                <a:latin typeface="Consolas" panose="020B0609020204030204" pitchFamily="49" charset="0"/>
              </a:rPr>
              <a:t>"(";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print_tuple_impl(os, forward&lt;Tuple&gt;(t), make_index_sequence&lt;sz</a:t>
            </a:r>
            <a:r>
              <a:rPr lang="en-US" sz="2000" smtClean="0">
                <a:latin typeface="Consolas" panose="020B0609020204030204" pitchFamily="49" charset="0"/>
              </a:rPr>
              <a:t>&gt;{});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os &lt;&lt; </a:t>
            </a:r>
            <a:r>
              <a:rPr lang="en-US" sz="2000" smtClean="0">
                <a:latin typeface="Consolas" panose="020B0609020204030204" pitchFamily="49" charset="0"/>
              </a:rPr>
              <a:t>")";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Разумеется без </a:t>
            </a:r>
            <a:r>
              <a:rPr lang="en-US" smtClean="0"/>
              <a:t>SFINAE </a:t>
            </a:r>
            <a:r>
              <a:rPr lang="ru-RU" smtClean="0"/>
              <a:t>этот оператор матчил в некотором роде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42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3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4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части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94976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start, typename Tuple, size_t... 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subtuple_impl(Tuple &amp;&amp;t, index_sequence&lt;Is...&gt;)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make_tuple(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get&lt;Is + start&gt;(forward&lt;Tuple&gt;(t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template&lt;size_t </a:t>
            </a:r>
            <a:r>
              <a:rPr lang="en-US" sz="2000">
                <a:latin typeface="Consolas" panose="020B0609020204030204" pitchFamily="49" charset="0"/>
              </a:rPr>
              <a:t>start, size_t finish, typename 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subtuple(Tuple&amp;&amp; 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 (start &lt; finish);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finish - start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subtuple_impl&lt;start&gt;(forward&lt;Tuple&gt;(t),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      make_index_sequence&lt;sz&gt;{});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ru-RU" smtClean="0"/>
              <a:t>Особое внимание снова следует обратить на использование </a:t>
            </a:r>
            <a:r>
              <a:rPr lang="en-US" smtClean="0"/>
              <a:t>index_sequence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Хуже того: известность на этапе компиляции может плавать в зависимости от организации кода: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</a:t>
            </a:r>
            <a:r>
              <a:rPr lang="en-US" smtClean="0">
                <a:latin typeface="Consolas" panose="020B0609020204030204" pitchFamily="49" charset="0"/>
              </a:rPr>
              <a:t>256;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not CT constant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 = 256;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ok, CT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constant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787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3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70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Вращение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rotval, typename Tuple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rotate_r (Tuple &amp;&amp;t)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size_t sz = tuple_size&lt;decay_t&lt;Tuple&gt;&gt;::value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size_t fh_size = sz - (rotval % 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first_half = subtuple&lt;0, fh_size&gt;(forward&lt;Tuple&gt;(t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second_half = subtuple&lt;fh_size, sz&gt;(forward&lt;Tuple&gt;(t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tuple_cat(second_half, first_half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ли понимают как реализовать </a:t>
            </a:r>
            <a:r>
              <a:rPr lang="en-US" smtClean="0"/>
              <a:t>rotate_l </a:t>
            </a:r>
            <a:r>
              <a:rPr lang="ru-RU" smtClean="0"/>
              <a:t>в терминах </a:t>
            </a:r>
            <a:r>
              <a:rPr lang="en-US" smtClean="0"/>
              <a:t>rotate_r?</a:t>
            </a:r>
            <a:endParaRPr lang="ru-RU" smtClean="0"/>
          </a:p>
          <a:p>
            <a:r>
              <a:rPr lang="ru-RU" smtClean="0"/>
              <a:t>Также полезно реализовать в терминах </a:t>
            </a:r>
            <a:r>
              <a:rPr lang="en-US" smtClean="0"/>
              <a:t>subtuple:</a:t>
            </a:r>
            <a:r>
              <a:rPr lang="ru-RU" smtClean="0"/>
              <a:t> 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Tuple</a:t>
            </a:r>
            <a:r>
              <a:rPr lang="fr-FR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auto tuple_tail(Tuple &amp;&amp;t</a:t>
            </a:r>
            <a:r>
              <a:rPr lang="fr-FR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078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3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r>
              <a:rPr lang="ru-RU" smtClean="0"/>
              <a:t>Основной алгоритм довольно элегантен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</a:t>
            </a:r>
            <a:r>
              <a:rPr lang="en-US" sz="2000" smtClean="0">
                <a:latin typeface="Consolas" panose="020B0609020204030204" pitchFamily="49" charset="0"/>
              </a:rPr>
              <a:t>N, </a:t>
            </a:r>
            <a:r>
              <a:rPr lang="en-US" sz="2000">
                <a:latin typeface="Consolas" panose="020B0609020204030204" pitchFamily="49" charset="0"/>
              </a:rPr>
              <a:t>size_t </a:t>
            </a:r>
            <a:r>
              <a:rPr lang="en-US" sz="2000" smtClean="0">
                <a:latin typeface="Consolas" panose="020B0609020204030204" pitchFamily="49" charset="0"/>
              </a:rPr>
              <a:t>M, </a:t>
            </a:r>
            <a:r>
              <a:rPr lang="en-US" sz="2000">
                <a:latin typeface="Consolas" panose="020B0609020204030204" pitchFamily="49" charset="0"/>
              </a:rPr>
              <a:t>typename 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swap_elts (Tuple &amp;&amp;t)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static_assert((N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M) &amp;&amp; (N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sz) &amp;&amp; (M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sz));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nth = make_tuple(get&lt;N</a:t>
            </a:r>
            <a:r>
              <a:rPr lang="en-US" sz="2000" smtClean="0">
                <a:latin typeface="Consolas" panose="020B0609020204030204" pitchFamily="49" charset="0"/>
              </a:rPr>
              <a:t>&gt;(t));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mth = make_tuple(get&lt;M</a:t>
            </a:r>
            <a:r>
              <a:rPr lang="en-US" sz="2000" smtClean="0">
                <a:latin typeface="Consolas" panose="020B0609020204030204" pitchFamily="49" charset="0"/>
              </a:rPr>
              <a:t>&gt;(t));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tmp1 = tuple_cat(mth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  tuple_tail(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rotate_l&lt;N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&gt;(forward&lt;Tuple&gt;(t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tmp2 = tuple_cat(nth, tuple_tail(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rotate_l&lt;M-N&gt;(tmp1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rotate_r&lt;M&gt;(tmp2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и </a:t>
            </a:r>
            <a:r>
              <a:rPr lang="en-US" smtClean="0"/>
              <a:t>rotate </a:t>
            </a:r>
            <a:r>
              <a:rPr lang="ru-RU" smtClean="0"/>
              <a:t>и </a:t>
            </a:r>
            <a:r>
              <a:rPr lang="en-US" smtClean="0"/>
              <a:t>subtuple (</a:t>
            </a:r>
            <a:r>
              <a:rPr lang="ru-RU" smtClean="0"/>
              <a:t>под маской </a:t>
            </a:r>
            <a:r>
              <a:rPr lang="en-US" smtClean="0"/>
              <a:t>tuple_tail)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3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3 }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Произведение перестановок это их последовательное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(1, 2) * (2, 3) == 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a, b, c 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(1, 2)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(2, 3)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c, a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a, b, c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(1, 2</a:t>
            </a:r>
            <a:r>
              <a:rPr lang="en-US" smtClean="0">
                <a:latin typeface="Consolas" panose="020B0609020204030204" pitchFamily="49" charset="0"/>
              </a:rPr>
              <a:t>) * (2, 3)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b, c, a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1, 2) * (2, 3) ==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2)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Упражнение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(1, </a:t>
            </a:r>
            <a:r>
              <a:rPr lang="en-US" smtClean="0">
                <a:latin typeface="Consolas" panose="020B0609020204030204" pitchFamily="49" charset="0"/>
              </a:rPr>
              <a:t>3, 2)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(1, 2)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02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Произведение перестановок это их последовательное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(1, 2) * (2, 3) == 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a, b, c 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(1, 2)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(2, 3)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c, a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a, b, c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(1, 2</a:t>
            </a:r>
            <a:r>
              <a:rPr lang="en-US" smtClean="0">
                <a:latin typeface="Consolas" panose="020B0609020204030204" pitchFamily="49" charset="0"/>
              </a:rPr>
              <a:t>) * (2, 3)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b, c, a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1, 2) * (2, 3) ==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3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2)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Упражнение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(1, </a:t>
            </a:r>
            <a:r>
              <a:rPr lang="en-US" smtClean="0">
                <a:latin typeface="Consolas" panose="020B0609020204030204" pitchFamily="49" charset="0"/>
              </a:rPr>
              <a:t>3, 2)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(1, 2)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(1, 3)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545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Основное математическое наблюдение: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(x1, x2, x3, x4, ...) == (x1, x2) * (x1, x3, x4, ...)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Позволяет написать код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I, size_t J, size_t... Is, typename 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permute_elts (Tuple &amp;&amp;t)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constexpr(sizeof...(Is) &gt; 0)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permute_elts&lt;I, Is...&gt;(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swap_elts&lt;I, J&gt;(forward&lt;Tuple&gt;(t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else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swap_elts&lt;I, J&gt;(forward&lt;Tuple&gt;(t</a:t>
            </a:r>
            <a:r>
              <a:rPr lang="en-US" sz="2000" smtClean="0">
                <a:latin typeface="Consolas" panose="020B0609020204030204" pitchFamily="49" charset="0"/>
              </a:rPr>
              <a:t>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16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Соревнование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Обгоните этот код по скорости компиляции своими собственным метаперестановками</a:t>
            </a:r>
          </a:p>
          <a:p>
            <a:r>
              <a:rPr lang="ru-RU" smtClean="0"/>
              <a:t>Поэкспериментируйте на ОГРОМНЫХ туплах и ГИГАНТСКИХ перестановках</a:t>
            </a:r>
          </a:p>
          <a:p>
            <a:r>
              <a:rPr lang="ru-RU" smtClean="0"/>
              <a:t>Объясните, </a:t>
            </a:r>
            <a:r>
              <a:rPr lang="ru-RU" b="1" smtClean="0"/>
              <a:t>почему</a:t>
            </a:r>
            <a:r>
              <a:rPr lang="ru-RU" smtClean="0"/>
              <a:t> ваш код лучше</a:t>
            </a:r>
          </a:p>
          <a:p>
            <a:r>
              <a:rPr lang="ru-RU" smtClean="0"/>
              <a:t>Не забывайте: он должен быть не хуже и во время исполнения</a:t>
            </a:r>
          </a:p>
          <a:p>
            <a:r>
              <a:rPr lang="ru-RU" smtClean="0"/>
              <a:t>Вышлите мне результат</a:t>
            </a:r>
          </a:p>
          <a:p>
            <a:r>
              <a:rPr lang="en-US" b="1" smtClean="0"/>
              <a:t>Have fun</a:t>
            </a:r>
            <a:endParaRPr lang="ru-RU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330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1009</TotalTime>
  <Words>3443</Words>
  <Application>Microsoft Office PowerPoint</Application>
  <PresentationFormat>Widescreen</PresentationFormat>
  <Paragraphs>499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Cambria Math</vt:lpstr>
      <vt:lpstr>Consolas</vt:lpstr>
      <vt:lpstr>Corbel</vt:lpstr>
      <vt:lpstr>Symbol</vt:lpstr>
      <vt:lpstr>Wingdings</vt:lpstr>
      <vt:lpstr>Basis</vt:lpstr>
      <vt:lpstr>Константные выражения</vt:lpstr>
      <vt:lpstr>PowerPoint Presentation</vt:lpstr>
      <vt:lpstr>Максимальные размеры типов</vt:lpstr>
      <vt:lpstr>Максимальные размеры типов</vt:lpstr>
      <vt:lpstr>Максимальные размеры типов</vt:lpstr>
      <vt:lpstr>Максимальные размеры типов</vt:lpstr>
      <vt:lpstr>Проблема константности</vt:lpstr>
      <vt:lpstr>Плавающая константность</vt:lpstr>
      <vt:lpstr>Обсуждение</vt:lpstr>
      <vt:lpstr>Обсуждение</vt:lpstr>
      <vt:lpstr>Что известно на этапе компиляции</vt:lpstr>
      <vt:lpstr>Ограничение на constexpr переменные</vt:lpstr>
      <vt:lpstr>CONSTEXPR означает CONST?</vt:lpstr>
      <vt:lpstr>CONSTEXPR означает CONST?</vt:lpstr>
      <vt:lpstr>Контрольный вопрос</vt:lpstr>
      <vt:lpstr>Ответ</vt:lpstr>
      <vt:lpstr>С++17: constexpr control flow</vt:lpstr>
      <vt:lpstr>С++17: constexpr control flow</vt:lpstr>
      <vt:lpstr>С++17: лучше, чем SFINAE</vt:lpstr>
      <vt:lpstr>If constexpr для вариабельных шаблонов</vt:lpstr>
      <vt:lpstr>Обсуждение</vt:lpstr>
      <vt:lpstr>PowerPoint Presentation</vt:lpstr>
      <vt:lpstr>Снова о метапрограммах</vt:lpstr>
      <vt:lpstr>Снова о метапрограммах</vt:lpstr>
      <vt:lpstr>Ограничения в С++11</vt:lpstr>
      <vt:lpstr>Обработка ошибок</vt:lpstr>
      <vt:lpstr>Не всегда constexpr</vt:lpstr>
      <vt:lpstr>Не всегда constexpr</vt:lpstr>
      <vt:lpstr>Ограничения в C++14</vt:lpstr>
      <vt:lpstr>Пример: логарифм в C++14</vt:lpstr>
      <vt:lpstr>Самостоятельное исследование</vt:lpstr>
      <vt:lpstr>Не везде constexpr</vt:lpstr>
      <vt:lpstr>Не везде constexpr</vt:lpstr>
      <vt:lpstr>Случаи UB для constexpr функций</vt:lpstr>
      <vt:lpstr>Case study: триты</vt:lpstr>
      <vt:lpstr>Пример: триты</vt:lpstr>
      <vt:lpstr>Триты в вашей программе</vt:lpstr>
      <vt:lpstr>Триты в вашей программе</vt:lpstr>
      <vt:lpstr>Задача</vt:lpstr>
      <vt:lpstr>Задача</vt:lpstr>
      <vt:lpstr>Использование в switch</vt:lpstr>
      <vt:lpstr>Обсуждение</vt:lpstr>
      <vt:lpstr>Обсуждение</vt:lpstr>
      <vt:lpstr>PowerPoint Presentation</vt:lpstr>
      <vt:lpstr>Пользовательские литеральные типы</vt:lpstr>
      <vt:lpstr>Арифметика</vt:lpstr>
      <vt:lpstr>Контейнеры</vt:lpstr>
      <vt:lpstr>Контейнеры</vt:lpstr>
      <vt:lpstr>Контейнер своими руками</vt:lpstr>
      <vt:lpstr>Обсуждение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Домашняя наработка</vt:lpstr>
      <vt:lpstr>Обсуждение</vt:lpstr>
      <vt:lpstr>PowerPoint Presentation</vt:lpstr>
      <vt:lpstr>Снова комплексные числа</vt:lpstr>
      <vt:lpstr>Пользовательский суффикс</vt:lpstr>
      <vt:lpstr>Внезапная проблема</vt:lpstr>
      <vt:lpstr>Вариабельные суффиксы</vt:lpstr>
      <vt:lpstr>Binparser: вариант 1</vt:lpstr>
      <vt:lpstr>Binparser: вариант 2</vt:lpstr>
      <vt:lpstr>Ещё одна проблема</vt:lpstr>
      <vt:lpstr>Обсуждение</vt:lpstr>
      <vt:lpstr>Обсуждение</vt:lpstr>
      <vt:lpstr>Физические величины</vt:lpstr>
      <vt:lpstr>Физические величины</vt:lpstr>
      <vt:lpstr>Физические величины</vt:lpstr>
      <vt:lpstr>Литература</vt:lpstr>
      <vt:lpstr>секретный уровень</vt:lpstr>
      <vt:lpstr>Постановка задачи</vt:lpstr>
      <vt:lpstr>Warmup: распечатать кортеж</vt:lpstr>
      <vt:lpstr>Warmup: распечатать кортеж</vt:lpstr>
      <vt:lpstr>План действий</vt:lpstr>
      <vt:lpstr>Извлечение части кортежа</vt:lpstr>
      <vt:lpstr>План действий</vt:lpstr>
      <vt:lpstr>Вращение кортежа</vt:lpstr>
      <vt:lpstr>План действий</vt:lpstr>
      <vt:lpstr>Обмен значениями</vt:lpstr>
      <vt:lpstr>План действий</vt:lpstr>
      <vt:lpstr>Перестановки</vt:lpstr>
      <vt:lpstr>Перестановки</vt:lpstr>
      <vt:lpstr>Перестановки</vt:lpstr>
      <vt:lpstr>Соревнование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144</cp:revision>
  <dcterms:created xsi:type="dcterms:W3CDTF">2017-06-26T09:21:48Z</dcterms:created>
  <dcterms:modified xsi:type="dcterms:W3CDTF">2017-12-15T14:41:56Z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2017-12-15 14:41:53Z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