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5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1" r:id="rId26"/>
    <p:sldId id="284" r:id="rId27"/>
    <p:sldId id="285" r:id="rId28"/>
    <p:sldId id="286" r:id="rId29"/>
    <p:sldId id="287" r:id="rId30"/>
    <p:sldId id="288" r:id="rId31"/>
    <p:sldId id="295" r:id="rId32"/>
    <p:sldId id="289" r:id="rId33"/>
    <p:sldId id="290" r:id="rId34"/>
    <p:sldId id="291" r:id="rId35"/>
    <p:sldId id="293" r:id="rId36"/>
    <p:sldId id="326" r:id="rId37"/>
    <p:sldId id="362" r:id="rId38"/>
    <p:sldId id="297" r:id="rId39"/>
    <p:sldId id="298" r:id="rId40"/>
    <p:sldId id="299" r:id="rId41"/>
    <p:sldId id="300" r:id="rId42"/>
    <p:sldId id="301" r:id="rId43"/>
    <p:sldId id="304" r:id="rId44"/>
    <p:sldId id="302" r:id="rId45"/>
    <p:sldId id="303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25" r:id="rId58"/>
    <p:sldId id="316" r:id="rId59"/>
    <p:sldId id="317" r:id="rId60"/>
    <p:sldId id="318" r:id="rId61"/>
    <p:sldId id="327" r:id="rId62"/>
    <p:sldId id="319" r:id="rId63"/>
    <p:sldId id="320" r:id="rId64"/>
    <p:sldId id="321" r:id="rId65"/>
    <p:sldId id="322" r:id="rId66"/>
    <p:sldId id="354" r:id="rId67"/>
    <p:sldId id="355" r:id="rId68"/>
    <p:sldId id="357" r:id="rId69"/>
    <p:sldId id="356" r:id="rId70"/>
    <p:sldId id="358" r:id="rId71"/>
    <p:sldId id="359" r:id="rId72"/>
    <p:sldId id="360" r:id="rId73"/>
    <p:sldId id="323" r:id="rId74"/>
    <p:sldId id="361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64" r:id="rId101"/>
    <p:sldId id="363" r:id="rId102"/>
    <p:sldId id="365" r:id="rId103"/>
    <p:sldId id="366" r:id="rId10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B99D1-CF44-4E2B-8A75-7AD1B4B115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4D9A-045D-44A0-A0C7-FAAF2BE9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DAA72-261F-4487-8462-A4086746FE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DAA72-261F-4487-8462-A4086746FE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9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Исключения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Обработка ошибок и гарантии безопасности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Выйти из конструктора сразу в вызывающий код, не завершая конструктор и следовательно не создавая объект</a:t>
            </a:r>
          </a:p>
          <a:p>
            <a:r>
              <a:rPr lang="ru-RU" smtClean="0"/>
              <a:t>Аннотировать этот </a:t>
            </a:r>
            <a:r>
              <a:rPr lang="ru-RU" smtClean="0">
                <a:solidFill>
                  <a:srgbClr val="0000FF"/>
                </a:solidFill>
              </a:rPr>
              <a:t>нелокальный </a:t>
            </a:r>
            <a:r>
              <a:rPr lang="ru-RU" smtClean="0"/>
              <a:t>выход информацией о случившемся</a:t>
            </a:r>
          </a:p>
          <a:p>
            <a:r>
              <a:rPr lang="ru-RU" smtClean="0"/>
              <a:t>Но что вообще мы знаем о нелокальных переходах?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Видите ли вы нетривиальные применения этой техники?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Идёт ли размотка стека?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Деструктор это уникальная функция, которая может быть вызвана двумя способами: обычным способом при окончании жизни объекта или при размотке стека.</a:t>
            </a:r>
          </a:p>
          <a:p>
            <a:r>
              <a:rPr lang="ru-RU" smtClean="0"/>
              <a:t>Чтобы определить идёт ли размотка стека, существует функция </a:t>
            </a:r>
            <a:r>
              <a:rPr lang="en-US" smtClean="0"/>
              <a:t>uncaught_exception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T::~T</a:t>
            </a:r>
            <a:r>
              <a:rPr lang="en-US">
                <a:latin typeface="Consolas" panose="020B0609020204030204" pitchFamily="49" charset="0"/>
              </a:rPr>
              <a:t>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(!</a:t>
            </a:r>
            <a:r>
              <a:rPr lang="en-US">
                <a:latin typeface="Consolas" panose="020B0609020204030204" pitchFamily="49" charset="0"/>
              </a:rPr>
              <a:t>std::</a:t>
            </a:r>
            <a:r>
              <a:rPr lang="en-US">
                <a:latin typeface="Consolas" panose="020B0609020204030204" pitchFamily="49" charset="0"/>
              </a:rPr>
              <a:t>uncaught_exception</a:t>
            </a:r>
            <a:r>
              <a:rPr lang="en-US" smtClean="0">
                <a:latin typeface="Consolas" panose="020B0609020204030204" pitchFamily="49" charset="0"/>
              </a:rPr>
              <a:t>())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обычный вызов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else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// </a:t>
            </a:r>
            <a:r>
              <a:rPr lang="ru-RU" smtClean="0">
                <a:latin typeface="Consolas" panose="020B0609020204030204" pitchFamily="49" charset="0"/>
              </a:rPr>
              <a:t>идёт размотка стека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бы вы сделали возвращаемым значением этой функции если необработанные исключения есть, но при этом вход в этот конкретный деструктор произошёл в процессе размотки стека (например при завершении блока в другом деструкторе)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бы вы сделали возвращаемым значением этой функции если необработанные исключения есть, но при этом вход в этот конкретный деструктор произошёл в процессе размотки стека (например при завершении блока в другом деструкторе)</a:t>
            </a:r>
            <a:r>
              <a:rPr lang="en-US" smtClean="0"/>
              <a:t>?</a:t>
            </a:r>
          </a:p>
          <a:p>
            <a:r>
              <a:rPr lang="ru-RU" smtClean="0"/>
              <a:t>В </a:t>
            </a:r>
            <a:r>
              <a:rPr lang="ru-RU" smtClean="0">
                <a:latin typeface="Consolas" panose="020B0609020204030204" pitchFamily="49" charset="0"/>
              </a:rPr>
              <a:t>С++17</a:t>
            </a:r>
            <a:r>
              <a:rPr lang="ru-RU" smtClean="0"/>
              <a:t> для</a:t>
            </a:r>
            <a:r>
              <a:rPr lang="en-US" smtClean="0"/>
              <a:t> </a:t>
            </a:r>
            <a:r>
              <a:rPr lang="ru-RU" smtClean="0"/>
              <a:t>различения таких ситуаций ввели </a:t>
            </a:r>
            <a:r>
              <a:rPr lang="en-US" smtClean="0">
                <a:latin typeface="Consolas" panose="020B0609020204030204" pitchFamily="49" charset="0"/>
              </a:rPr>
              <a:t>std::uncaught_exceptions()</a:t>
            </a:r>
          </a:p>
          <a:p>
            <a:r>
              <a:rPr lang="ru-RU" smtClean="0"/>
              <a:t>Обратите внимание на </a:t>
            </a:r>
            <a:r>
              <a:rPr lang="en-US" smtClean="0"/>
              <a:t>s </a:t>
            </a:r>
            <a:r>
              <a:rPr lang="ru-RU" smtClean="0"/>
              <a:t>на конце.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Типы передачи управления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77812"/>
          </a:xfrm>
        </p:spPr>
        <p:txBody>
          <a:bodyPr/>
          <a:lstStyle/>
          <a:p>
            <a:r>
              <a:rPr lang="ru-RU" smtClean="0"/>
              <a:t>Локальная передача управления</a:t>
            </a:r>
          </a:p>
          <a:p>
            <a:pPr lvl="1"/>
            <a:r>
              <a:rPr lang="ru-RU" smtClean="0"/>
              <a:t>условные операторы</a:t>
            </a:r>
          </a:p>
          <a:p>
            <a:pPr lvl="1"/>
            <a:r>
              <a:rPr lang="ru-RU" smtClean="0"/>
              <a:t>циклы</a:t>
            </a:r>
          </a:p>
          <a:p>
            <a:pPr lvl="1"/>
            <a:r>
              <a:rPr lang="ru-RU" smtClean="0"/>
              <a:t>локальный </a:t>
            </a:r>
            <a:r>
              <a:rPr lang="en-US" smtClean="0"/>
              <a:t>goto</a:t>
            </a:r>
          </a:p>
          <a:p>
            <a:pPr lvl="1"/>
            <a:r>
              <a:rPr lang="ru-RU" smtClean="0"/>
              <a:t>прямой вызов функций и возврат из них</a:t>
            </a:r>
          </a:p>
          <a:p>
            <a:r>
              <a:rPr lang="ru-RU" smtClean="0"/>
              <a:t>Нелокальная передача управления</a:t>
            </a:r>
          </a:p>
          <a:p>
            <a:pPr lvl="1"/>
            <a:r>
              <a:rPr lang="ru-RU" smtClean="0"/>
              <a:t>нелокальный</a:t>
            </a:r>
            <a:r>
              <a:rPr lang="en-US" smtClean="0"/>
              <a:t> longjmp</a:t>
            </a:r>
            <a:r>
              <a:rPr lang="ru-RU" smtClean="0"/>
              <a:t> и вычисляемый </a:t>
            </a:r>
            <a:r>
              <a:rPr lang="en-US" smtClean="0"/>
              <a:t>goto</a:t>
            </a:r>
          </a:p>
          <a:p>
            <a:pPr lvl="1"/>
            <a:r>
              <a:rPr lang="ru-RU" smtClean="0"/>
              <a:t>косвенный вызов функций (напр. по указателю)</a:t>
            </a:r>
          </a:p>
          <a:p>
            <a:pPr lvl="1"/>
            <a:r>
              <a:rPr lang="ru-RU" smtClean="0"/>
              <a:t>переключение контекста потоков</a:t>
            </a:r>
          </a:p>
          <a:p>
            <a:pPr lvl="1"/>
            <a:r>
              <a:rPr lang="ru-RU" smtClean="0">
                <a:solidFill>
                  <a:srgbClr val="0000FF"/>
                </a:solidFill>
              </a:rPr>
              <a:t>исключения</a:t>
            </a:r>
          </a:p>
          <a:p>
            <a:pPr lvl="1"/>
            <a:r>
              <a:rPr lang="ru-RU" smtClean="0">
                <a:solidFill>
                  <a:schemeClr val="tx1"/>
                </a:solidFill>
              </a:rPr>
              <a:t>сопрограммы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Исключительные ситуации уровня аппаратуры</a:t>
            </a:r>
            <a:r>
              <a:rPr lang="en-US" smtClean="0"/>
              <a:t> (</a:t>
            </a:r>
            <a:r>
              <a:rPr lang="ru-RU" smtClean="0"/>
              <a:t>например </a:t>
            </a:r>
            <a:r>
              <a:rPr lang="en-US" smtClean="0"/>
              <a:t>undefined instruction exception)</a:t>
            </a:r>
            <a:endParaRPr lang="ru-RU" smtClean="0"/>
          </a:p>
          <a:p>
            <a:r>
              <a:rPr lang="ru-RU" smtClean="0"/>
              <a:t>Исключительные ситуации уровня операционной системы</a:t>
            </a:r>
            <a:r>
              <a:rPr lang="en-US"/>
              <a:t> </a:t>
            </a:r>
            <a:r>
              <a:rPr lang="ru-RU" smtClean="0"/>
              <a:t>(например </a:t>
            </a:r>
            <a:r>
              <a:rPr lang="en-US"/>
              <a:t>data page fault</a:t>
            </a:r>
            <a:r>
              <a:rPr lang="en-US" smtClean="0"/>
              <a:t>)</a:t>
            </a:r>
          </a:p>
          <a:p>
            <a:r>
              <a:rPr lang="ru-RU" smtClean="0"/>
              <a:t>Исключения </a:t>
            </a:r>
            <a:r>
              <a:rPr lang="en-US" smtClean="0"/>
              <a:t>C++ </a:t>
            </a:r>
            <a:r>
              <a:rPr lang="ru-RU" smtClean="0"/>
              <a:t>(только они и будут нас далее интересовать)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Исключительные ситуации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55093"/>
          </a:xfrm>
        </p:spPr>
        <p:txBody>
          <a:bodyPr/>
          <a:lstStyle/>
          <a:p>
            <a:r>
              <a:rPr lang="ru-RU" smtClean="0"/>
              <a:t>Ошибки (исключительными ситуациями не являются)</a:t>
            </a:r>
          </a:p>
          <a:p>
            <a:pPr lvl="1"/>
            <a:r>
              <a:rPr lang="ru-RU" smtClean="0"/>
              <a:t>рантайм ошибки, после которых состояние не восстановимо (например </a:t>
            </a:r>
            <a:r>
              <a:rPr lang="en-US" smtClean="0"/>
              <a:t>segmentation fault</a:t>
            </a:r>
            <a:r>
              <a:rPr lang="ru-RU" smtClean="0"/>
              <a:t>)</a:t>
            </a:r>
            <a:endParaRPr lang="en-US" smtClean="0"/>
          </a:p>
          <a:p>
            <a:pPr lvl="1"/>
            <a:r>
              <a:rPr lang="ru-RU" smtClean="0"/>
              <a:t>ошибки контракта функции (</a:t>
            </a:r>
            <a:r>
              <a:rPr lang="en-US"/>
              <a:t>assertion </a:t>
            </a:r>
            <a:r>
              <a:rPr lang="en-US" smtClean="0"/>
              <a:t>failure</a:t>
            </a:r>
            <a:r>
              <a:rPr lang="ru-RU" smtClean="0"/>
              <a:t> из-за неверных аргументов, невыполненные предусловия вызова)</a:t>
            </a:r>
          </a:p>
          <a:p>
            <a:r>
              <a:rPr lang="ru-RU" smtClean="0"/>
              <a:t>Исключительные ситуации</a:t>
            </a:r>
          </a:p>
          <a:p>
            <a:pPr lvl="1"/>
            <a:r>
              <a:rPr lang="ru-RU" smtClean="0"/>
              <a:t>Состояние программы должно быть восстановимо (например: исчерпание памяти или отсутствие файла на диске)</a:t>
            </a:r>
          </a:p>
          <a:p>
            <a:pPr lvl="1"/>
            <a:r>
              <a:rPr lang="ru-RU" smtClean="0"/>
              <a:t>Исключительная ситуация не может быть обработана на том уровне, на котором возникла (программа сортировки не обязана знать что делать при нехватке памяти на временный буфер)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() { </a:t>
            </a:r>
            <a:r>
              <a:rPr lang="en-US" smtClean="0">
                <a:latin typeface="Consolas" panose="020B0609020204030204" pitchFamily="49" charset="0"/>
              </a:rPr>
              <a:t>cout &lt;&lt; "ctor\n";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</a:t>
            </a:r>
            <a:r>
              <a:rPr lang="en-US">
                <a:latin typeface="Consolas" panose="020B0609020204030204" pitchFamily="49" charset="0"/>
              </a:rPr>
              <a:t>UnwShow () </a:t>
            </a:r>
            <a:r>
              <a:rPr lang="en-US" smtClean="0">
                <a:latin typeface="Consolas" panose="020B0609020204030204" pitchFamily="49" charset="0"/>
              </a:rPr>
              <a:t>{ 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"dtor\n";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0) </a:t>
            </a:r>
            <a:r>
              <a:rPr lang="en-US" smtClean="0">
                <a:latin typeface="Consolas" panose="020B0609020204030204" pitchFamily="49" charset="0"/>
              </a:rPr>
              <a:t>return 1 /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3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UnwShow () { cout &lt;&lt; "ctor\n";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~UnwShow () { cout &lt;&lt; "dtor\n";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0) </a:t>
            </a:r>
            <a:r>
              <a:rPr lang="en-US" smtClean="0">
                <a:latin typeface="Consolas" panose="020B0609020204030204" pitchFamily="49" charset="0"/>
              </a:rPr>
              <a:t>return 1 /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1894" y="4823927"/>
            <a:ext cx="3498979" cy="178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ru-RU" smtClean="0">
                <a:solidFill>
                  <a:schemeClr val="tx1"/>
                </a:solidFill>
              </a:rPr>
              <a:t>тут программа прерывается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95773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UnwShow () { cout &lt;&lt; "ctor\n";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~UnwShow () { cout &lt;&lt; "dtor\n";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 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внутри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try-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блока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1894" y="3405673"/>
            <a:ext cx="3498979" cy="3201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</a:p>
          <a:p>
            <a:r>
              <a:rPr lang="en-US" smtClean="0">
                <a:solidFill>
                  <a:schemeClr val="tx1"/>
                </a:solidFill>
              </a:rPr>
              <a:t>ctor</a:t>
            </a:r>
            <a:endParaRPr lang="ru-RU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dtor</a:t>
            </a:r>
          </a:p>
          <a:p>
            <a:r>
              <a:rPr lang="en-US" smtClean="0">
                <a:solidFill>
                  <a:schemeClr val="tx1"/>
                </a:solidFill>
              </a:rPr>
              <a:t>dtor</a:t>
            </a:r>
          </a:p>
          <a:p>
            <a:r>
              <a:rPr lang="en-US" smtClean="0">
                <a:solidFill>
                  <a:schemeClr val="tx1"/>
                </a:solidFill>
              </a:rPr>
              <a:t>dtor</a:t>
            </a:r>
          </a:p>
          <a:p>
            <a:r>
              <a:rPr lang="en-US" smtClean="0">
                <a:solidFill>
                  <a:schemeClr val="tx1"/>
                </a:solidFill>
              </a:rPr>
              <a:t>dtor</a:t>
            </a:r>
          </a:p>
          <a:p>
            <a:r>
              <a:rPr lang="en-US" smtClean="0">
                <a:solidFill>
                  <a:schemeClr val="tx1"/>
                </a:solidFill>
              </a:rPr>
              <a:t>dtor</a:t>
            </a:r>
            <a:endParaRPr lang="ru-RU" smtClean="0">
              <a:solidFill>
                <a:schemeClr val="tx1"/>
              </a:solidFill>
            </a:endParaRPr>
          </a:p>
          <a:p>
            <a:r>
              <a:rPr lang="ru-RU" smtClean="0">
                <a:solidFill>
                  <a:schemeClr val="tx1"/>
                </a:solidFill>
              </a:rPr>
              <a:t>тут программа входит в </a:t>
            </a:r>
            <a:r>
              <a:rPr lang="en-US" smtClean="0">
                <a:solidFill>
                  <a:schemeClr val="tx1"/>
                </a:solidFill>
              </a:rPr>
              <a:t>try </a:t>
            </a:r>
            <a:r>
              <a:rPr lang="ru-RU" smtClean="0">
                <a:solidFill>
                  <a:schemeClr val="tx1"/>
                </a:solidFill>
              </a:rPr>
              <a:t>блок</a:t>
            </a:r>
            <a:endParaRPr 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6538" y="3160028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6538" y="2301454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foo(3)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Раскрутка стека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0387" y="3549579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s:0x74fd10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0387" y="2719585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s:0x74fd60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0080" y="2286000"/>
            <a:ext cx="0" cy="3433668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26537" y="4878763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</a:t>
            </a:r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6537" y="4018444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38453" y="5288881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</a:t>
            </a:r>
            <a:r>
              <a:rPr lang="ru-RU" smtClean="0">
                <a:solidFill>
                  <a:schemeClr val="bg2"/>
                </a:solidFill>
                <a:latin typeface="Consolas" panose="020B0609020204030204" pitchFamily="49" charset="0"/>
              </a:rPr>
              <a:t>с7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8453" y="4458887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</a:t>
            </a:r>
            <a:r>
              <a:rPr lang="ru-RU" smtClean="0">
                <a:solidFill>
                  <a:schemeClr val="bg2"/>
                </a:solidFill>
                <a:latin typeface="Consolas" panose="020B0609020204030204" pitchFamily="49" charset="0"/>
              </a:rPr>
              <a:t>сс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727056" y="3209732"/>
            <a:ext cx="8225458" cy="2034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#0  UnwShow::~UnwShow (</a:t>
            </a:r>
            <a:r>
              <a:rPr lang="en-US" sz="1800" smtClean="0">
                <a:latin typeface="Consolas" panose="020B0609020204030204" pitchFamily="49" charset="0"/>
              </a:rPr>
              <a:t>this=0x74fc70) </a:t>
            </a:r>
            <a:r>
              <a:rPr lang="en-US" sz="1800">
                <a:latin typeface="Consolas" panose="020B0609020204030204" pitchFamily="49" charset="0"/>
              </a:rPr>
              <a:t>at 01a-exception.cc:10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#1  </a:t>
            </a:r>
            <a:r>
              <a:rPr lang="en-US" sz="1800" smtClean="0">
                <a:latin typeface="Consolas" panose="020B0609020204030204" pitchFamily="49" charset="0"/>
              </a:rPr>
              <a:t>0x0000000000401627 </a:t>
            </a:r>
            <a:r>
              <a:rPr lang="en-US" sz="1800">
                <a:latin typeface="Consolas" panose="020B0609020204030204" pitchFamily="49" charset="0"/>
              </a:rPr>
              <a:t>in foo (n=0) at 01a-exception.cc:15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#2  0x0000000000401627 in foo (n=1) at 01a-exception.cc:21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#3  0x0000000000401627 in foo (n=2) at 01a-exception.cc:21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#4  0x0000000000401627 in foo (n=3) at </a:t>
            </a:r>
            <a:r>
              <a:rPr lang="en-US" sz="1800" smtClean="0">
                <a:latin typeface="Consolas" panose="020B0609020204030204" pitchFamily="49" charset="0"/>
              </a:rPr>
              <a:t>01a-exception.cc:21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6538" y="3160028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6538" y="2301454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foo(3)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Раскрутка стека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0387" y="3549579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s:0x74fd10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0387" y="2719585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s:0x74fd60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0080" y="2286000"/>
            <a:ext cx="0" cy="3433668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26537" y="4018444"/>
            <a:ext cx="2276669" cy="858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foo(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8453" y="4458887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</a:t>
            </a:r>
            <a:r>
              <a:rPr lang="ru-RU" smtClean="0">
                <a:solidFill>
                  <a:schemeClr val="bg2"/>
                </a:solidFill>
                <a:latin typeface="Consolas" panose="020B0609020204030204" pitchFamily="49" charset="0"/>
              </a:rPr>
              <a:t>сс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727056" y="3209732"/>
            <a:ext cx="8225458" cy="2034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#0  UnwShow::~UnwShow (</a:t>
            </a:r>
            <a:r>
              <a:rPr lang="en-US" sz="1800" smtClean="0">
                <a:latin typeface="Consolas" panose="020B0609020204030204" pitchFamily="49" charset="0"/>
              </a:rPr>
              <a:t>this=0x74fc70) </a:t>
            </a:r>
            <a:r>
              <a:rPr lang="en-US" sz="1800">
                <a:latin typeface="Consolas" panose="020B0609020204030204" pitchFamily="49" charset="0"/>
              </a:rPr>
              <a:t>at 01a-exception.cc:10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#1  </a:t>
            </a:r>
            <a:r>
              <a:rPr lang="en-US" sz="1800">
                <a:latin typeface="Consolas" panose="020B0609020204030204" pitchFamily="49" charset="0"/>
              </a:rPr>
              <a:t>0x0000000000401627 in foo (n=1) at 01a-exception.cc:21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#2  </a:t>
            </a:r>
            <a:r>
              <a:rPr lang="en-US" sz="1800">
                <a:latin typeface="Consolas" panose="020B0609020204030204" pitchFamily="49" charset="0"/>
              </a:rPr>
              <a:t>0x0000000000401627 in foo (n=2) at 01a-exception.cc:21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#3  </a:t>
            </a:r>
            <a:r>
              <a:rPr lang="en-US" sz="1800">
                <a:latin typeface="Consolas" panose="020B0609020204030204" pitchFamily="49" charset="0"/>
              </a:rPr>
              <a:t>0x0000000000401627 in foo (n=3) at </a:t>
            </a:r>
            <a:r>
              <a:rPr lang="en-US" sz="1800" smtClean="0">
                <a:latin typeface="Consolas" panose="020B0609020204030204" pitchFamily="49" charset="0"/>
              </a:rPr>
              <a:t>01a-exception.cc:21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 про </a:t>
            </a:r>
            <a:r>
              <a:rPr lang="en-US" smtClean="0"/>
              <a:t>throw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Конструкция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 &lt;expression&gt;</a:t>
            </a:r>
            <a:r>
              <a:rPr lang="en-US" smtClean="0"/>
              <a:t> </a:t>
            </a:r>
            <a:r>
              <a:rPr lang="ru-RU" smtClean="0"/>
              <a:t>означает следующее</a:t>
            </a:r>
          </a:p>
          <a:p>
            <a:pPr lvl="1"/>
            <a:r>
              <a:rPr lang="ru-RU" smtClean="0"/>
              <a:t>Создать объект исключения</a:t>
            </a:r>
          </a:p>
          <a:p>
            <a:pPr lvl="1"/>
            <a:r>
              <a:rPr lang="ru-RU" smtClean="0"/>
              <a:t>Начать размотку стека</a:t>
            </a:r>
          </a:p>
          <a:p>
            <a:r>
              <a:rPr lang="ru-RU"/>
              <a:t>Примеры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throw 1;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throw new int(1);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throw MyClass(1, 1);</a:t>
            </a:r>
          </a:p>
          <a:p>
            <a:r>
              <a:rPr lang="ru-RU" smtClean="0"/>
              <a:t>Исключения отличаются от ошибок тем, что их нужно </a:t>
            </a:r>
            <a:r>
              <a:rPr lang="ru-RU" smtClean="0">
                <a:solidFill>
                  <a:srgbClr val="0000FF"/>
                </a:solidFill>
              </a:rPr>
              <a:t>ловить</a:t>
            </a:r>
            <a:r>
              <a:rPr lang="ru-RU" smtClean="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/>
              <a:t> Обработка ошибок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Гарантии безопасности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Ручное управление памятью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Жизнь без исключений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Ловля исключений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Производится внутри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mtClean="0"/>
              <a:t> </a:t>
            </a:r>
            <a:r>
              <a:rPr lang="ru-RU" smtClean="0"/>
              <a:t>блока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divide (int x, int y) 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(y == 0) throw </a:t>
            </a:r>
            <a:r>
              <a:rPr lang="en-US" smtClean="0">
                <a:latin typeface="Consolas" panose="020B0609020204030204" pitchFamily="49" charset="0"/>
              </a:rPr>
              <a:t>OVF_ERROR;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это так себе идея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 / y;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где-то далее: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try {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 = divide (a, b);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} catch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 (x == OVF_ERROR) cout &lt;&lt; "Overflow" &lt;&lt; endl;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правила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Ловля происходит по точному типу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 throw 1; } catch(long l) {}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не поймали</a:t>
            </a:r>
          </a:p>
          <a:p>
            <a:r>
              <a:rPr lang="ru-RU"/>
              <a:t>И</a:t>
            </a:r>
            <a:r>
              <a:rPr lang="ru-RU" smtClean="0"/>
              <a:t>ли по ссылке на точный тип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{ throw 1; } </a:t>
            </a:r>
            <a:r>
              <a:rPr lang="en-US" smtClean="0">
                <a:latin typeface="Consolas" panose="020B0609020204030204" pitchFamily="49" charset="0"/>
              </a:rPr>
              <a:t>catch(const int &amp;ci) </a:t>
            </a:r>
            <a:r>
              <a:rPr lang="en-US">
                <a:latin typeface="Consolas" panose="020B0609020204030204" pitchFamily="49" charset="0"/>
              </a:rPr>
              <a:t>{}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поймали</a:t>
            </a:r>
            <a:endParaRPr lang="ru-RU" smtClean="0">
              <a:solidFill>
                <a:srgbClr val="0000FF"/>
              </a:solidFill>
            </a:endParaRPr>
          </a:p>
          <a:p>
            <a:r>
              <a:rPr lang="ru-RU" smtClean="0"/>
              <a:t>Или по указателю на точный тип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{ throw </a:t>
            </a:r>
            <a:r>
              <a:rPr lang="en-US" smtClean="0">
                <a:latin typeface="Consolas" panose="020B0609020204030204" pitchFamily="49" charset="0"/>
              </a:rPr>
              <a:t>new int(1);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 smtClean="0">
                <a:latin typeface="Consolas" panose="020B0609020204030204" pitchFamily="49" charset="0"/>
              </a:rPr>
              <a:t>catch(int *pi) </a:t>
            </a:r>
            <a:r>
              <a:rPr lang="en-US">
                <a:latin typeface="Consolas" panose="020B0609020204030204" pitchFamily="49" charset="0"/>
              </a:rPr>
              <a:t>{}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поймали</a:t>
            </a:r>
            <a:endParaRPr lang="ru-RU" smtClean="0"/>
          </a:p>
          <a:p>
            <a:r>
              <a:rPr lang="ru-RU" smtClean="0"/>
              <a:t>Или по ссылке или указателю на базовый класс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{ throw </a:t>
            </a:r>
            <a:r>
              <a:rPr lang="en-US" smtClean="0">
                <a:latin typeface="Consolas" panose="020B0609020204030204" pitchFamily="49" charset="0"/>
              </a:rPr>
              <a:t>Derived();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 smtClean="0">
                <a:latin typeface="Consolas" panose="020B0609020204030204" pitchFamily="49" charset="0"/>
              </a:rPr>
              <a:t>catch(Base &amp;b) </a:t>
            </a:r>
            <a:r>
              <a:rPr lang="en-US">
                <a:latin typeface="Consolas" panose="020B0609020204030204" pitchFamily="49" charset="0"/>
              </a:rPr>
              <a:t>{}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поймали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правила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30968" cy="4038600"/>
          </a:xfrm>
        </p:spPr>
        <p:txBody>
          <a:bodyPr/>
          <a:lstStyle/>
          <a:p>
            <a:r>
              <a:rPr lang="en-US" smtClean="0"/>
              <a:t>Catch-</a:t>
            </a:r>
            <a:r>
              <a:rPr lang="ru-RU" smtClean="0"/>
              <a:t>блоки пробуются</a:t>
            </a:r>
            <a:r>
              <a:rPr lang="en-US" smtClean="0"/>
              <a:t> </a:t>
            </a:r>
            <a:r>
              <a:rPr lang="ru-RU" smtClean="0"/>
              <a:t>в порядке перечисления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 throw 1; }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catch(long l) {}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не поймали</a:t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catch(const int &amp;ci) </a:t>
            </a:r>
            <a:r>
              <a:rPr lang="en-US">
                <a:latin typeface="Consolas" panose="020B0609020204030204" pitchFamily="49" charset="0"/>
              </a:rPr>
              <a:t>{}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поймали</a:t>
            </a:r>
            <a:endParaRPr lang="ru-RU" smtClean="0">
              <a:solidFill>
                <a:srgbClr val="0000FF"/>
              </a:solidFill>
            </a:endParaRPr>
          </a:p>
          <a:p>
            <a:r>
              <a:rPr lang="ru-RU" smtClean="0"/>
              <a:t>Пойманную переменную можно менять или удалять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{ throw </a:t>
            </a:r>
            <a:r>
              <a:rPr lang="en-US" smtClean="0">
                <a:latin typeface="Consolas" panose="020B0609020204030204" pitchFamily="49" charset="0"/>
              </a:rPr>
              <a:t>new Derived();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 smtClean="0">
                <a:latin typeface="Consolas" panose="020B0609020204030204" pitchFamily="49" charset="0"/>
              </a:rPr>
              <a:t>catch(Base *b) { delete b; }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ru-RU" smtClean="0"/>
          </a:p>
          <a:p>
            <a:r>
              <a:rPr lang="ru-RU" smtClean="0"/>
              <a:t>Пойманное исключение можно перевыбросить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{ throw </a:t>
            </a:r>
            <a:r>
              <a:rPr lang="en-US" smtClean="0">
                <a:latin typeface="Consolas" panose="020B0609020204030204" pitchFamily="49" charset="0"/>
              </a:rPr>
              <a:t>Derived();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 smtClean="0">
                <a:latin typeface="Consolas" panose="020B0609020204030204" pitchFamily="49" charset="0"/>
              </a:rPr>
              <a:t>catch(Base &amp;b) { throw; }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0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Чуть раньше был приведён следующий код для обработки ошибки переполнения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class errs_t { OVF_ERROR, UDF_ERROR,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divide (int x, int y) 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(y == 0) throw OVF_ERROR;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это так себе идея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 / y;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Покритикуйте, что тут плохо?</a:t>
            </a:r>
          </a:p>
          <a:p>
            <a:r>
              <a:rPr lang="ru-RU" smtClean="0"/>
              <a:t>Как можно улучшить этот код?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Очевидное улучшение: переход к классам исключений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MathErr { </a:t>
            </a:r>
            <a:r>
              <a:rPr lang="ru-RU">
                <a:latin typeface="Consolas" panose="020B0609020204030204" pitchFamily="49" charset="0"/>
              </a:rPr>
              <a:t>информация об ошибке  </a:t>
            </a:r>
            <a:r>
              <a:rPr lang="ru-RU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DivByZero </a:t>
            </a:r>
            <a:r>
              <a:rPr lang="en-US">
                <a:latin typeface="Consolas" panose="020B0609020204030204" pitchFamily="49" charset="0"/>
              </a:rPr>
              <a:t>: public MathErr { </a:t>
            </a:r>
            <a:r>
              <a:rPr lang="ru-RU">
                <a:latin typeface="Consolas" panose="020B0609020204030204" pitchFamily="49" charset="0"/>
              </a:rPr>
              <a:t>расширение </a:t>
            </a:r>
            <a:r>
              <a:rPr lang="ru-RU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divide (int x, int y) 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(y == 0) throw </a:t>
            </a:r>
            <a:r>
              <a:rPr lang="en-US" smtClean="0">
                <a:latin typeface="Consolas" panose="020B0609020204030204" pitchFamily="49" charset="0"/>
              </a:rPr>
              <a:t>DivByZero("Division by zero occured");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x / y;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catch (MathErr &amp;e) { cout &lt;&lt; e.what() &lt;&lt; endl; }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525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неприятности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проблемы вы видите в этом коде?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MathErr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e) {</a:t>
            </a:r>
            <a:r>
              <a:rPr lang="ru-RU" smtClean="0"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Overflow o) {</a:t>
            </a:r>
            <a:r>
              <a:rPr lang="ru-RU" smtClean="0"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неприятности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проблемы вы видите в этом коде?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catch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MathErr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e) {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} // slicing!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Overflow o) {</a:t>
            </a:r>
            <a:r>
              <a:rPr lang="ru-RU" smtClean="0"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Избегаем неприятностей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проблемы вы видите в этом коде?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1. </a:t>
            </a:r>
            <a:r>
              <a:rPr lang="ru-RU" smtClean="0">
                <a:latin typeface="Consolas" panose="020B0609020204030204" pitchFamily="49" charset="0"/>
              </a:rPr>
              <a:t>Правильный порядок: от частных к общим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2. </a:t>
            </a:r>
            <a:r>
              <a:rPr lang="ru-RU" smtClean="0">
                <a:latin typeface="Consolas" panose="020B0609020204030204" pitchFamily="49" charset="0"/>
              </a:rPr>
              <a:t>Ловим строго по косвенности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catch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Overflow&amp; o) {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catch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MathErr&amp;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e) {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классы исключений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91921" y="2479144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5000"/>
                  <a:satMod val="130000"/>
                  <a:shade val="30000"/>
                  <a:satMod val="115000"/>
                </a:schemeClr>
              </a:gs>
              <a:gs pos="34000">
                <a:schemeClr val="accent5">
                  <a:tint val="55000"/>
                  <a:satMod val="130000"/>
                  <a:shade val="67500"/>
                  <a:satMod val="115000"/>
                </a:schemeClr>
              </a:gs>
              <a:gs pos="100000">
                <a:schemeClr val="accent5">
                  <a:tint val="55000"/>
                  <a:satMod val="13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std::exception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91921" y="5599494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std::bad_weak_ptr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0842" y="4601862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std::logic_error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61991" y="3617075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std::runtime_error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91921" y="3604230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std::bad_function_call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1921" y="4601862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std::bad_typeid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5599494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std::bad_exception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4601862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std::bad_cast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3592373"/>
            <a:ext cx="2864498" cy="69979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std::bad_alloc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6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классы исключений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41105" y="2392854"/>
            <a:ext cx="2418561" cy="69979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std::logic_error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35244" y="2396474"/>
            <a:ext cx="2829364" cy="69979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std::runtime_error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05926" y="3591466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std::overflow_error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5926" y="4589098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std::underflow_error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35244" y="5606824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std::system_error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995" y="4600955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std::regex_error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995" y="3591466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std::range_error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11788" y="3591466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std::length_error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11788" y="4589098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std::out_of_range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41106" y="5606824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std::future_error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08857" y="4600955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std::invalid_argument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08857" y="3591466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std::domain_error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Определяется область целочисленных кодов ошибок: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E_OK 0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E_NO_MEM 1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E_UNEXPECTED 2</a:t>
            </a:r>
          </a:p>
          <a:p>
            <a:r>
              <a:rPr lang="ru-RU" smtClean="0"/>
              <a:t>Иногда используется </a:t>
            </a:r>
            <a:r>
              <a:rPr lang="en-US" smtClean="0"/>
              <a:t>enum </a:t>
            </a:r>
            <a:r>
              <a:rPr lang="ru-RU" smtClean="0"/>
              <a:t>вместо препроцессора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16555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Почти хороший код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проблемы вы видите в этом коде?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MathErr : public runtime_error 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Overflow : </a:t>
            </a:r>
            <a:r>
              <a:rPr lang="en-US">
                <a:latin typeface="Consolas" panose="020B0609020204030204" pitchFamily="49" charset="0"/>
              </a:rPr>
              <a:t>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Overflow&amp; o) {</a:t>
            </a:r>
            <a:r>
              <a:rPr lang="ru-RU" smtClean="0"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catch (</a:t>
            </a:r>
            <a:r>
              <a:rPr lang="en-US" smtClean="0">
                <a:latin typeface="Consolas" panose="020B0609020204030204" pitchFamily="49" charset="0"/>
              </a:rPr>
              <a:t>MathErr&amp;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e) {</a:t>
            </a:r>
            <a:r>
              <a:rPr lang="ru-RU"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6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Множественное наследование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916490" cy="4703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struct my_exc1 : </a:t>
            </a:r>
            <a:r>
              <a:rPr lang="en-US" sz="2400" smtClean="0">
                <a:latin typeface="Consolas" panose="020B0609020204030204" pitchFamily="49" charset="0"/>
              </a:rPr>
              <a:t>exception </a:t>
            </a:r>
            <a:r>
              <a:rPr lang="en-US" sz="2400">
                <a:latin typeface="Consolas" panose="020B0609020204030204" pitchFamily="49" charset="0"/>
              </a:rPr>
              <a:t>{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char </a:t>
            </a:r>
            <a:r>
              <a:rPr lang="en-US" sz="2400">
                <a:latin typeface="Consolas" panose="020B0609020204030204" pitchFamily="49" charset="0"/>
              </a:rPr>
              <a:t>const* what() </a:t>
            </a:r>
            <a:r>
              <a:rPr lang="en-US" sz="2400" smtClean="0">
                <a:latin typeface="Consolas" panose="020B0609020204030204" pitchFamily="49" charset="0"/>
              </a:rPr>
              <a:t>const;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struct </a:t>
            </a:r>
            <a:r>
              <a:rPr lang="en-US" sz="2400">
                <a:latin typeface="Consolas" panose="020B0609020204030204" pitchFamily="49" charset="0"/>
              </a:rPr>
              <a:t>my_exc2 : </a:t>
            </a:r>
            <a:r>
              <a:rPr lang="en-US" sz="2400" smtClean="0">
                <a:latin typeface="Consolas" panose="020B0609020204030204" pitchFamily="49" charset="0"/>
              </a:rPr>
              <a:t>exception 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с</a:t>
            </a:r>
            <a:r>
              <a:rPr lang="en-US" sz="2400" smtClean="0">
                <a:latin typeface="Consolas" panose="020B0609020204030204" pitchFamily="49" charset="0"/>
              </a:rPr>
              <a:t>har </a:t>
            </a:r>
            <a:r>
              <a:rPr lang="en-US" sz="2400">
                <a:latin typeface="Consolas" panose="020B0609020204030204" pitchFamily="49" charset="0"/>
              </a:rPr>
              <a:t>const* what() </a:t>
            </a:r>
            <a:r>
              <a:rPr lang="en-US" sz="2400" smtClean="0">
                <a:latin typeface="Consolas" panose="020B0609020204030204" pitchFamily="49" charset="0"/>
              </a:rPr>
              <a:t>const;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struct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your_exc3 : my_exc1, my_exc2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{};</a:t>
            </a:r>
            <a:endParaRPr lang="ru-RU" sz="24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</a:t>
            </a:r>
            <a:r>
              <a:rPr lang="en-US" sz="2400">
                <a:latin typeface="Consolas" panose="020B0609020204030204" pitchFamily="49" charset="0"/>
              </a:rPr>
              <a:t>main</a:t>
            </a:r>
            <a:r>
              <a:rPr lang="en-US" sz="2400" smtClean="0">
                <a:latin typeface="Consolas" panose="020B0609020204030204" pitchFamily="49" charset="0"/>
              </a:rPr>
              <a:t>(){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try </a:t>
            </a:r>
            <a:r>
              <a:rPr lang="en-US" sz="2400">
                <a:latin typeface="Consolas" panose="020B0609020204030204" pitchFamily="49" charset="0"/>
              </a:rPr>
              <a:t>{ throw your_exc3(); </a:t>
            </a:r>
            <a:r>
              <a:rPr lang="en-US" sz="2400" smtClean="0">
                <a:latin typeface="Consolas" panose="020B0609020204030204" pitchFamily="49" charset="0"/>
              </a:rPr>
              <a:t>}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catch(exception </a:t>
            </a:r>
            <a:r>
              <a:rPr lang="en-US" sz="2400">
                <a:latin typeface="Consolas" panose="020B0609020204030204" pitchFamily="49" charset="0"/>
              </a:rPr>
              <a:t>const&amp; e) </a:t>
            </a:r>
            <a:r>
              <a:rPr lang="en-US" sz="2400" smtClean="0">
                <a:latin typeface="Consolas" panose="020B0609020204030204" pitchFamily="49" charset="0"/>
              </a:rPr>
              <a:t>{ cout &lt;&lt; e.what() &lt;&lt; endl; }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catch</a:t>
            </a:r>
            <a:r>
              <a:rPr lang="en-US" sz="2400">
                <a:latin typeface="Consolas" panose="020B0609020204030204" pitchFamily="49" charset="0"/>
              </a:rPr>
              <a:t>(...)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cerr &lt;&lt; "whoops</a:t>
            </a:r>
            <a:r>
              <a:rPr lang="en-US" sz="2400">
                <a:latin typeface="Consolas" panose="020B0609020204030204" pitchFamily="49" charset="0"/>
              </a:rPr>
              <a:t>!\n</a:t>
            </a:r>
            <a:r>
              <a:rPr lang="en-US" sz="2400" smtClean="0">
                <a:latin typeface="Consolas" panose="020B0609020204030204" pitchFamily="49" charset="0"/>
              </a:rPr>
              <a:t>"; }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исключениях по указателю?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Перехват всех исключений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Обещанный при обсуждении вариабельных шаблонов ещё один смысл троеточия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много опасного кода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en-US">
                <a:latin typeface="Consolas" panose="020B0609020204030204" pitchFamily="49" charset="0"/>
              </a:rPr>
              <a:t>catch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обрабатываются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все </a:t>
            </a:r>
            <a:r>
              <a:rPr lang="ru-RU" smtClean="0">
                <a:latin typeface="Consolas" panose="020B0609020204030204" pitchFamily="49" charset="0"/>
              </a:rPr>
              <a:t>исключения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Сама идея, что можно как-то осмысленно обработать любое исключение </a:t>
            </a:r>
            <a:r>
              <a:rPr lang="ru-RU" smtClean="0">
                <a:solidFill>
                  <a:srgbClr val="0000FF"/>
                </a:solidFill>
              </a:rPr>
              <a:t>очень</a:t>
            </a:r>
            <a:r>
              <a:rPr lang="ru-RU" smtClean="0"/>
              <a:t> сомнительна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Нейтральность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65375"/>
            <a:ext cx="4964606" cy="4311587"/>
          </a:xfrm>
        </p:spPr>
        <p:txBody>
          <a:bodyPr/>
          <a:lstStyle/>
          <a:p>
            <a:r>
              <a:rPr lang="ru-RU" smtClean="0"/>
              <a:t>Функция называется нейтральной относительно исключений, если она не ловит чужих исключений</a:t>
            </a:r>
          </a:p>
          <a:p>
            <a:r>
              <a:rPr lang="ru-RU" smtClean="0"/>
              <a:t>Хорошо написанная функция в хорошо спроектированном коде как минимум  нейтральна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95715" y="1275862"/>
            <a:ext cx="5415185" cy="12333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smtClean="0">
                <a:solidFill>
                  <a:schemeClr val="tx1"/>
                </a:solidFill>
              </a:rPr>
              <a:t>У меня проблема</a:t>
            </a:r>
            <a:r>
              <a:rPr lang="en-US" sz="2000" smtClean="0">
                <a:solidFill>
                  <a:schemeClr val="tx1"/>
                </a:solidFill>
              </a:rPr>
              <a:t>!</a:t>
            </a:r>
            <a:r>
              <a:rPr lang="ru-RU" sz="2000" smtClean="0">
                <a:solidFill>
                  <a:schemeClr val="tx1"/>
                </a:solidFill>
              </a:rPr>
              <a:t/>
            </a:r>
            <a:br>
              <a:rPr lang="ru-RU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throw MyException()</a:t>
            </a:r>
            <a:endParaRPr 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5715" y="4755481"/>
            <a:ext cx="5415185" cy="1233314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smtClean="0">
                <a:solidFill>
                  <a:schemeClr val="tx1"/>
                </a:solidFill>
              </a:rPr>
              <a:t>Я знаю как решить проблему!</a:t>
            </a:r>
            <a:br>
              <a:rPr lang="ru-RU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try { 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что-то 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catch (MyException&amp; e)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 обработка 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5714" y="3015671"/>
            <a:ext cx="5415185" cy="123331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smtClean="0">
                <a:solidFill>
                  <a:schemeClr val="tx1"/>
                </a:solidFill>
              </a:rPr>
              <a:t>А я испорчу вам праздник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try { 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что-то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 } 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catch(...) { }</a:t>
            </a:r>
            <a:endParaRPr 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Перевыброс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24465"/>
          </a:xfrm>
        </p:spPr>
        <p:txBody>
          <a:bodyPr/>
          <a:lstStyle/>
          <a:p>
            <a:r>
              <a:rPr lang="ru-RU" smtClean="0"/>
              <a:t>Единственное разумное применение </a:t>
            </a:r>
            <a:r>
              <a:rPr lang="en-US" smtClean="0"/>
              <a:t>catch-all </a:t>
            </a:r>
            <a:r>
              <a:rPr lang="ru-RU" smtClean="0"/>
              <a:t>это очистка критического ресурса и перевыброс исключения</a:t>
            </a:r>
            <a:endParaRPr lang="en-US" smtClean="0"/>
          </a:p>
          <a:p>
            <a:r>
              <a:rPr lang="ru-RU" smtClean="0"/>
              <a:t>На самом деле даже разумность этого варианта под сомнением</a:t>
            </a:r>
            <a:endParaRPr lang="en-US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*critical = new int[10000]();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catch 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delete [] critical;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throw;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Кто нибудь предложит лучше?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Исключения для лучшего кода?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>
                <a:solidFill>
                  <a:srgbClr val="0000FF"/>
                </a:solidFill>
              </a:rPr>
              <a:t>Преимущества</a:t>
            </a:r>
          </a:p>
          <a:p>
            <a:r>
              <a:rPr lang="ru-RU" smtClean="0"/>
              <a:t>Текст не замусоривается обработкой кодов возврата или </a:t>
            </a:r>
            <a:r>
              <a:rPr lang="en-US" smtClean="0"/>
              <a:t>errno</a:t>
            </a:r>
            <a:r>
              <a:rPr lang="ru-RU" smtClean="0"/>
              <a:t>, вся обработка ошибок отделена от логики приложения</a:t>
            </a:r>
          </a:p>
          <a:p>
            <a:r>
              <a:rPr lang="ru-RU" smtClean="0"/>
              <a:t>Ошибки не игнорируются по умолчанию. Собственно они не могут быть проигнорированы</a:t>
            </a:r>
            <a:endParaRPr lang="ru-RU" smtClean="0">
              <a:solidFill>
                <a:srgbClr val="FF0000"/>
              </a:solidFill>
            </a:endParaRPr>
          </a:p>
          <a:p>
            <a:r>
              <a:rPr lang="ru-RU" smtClean="0">
                <a:solidFill>
                  <a:srgbClr val="FF0000"/>
                </a:solidFill>
              </a:rPr>
              <a:t>Недостатки</a:t>
            </a:r>
          </a:p>
          <a:p>
            <a:r>
              <a:rPr lang="en-US" smtClean="0"/>
              <a:t>Code path disruption -- </a:t>
            </a:r>
            <a:r>
              <a:rPr lang="ru-RU" smtClean="0"/>
              <a:t>появление в коде неожиданных выходных дуг</a:t>
            </a:r>
          </a:p>
          <a:p>
            <a:r>
              <a:rPr lang="ru-RU" smtClean="0"/>
              <a:t>Некоторый оверхед на исключения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 Обработка ошибок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Гарантии безопасности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Ручное управление памятью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Жизнь без исключений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31717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исходной проблеме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(!arr_)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 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 что здесь делать?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</a:t>
            </a:r>
            <a:r>
              <a:rPr lang="ru-RU" smtClean="0">
                <a:solidFill>
                  <a:srgbClr val="0000FF"/>
                </a:solidFill>
              </a:rPr>
              <a:t>вполне</a:t>
            </a:r>
            <a:r>
              <a:rPr lang="ru-RU" smtClean="0"/>
              <a:t> ясно как эта ошибка вообще может быть обработана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исходной проблеме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(!arr_)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 std::bad_alloc();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Этот код можно упростить, так как по сути тут написан оператор </a:t>
            </a:r>
            <a:r>
              <a:rPr lang="en-US" smtClean="0"/>
              <a:t>new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Определяется область целочисленных кодов ошибок: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errors { E_OK = 0, E_NO_MEM, E_UNEXPECTED };</a:t>
            </a:r>
          </a:p>
          <a:p>
            <a:r>
              <a:rPr lang="ru-RU" smtClean="0"/>
              <a:t>Один из этих кодов:</a:t>
            </a:r>
          </a:p>
          <a:p>
            <a:pPr lvl="1"/>
            <a:r>
              <a:rPr lang="ru-RU" smtClean="0"/>
              <a:t>Возвращается из функции напрямую</a:t>
            </a:r>
          </a:p>
          <a:p>
            <a:pPr lvl="1"/>
            <a:r>
              <a:rPr lang="ru-RU" smtClean="0"/>
              <a:t>Возвращается через </a:t>
            </a:r>
            <a:r>
              <a:rPr lang="en-US" smtClean="0"/>
              <a:t>thread-local facility, </a:t>
            </a:r>
            <a:r>
              <a:rPr lang="ru-RU" smtClean="0"/>
              <a:t>например </a:t>
            </a:r>
            <a:r>
              <a:rPr lang="en-US" smtClean="0"/>
              <a:t>errno/GetLastError</a:t>
            </a:r>
          </a:p>
          <a:p>
            <a:pPr lvl="1"/>
            <a:r>
              <a:rPr lang="ru-RU" smtClean="0"/>
              <a:t>Возвращается через </a:t>
            </a:r>
            <a:r>
              <a:rPr lang="en-US" smtClean="0">
                <a:latin typeface="Consolas" panose="020B0609020204030204" pitchFamily="49" charset="0"/>
              </a:rPr>
              <a:t>int*</a:t>
            </a:r>
            <a:r>
              <a:rPr lang="en-US" smtClean="0"/>
              <a:t> </a:t>
            </a:r>
            <a:r>
              <a:rPr lang="ru-RU" smtClean="0"/>
              <a:t>в списке параметров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28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исходной проблеме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 T[sz]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бросает </a:t>
            </a:r>
            <a:r>
              <a:rPr lang="en-US" smtClean="0">
                <a:latin typeface="Consolas" panose="020B0609020204030204" pitchFamily="49" charset="0"/>
              </a:rPr>
              <a:t>bad_alloc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Задача: написать копирующий конструктор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Каргилла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en-US">
                <a:latin typeface="Consolas" panose="020B0609020204030204" pitchFamily="49" charset="0"/>
              </a:rPr>
              <a:t>*arr_ = nullptr;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(const MyVector &amp;rhs)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new T[rhs.size_];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здесь утечка памяти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for (size_t i = 0; i != rhs.size_; ++i)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arr_[i] = rhs.arr_[i];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если здесь исключение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25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314432" cy="1356360"/>
          </a:xfrm>
        </p:spPr>
        <p:txBody>
          <a:bodyPr>
            <a:noAutofit/>
          </a:bodyPr>
          <a:lstStyle/>
          <a:p>
            <a:r>
              <a:rPr lang="ru-RU" sz="4400" smtClean="0"/>
              <a:t>Безопасность относительно исключений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41280" cy="4038600"/>
          </a:xfrm>
        </p:spPr>
        <p:txBody>
          <a:bodyPr>
            <a:normAutofit/>
          </a:bodyPr>
          <a:lstStyle/>
          <a:p>
            <a:r>
              <a:rPr lang="ru-RU" sz="2800" smtClean="0"/>
              <a:t>Код, в котором при исключении могут утечь ресурсы, оказаться в несогласованном состоянии объекты и прочее</a:t>
            </a:r>
            <a:r>
              <a:rPr lang="en-US" sz="2800" smtClean="0"/>
              <a:t>,</a:t>
            </a:r>
            <a:r>
              <a:rPr lang="ru-RU" sz="2800" smtClean="0"/>
              <a:t> называется </a:t>
            </a:r>
            <a:r>
              <a:rPr lang="ru-RU" sz="2800" smtClean="0">
                <a:solidFill>
                  <a:srgbClr val="0000FF"/>
                </a:solidFill>
              </a:rPr>
              <a:t>небезопасным </a:t>
            </a:r>
            <a:r>
              <a:rPr lang="ru-RU" sz="2800" smtClean="0"/>
              <a:t>относительно исключений</a:t>
            </a:r>
          </a:p>
          <a:p>
            <a:r>
              <a:rPr lang="ru-RU" sz="2800" smtClean="0"/>
              <a:t>Каргилл писал: "</a:t>
            </a:r>
            <a:r>
              <a:rPr lang="en-US" sz="2800" i="1">
                <a:solidFill>
                  <a:schemeClr val="tx1"/>
                </a:solidFill>
              </a:rPr>
              <a:t>I suspect that most members of the C++ community vastly underestimate the skills needed to program with exceptions and therefore underestimate the true costs of their use</a:t>
            </a:r>
            <a:r>
              <a:rPr lang="ru-RU" sz="2800" smtClean="0"/>
              <a:t>" </a:t>
            </a:r>
            <a:r>
              <a:rPr lang="en-US" sz="2800" smtClean="0"/>
              <a:t>[3]</a:t>
            </a:r>
            <a:endParaRPr lang="ru-RU" sz="2800" smtClean="0"/>
          </a:p>
          <a:p>
            <a:r>
              <a:rPr lang="ru-RU" sz="2800" smtClean="0"/>
              <a:t>И в общем это до сих пор так</a:t>
            </a:r>
            <a:r>
              <a:rPr lang="en-US" sz="2800" smtClean="0"/>
              <a:t>, </a:t>
            </a:r>
            <a:r>
              <a:rPr lang="ru-RU" sz="2800" smtClean="0"/>
              <a:t>хотя прекрасные книги Саттера </a:t>
            </a:r>
            <a:r>
              <a:rPr lang="en-US" sz="2800" smtClean="0"/>
              <a:t>[5] </a:t>
            </a:r>
            <a:r>
              <a:rPr lang="ru-RU" sz="2800" smtClean="0"/>
              <a:t>и </a:t>
            </a:r>
            <a:r>
              <a:rPr lang="en-US" sz="2800" smtClean="0"/>
              <a:t>[6] </a:t>
            </a:r>
            <a:r>
              <a:rPr lang="ru-RU" sz="2800" smtClean="0"/>
              <a:t>сильно улучшили общую грамотность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89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Гарантии безопасности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Базовая гарантия: </a:t>
            </a:r>
            <a:r>
              <a:rPr lang="ru-RU" smtClean="0"/>
              <a:t>исключение </a:t>
            </a:r>
            <a:r>
              <a:rPr lang="ru-RU"/>
              <a:t>при выполнении операции может изменить состояние программы, но не вызывает утечек и оставляет все объекты в согласованном (</a:t>
            </a:r>
            <a:r>
              <a:rPr lang="ru-RU">
                <a:solidFill>
                  <a:srgbClr val="0000FF"/>
                </a:solidFill>
              </a:rPr>
              <a:t>но не обязательно предсказуемом</a:t>
            </a:r>
            <a:r>
              <a:rPr lang="ru-RU"/>
              <a:t>) </a:t>
            </a:r>
            <a:r>
              <a:rPr lang="ru-RU" smtClean="0"/>
              <a:t>состоянии</a:t>
            </a:r>
          </a:p>
          <a:p>
            <a:r>
              <a:rPr lang="ru-RU"/>
              <a:t>Строгая гарантия: при исключении </a:t>
            </a:r>
            <a:r>
              <a:rPr lang="ru-RU" smtClean="0"/>
              <a:t>гарантируется </a:t>
            </a:r>
            <a:r>
              <a:rPr lang="ru-RU" smtClean="0">
                <a:solidFill>
                  <a:srgbClr val="0000FF"/>
                </a:solidFill>
              </a:rPr>
              <a:t>неизменность </a:t>
            </a:r>
            <a:r>
              <a:rPr lang="ru-RU">
                <a:solidFill>
                  <a:srgbClr val="0000FF"/>
                </a:solidFill>
              </a:rPr>
              <a:t>состояния </a:t>
            </a:r>
            <a:r>
              <a:rPr lang="ru-RU"/>
              <a:t>программы относительно задействованных в операции </a:t>
            </a:r>
            <a:r>
              <a:rPr lang="ru-RU" smtClean="0"/>
              <a:t>объектов</a:t>
            </a:r>
            <a:r>
              <a:rPr lang="en-US" smtClean="0"/>
              <a:t> (commit/rollback)</a:t>
            </a:r>
            <a:endParaRPr lang="ru-RU" smtClean="0"/>
          </a:p>
          <a:p>
            <a:r>
              <a:rPr lang="ru-RU"/>
              <a:t>Гарантия бессбойности: функция не генерирует </a:t>
            </a:r>
            <a:r>
              <a:rPr lang="ru-RU" smtClean="0"/>
              <a:t>исключений (см. далее про </a:t>
            </a:r>
            <a:r>
              <a:rPr lang="en-US" smtClean="0"/>
              <a:t>noexcept)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Безопасное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</a:t>
            </a:r>
            <a:r>
              <a:rPr lang="en-US" sz="2400" smtClean="0">
                <a:latin typeface="Consolas" panose="020B0609020204030204" pitchFamily="49" charset="0"/>
              </a:rPr>
              <a:t>&gt;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*safe_copy (const </a:t>
            </a:r>
            <a:r>
              <a:rPr lang="en-US" sz="2400">
                <a:latin typeface="Consolas" panose="020B0609020204030204" pitchFamily="49" charset="0"/>
              </a:rPr>
              <a:t>T* src, size_t </a:t>
            </a:r>
            <a:r>
              <a:rPr lang="en-US" sz="2400" smtClean="0">
                <a:latin typeface="Consolas" panose="020B0609020204030204" pitchFamily="49" charset="0"/>
              </a:rPr>
              <a:t>srcsize)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{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 *dest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= new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T[srcsize];</a:t>
            </a: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try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for </a:t>
            </a:r>
            <a:r>
              <a:rPr lang="en-US" sz="2400" smtClean="0">
                <a:latin typeface="Consolas" panose="020B0609020204030204" pitchFamily="49" charset="0"/>
              </a:rPr>
              <a:t>(size_t idx </a:t>
            </a:r>
            <a:r>
              <a:rPr lang="en-US" sz="2400">
                <a:latin typeface="Consolas" panose="020B0609020204030204" pitchFamily="49" charset="0"/>
              </a:rPr>
              <a:t>= 0; idx != srcsize, ++idx</a:t>
            </a:r>
            <a:r>
              <a:rPr lang="en-US" sz="2400" smtClean="0">
                <a:latin typeface="Consolas" panose="020B0609020204030204" pitchFamily="49" charset="0"/>
              </a:rPr>
              <a:t>)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dest[idx] = src[idx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];</a:t>
            </a: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catch (...) 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  </a:t>
            </a:r>
            <a:r>
              <a:rPr lang="en-US" sz="2400" smtClean="0">
                <a:latin typeface="Consolas" panose="020B0609020204030204" pitchFamily="49" charset="0"/>
              </a:rPr>
              <a:t>delete </a:t>
            </a:r>
            <a:r>
              <a:rPr lang="en-US" sz="2400">
                <a:latin typeface="Consolas" panose="020B0609020204030204" pitchFamily="49" charset="0"/>
              </a:rPr>
              <a:t>[] dest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</a:t>
            </a:r>
            <a:r>
              <a:rPr lang="en-US" sz="2400">
                <a:latin typeface="Consolas" panose="020B0609020204030204" pitchFamily="49" charset="0"/>
              </a:rPr>
              <a:t>throw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}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return dest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2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Теперь конструктор копирования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size_t size_,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MyVector 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</a:t>
            </a:r>
            <a:r>
              <a:rPr lang="en-US" sz="2400">
                <a:latin typeface="Consolas" panose="020B0609020204030204" pitchFamily="49" charset="0"/>
              </a:rPr>
              <a:t>_ = </a:t>
            </a:r>
            <a:r>
              <a:rPr lang="en-US" sz="2400" smtClean="0">
                <a:latin typeface="Consolas" panose="020B0609020204030204" pitchFamily="49" charset="0"/>
              </a:rPr>
              <a:t>safe_copy (</a:t>
            </a:r>
            <a:r>
              <a:rPr lang="en-US" sz="2400" smtClean="0">
                <a:latin typeface="Consolas" panose="020B0609020204030204" pitchFamily="49" charset="0"/>
              </a:rPr>
              <a:t>rhs</a:t>
            </a:r>
            <a:r>
              <a:rPr lang="en-US" sz="2400" smtClean="0">
                <a:latin typeface="Consolas" panose="020B0609020204030204" pitchFamily="49" charset="0"/>
              </a:rPr>
              <a:t>.arr_</a:t>
            </a:r>
            <a:r>
              <a:rPr lang="en-US" sz="2400" smtClean="0">
                <a:latin typeface="Consolas" panose="020B0609020204030204" pitchFamily="49" charset="0"/>
              </a:rPr>
              <a:t>, rhs.size_);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size_ = </a:t>
            </a:r>
            <a:r>
              <a:rPr lang="en-US" sz="2400" smtClean="0">
                <a:latin typeface="Consolas" panose="020B0609020204030204" pitchFamily="49" charset="0"/>
              </a:rPr>
              <a:t>rhs.size_; </a:t>
            </a:r>
            <a:r>
              <a:rPr lang="en-US" sz="2400" smtClean="0">
                <a:latin typeface="Consolas" panose="020B0609020204030204" pitchFamily="49" charset="0"/>
              </a:rPr>
              <a:t>used_ = rhs.used_;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/>
              <a:t>Следующий шаг: оператор присваивания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/>
              <a:t>Но сначала проанализируем как себя ведёт конструктор</a:t>
            </a:r>
            <a:r>
              <a:rPr lang="en-US" sz="2400" smtClean="0"/>
              <a:t> </a:t>
            </a:r>
            <a:r>
              <a:rPr lang="ru-RU" sz="2400" smtClean="0"/>
              <a:t>копирования с точки зрения </a:t>
            </a:r>
            <a:r>
              <a:rPr lang="ru-RU" sz="2400" smtClean="0">
                <a:solidFill>
                  <a:srgbClr val="0000FF"/>
                </a:solidFill>
              </a:rPr>
              <a:t>гарантий безопасности</a:t>
            </a:r>
            <a:r>
              <a:rPr lang="en-US" sz="2400" smtClean="0"/>
              <a:t>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172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73755"/>
          </a:xfrm>
        </p:spPr>
        <p:txBody>
          <a:bodyPr/>
          <a:lstStyle/>
          <a:p>
            <a:r>
              <a:rPr lang="ru-RU" smtClean="0"/>
              <a:t>Возможная реализация: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</a:t>
            </a:r>
            <a:r>
              <a:rPr lang="en-US" sz="2400" smtClean="0">
                <a:latin typeface="Consolas" panose="020B0609020204030204" pitchFamily="49" charset="0"/>
              </a:rPr>
              <a:t>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(this == &amp;rhs</a:t>
            </a:r>
            <a:r>
              <a:rPr lang="en-US" sz="2400" smtClean="0">
                <a:latin typeface="Consolas" panose="020B0609020204030204" pitchFamily="49" charset="0"/>
              </a:rPr>
              <a:t>) return *this;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</a:t>
            </a:r>
            <a:r>
              <a:rPr lang="en-US" sz="2400">
                <a:latin typeface="Consolas" panose="020B0609020204030204" pitchFamily="49" charset="0"/>
              </a:rPr>
              <a:t>delete [] arr</a:t>
            </a:r>
            <a:r>
              <a:rPr lang="en-US" sz="2400" smtClean="0">
                <a:latin typeface="Consolas" panose="020B0609020204030204" pitchFamily="49" charset="0"/>
              </a:rPr>
              <a:t>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arr_ </a:t>
            </a:r>
            <a:r>
              <a:rPr lang="en-US" sz="2400">
                <a:latin typeface="Consolas" panose="020B0609020204030204" pitchFamily="49" charset="0"/>
              </a:rPr>
              <a:t>= safe_copy(rhs.arr_, rhs.size</a:t>
            </a:r>
            <a:r>
              <a:rPr lang="en-US" sz="2400" smtClean="0">
                <a:latin typeface="Consolas" panose="020B0609020204030204" pitchFamily="49" charset="0"/>
              </a:rPr>
              <a:t>_);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r>
              <a:rPr lang="ru-RU" smtClean="0"/>
              <a:t>Вы видите в ней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73755"/>
          </a:xfrm>
        </p:spPr>
        <p:txBody>
          <a:bodyPr/>
          <a:lstStyle/>
          <a:p>
            <a:r>
              <a:rPr lang="ru-RU" smtClean="0"/>
              <a:t>Возможная реализация: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</a:t>
            </a:r>
            <a:r>
              <a:rPr lang="en-US" sz="2400" smtClean="0">
                <a:latin typeface="Consolas" panose="020B0609020204030204" pitchFamily="49" charset="0"/>
              </a:rPr>
              <a:t>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(this == &amp;rhs</a:t>
            </a:r>
            <a:r>
              <a:rPr lang="en-US" sz="2400" smtClean="0">
                <a:latin typeface="Consolas" panose="020B0609020204030204" pitchFamily="49" charset="0"/>
              </a:rPr>
              <a:t>) return *this;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delete [] arr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_;</a:t>
            </a:r>
            <a:r>
              <a:rPr lang="ru-RU" sz="24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400" smtClean="0">
                <a:solidFill>
                  <a:srgbClr val="FF0000"/>
                </a:solidFill>
                <a:latin typeface="Consolas" panose="020B0609020204030204" pitchFamily="49" charset="0"/>
              </a:rPr>
              <a:t>уже стёрли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arr_ </a:t>
            </a:r>
            <a:r>
              <a:rPr lang="en-US" sz="2400">
                <a:latin typeface="Consolas" panose="020B0609020204030204" pitchFamily="49" charset="0"/>
              </a:rPr>
              <a:t>= safe_copy(rhs.arr_, rhs.size</a:t>
            </a:r>
            <a:r>
              <a:rPr lang="en-US" sz="2400" smtClean="0">
                <a:latin typeface="Consolas" panose="020B0609020204030204" pitchFamily="49" charset="0"/>
              </a:rPr>
              <a:t>_);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400" smtClean="0">
                <a:solidFill>
                  <a:srgbClr val="FF0000"/>
                </a:solidFill>
                <a:latin typeface="Consolas" panose="020B0609020204030204" pitchFamily="49" charset="0"/>
              </a:rPr>
              <a:t>исключение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400" smtClean="0">
                <a:solidFill>
                  <a:srgbClr val="FF0000"/>
                </a:solidFill>
                <a:latin typeface="Consolas" panose="020B0609020204030204" pitchFamily="49" charset="0"/>
              </a:rPr>
              <a:t>объект в неконсистентном состоянии</a:t>
            </a:r>
            <a:endParaRPr lang="en-US" sz="24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Вы видите в ней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v2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73755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emplate </a:t>
            </a:r>
            <a:r>
              <a:rPr lang="en-US" sz="2400">
                <a:latin typeface="Consolas" panose="020B0609020204030204" pitchFamily="49" charset="0"/>
              </a:rPr>
              <a:t>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</a:t>
            </a:r>
            <a:r>
              <a:rPr lang="en-US" sz="2400" smtClean="0">
                <a:latin typeface="Consolas" panose="020B0609020204030204" pitchFamily="49" charset="0"/>
              </a:rPr>
              <a:t>size_,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(this == &amp;rhs</a:t>
            </a:r>
            <a:r>
              <a:rPr lang="en-US" sz="2400" smtClean="0">
                <a:latin typeface="Consolas" panose="020B0609020204030204" pitchFamily="49" charset="0"/>
              </a:rPr>
              <a:t>) return *this;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T *narr </a:t>
            </a:r>
            <a:r>
              <a:rPr lang="en-US" sz="2400">
                <a:latin typeface="Consolas" panose="020B0609020204030204" pitchFamily="49" charset="0"/>
              </a:rPr>
              <a:t>= safe_copy(rhs.arr_, rhs.size</a:t>
            </a:r>
            <a:r>
              <a:rPr lang="en-US" sz="2400" smtClean="0">
                <a:latin typeface="Consolas" panose="020B0609020204030204" pitchFamily="49" charset="0"/>
              </a:rPr>
              <a:t>_);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 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delete [] arr</a:t>
            </a:r>
            <a:r>
              <a:rPr lang="en-US" sz="2400" smtClean="0">
                <a:latin typeface="Consolas" panose="020B0609020204030204" pitchFamily="49" charset="0"/>
              </a:rPr>
              <a:t>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arr_ = narr;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  <a:endParaRPr lang="en-US" sz="2400" smtClean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Теперь </a:t>
            </a:r>
            <a:r>
              <a:rPr lang="en-US" smtClean="0"/>
              <a:t>ok, </a:t>
            </a:r>
            <a:r>
              <a:rPr lang="ru-RU" smtClean="0"/>
              <a:t>но это как-то хрупко и подвержено случайным проблемам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перемещение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33888" cy="4038600"/>
          </a:xfrm>
        </p:spPr>
        <p:txBody>
          <a:bodyPr>
            <a:normAutofit/>
          </a:bodyPr>
          <a:lstStyle/>
          <a:p>
            <a:r>
              <a:rPr lang="ru-RU" sz="2000" smtClean="0"/>
              <a:t>Перемещение обычно тривиально безопасно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T *arr_;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size_t size</a:t>
            </a:r>
            <a:r>
              <a:rPr lang="en-US" sz="1800" smtClean="0">
                <a:latin typeface="Consolas" panose="020B0609020204030204" pitchFamily="49" charset="0"/>
              </a:rPr>
              <a:t>_, used_;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public: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MyVector (MyVector &amp;&amp;rhs</a:t>
            </a:r>
            <a:r>
              <a:rPr lang="en-US" sz="1800" smtClean="0">
                <a:latin typeface="Consolas" panose="020B0609020204030204" pitchFamily="49" charset="0"/>
              </a:rPr>
              <a:t>) : arr_(rhs.arr_), size_(rhs.size_), used_(rhs.used_)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rhs.arr_ = nullptr;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rhs.size_ = 0; rhs.used_ = 0;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MyVector&amp; operator= (MyVector &amp;&amp;rhs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swap (arr_, rhs.arr_);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swap (size_, rhs.size_);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swap (used_, rhs.used_);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endParaRPr lang="en-US" sz="1800">
              <a:latin typeface="Consolas" panose="020B0609020204030204" pitchFamily="49" charset="0"/>
            </a:endParaRPr>
          </a:p>
          <a:p>
            <a:r>
              <a:rPr lang="en-US" sz="2000" smtClean="0">
                <a:solidFill>
                  <a:schemeClr val="tx1"/>
                </a:solidFill>
              </a:rPr>
              <a:t>swap </a:t>
            </a:r>
            <a:r>
              <a:rPr lang="ru-RU" sz="2000" smtClean="0">
                <a:solidFill>
                  <a:schemeClr val="tx1"/>
                </a:solidFill>
              </a:rPr>
              <a:t>гарантированно не генерирует исключений</a:t>
            </a:r>
          </a:p>
          <a:p>
            <a:r>
              <a:rPr lang="ru-RU" sz="2000" smtClean="0"/>
              <a:t>Такие методы обычно маркируются </a:t>
            </a:r>
            <a:r>
              <a:rPr lang="en-US" sz="2000" smtClean="0"/>
              <a:t>noexcept (</a:t>
            </a:r>
            <a:r>
              <a:rPr lang="ru-RU" sz="2000" smtClean="0"/>
              <a:t>но см далее, это не всегда просто)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37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Определяется область целочисленных кодов ошибок: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errors { E_OK = 0, E_NO_MEM, E_UNEXPECTED };</a:t>
            </a:r>
          </a:p>
          <a:p>
            <a:r>
              <a:rPr lang="ru-RU" smtClean="0"/>
              <a:t>Один из этих кодов:</a:t>
            </a:r>
          </a:p>
          <a:p>
            <a:pPr lvl="1"/>
            <a:r>
              <a:rPr lang="ru-RU" smtClean="0"/>
              <a:t>Возвращается из функции напрямую</a:t>
            </a:r>
            <a:endParaRPr lang="en-US" smtClean="0"/>
          </a:p>
          <a:p>
            <a:pPr marL="45720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int open_file (const char *name, FILE **handle);</a:t>
            </a:r>
            <a:endParaRPr lang="ru-RU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Возвращается через </a:t>
            </a:r>
            <a:r>
              <a:rPr lang="en-US" smtClean="0"/>
              <a:t>thread-local facility, </a:t>
            </a:r>
            <a:r>
              <a:rPr lang="ru-RU" smtClean="0"/>
              <a:t>например </a:t>
            </a:r>
            <a:r>
              <a:rPr lang="en-US" smtClean="0"/>
              <a:t>errno/GetLastError</a:t>
            </a:r>
          </a:p>
          <a:p>
            <a:pPr marL="45720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FILE *open_file </a:t>
            </a:r>
            <a:r>
              <a:rPr lang="en-US">
                <a:latin typeface="Consolas" panose="020B0609020204030204" pitchFamily="49" charset="0"/>
              </a:rPr>
              <a:t>(const char </a:t>
            </a:r>
            <a:r>
              <a:rPr lang="en-US" smtClean="0">
                <a:latin typeface="Consolas" panose="020B0609020204030204" pitchFamily="49" charset="0"/>
              </a:rPr>
              <a:t>*name);</a:t>
            </a:r>
          </a:p>
          <a:p>
            <a:pPr lvl="1"/>
            <a:r>
              <a:rPr lang="ru-RU" smtClean="0"/>
              <a:t>Возвращается через </a:t>
            </a:r>
            <a:r>
              <a:rPr lang="en-US" smtClean="0">
                <a:latin typeface="Consolas" panose="020B0609020204030204" pitchFamily="49" charset="0"/>
              </a:rPr>
              <a:t>int*</a:t>
            </a:r>
            <a:r>
              <a:rPr lang="en-US" smtClean="0"/>
              <a:t> </a:t>
            </a:r>
            <a:r>
              <a:rPr lang="ru-RU" smtClean="0"/>
              <a:t>в списке параметров</a:t>
            </a:r>
          </a:p>
          <a:p>
            <a:pPr marL="45720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FILE *open_file </a:t>
            </a:r>
            <a:r>
              <a:rPr lang="en-US">
                <a:latin typeface="Consolas" panose="020B0609020204030204" pitchFamily="49" charset="0"/>
              </a:rPr>
              <a:t>(const char </a:t>
            </a:r>
            <a:r>
              <a:rPr lang="en-US" smtClean="0">
                <a:latin typeface="Consolas" panose="020B0609020204030204" pitchFamily="49" charset="0"/>
              </a:rPr>
              <a:t>*name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int *errcode);</a:t>
            </a:r>
            <a:endParaRPr lang="ru-RU">
              <a:latin typeface="Consolas" panose="020B0609020204030204" pitchFamily="49" charset="0"/>
            </a:endParaRP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87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 </a:t>
            </a:r>
            <a:r>
              <a:rPr lang="en-US" smtClean="0">
                <a:latin typeface="Consolas" panose="020B0609020204030204" pitchFamily="49" charset="0"/>
              </a:rPr>
              <a:t>v3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4"/>
            <a:ext cx="10636571" cy="4873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emplate </a:t>
            </a:r>
            <a:r>
              <a:rPr lang="en-US" sz="2000">
                <a:latin typeface="Consolas" panose="020B0609020204030204" pitchFamily="49" charset="0"/>
              </a:rPr>
              <a:t>&lt;typename T&gt; class MyVector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 *arr_;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size_t size</a:t>
            </a:r>
            <a:r>
              <a:rPr lang="en-US" sz="2000" smtClean="0">
                <a:latin typeface="Consolas" panose="020B0609020204030204" pitchFamily="49" charset="0"/>
              </a:rPr>
              <a:t>_, used_;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public</a:t>
            </a:r>
            <a:r>
              <a:rPr lang="en-US" sz="2000" smtClean="0">
                <a:latin typeface="Consolas" panose="020B0609020204030204" pitchFamily="49" charset="0"/>
              </a:rPr>
              <a:t>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MyVector (</a:t>
            </a:r>
            <a:r>
              <a:rPr lang="en-US" sz="2000">
                <a:latin typeface="Consolas" panose="020B0609020204030204" pitchFamily="49" charset="0"/>
              </a:rPr>
              <a:t>MyVector &amp;&amp;</a:t>
            </a:r>
            <a:r>
              <a:rPr lang="en-US" sz="2000" smtClean="0">
                <a:latin typeface="Consolas" panose="020B0609020204030204" pitchFamily="49" charset="0"/>
              </a:rPr>
              <a:t>rhs);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MyVector&amp; operator= (MyVector &amp;&amp;rhs);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MyVector&amp; operator= </a:t>
            </a:r>
            <a:r>
              <a:rPr lang="en-US" sz="2000">
                <a:latin typeface="Consolas" panose="020B0609020204030204" pitchFamily="49" charset="0"/>
              </a:rPr>
              <a:t>(const MyVector &amp;rhs)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MyVector tmp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(rhs);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конструктор копирования</a:t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std::swap </a:t>
            </a:r>
            <a:r>
              <a:rPr lang="en-US" sz="2000" smtClean="0">
                <a:latin typeface="Consolas" panose="020B0609020204030204" pitchFamily="49" charset="0"/>
              </a:rPr>
              <a:t>(this, tmp);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// move-ctor, move-assign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*this;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</a:p>
          <a:p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Теперь близко к идеалу</a:t>
            </a:r>
            <a:endParaRPr 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Саттер предлагал специализировать 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</a:rPr>
              <a:t>swap, </a:t>
            </a:r>
            <a:r>
              <a:rPr lang="ru-RU" sz="2000" smtClean="0">
                <a:solidFill>
                  <a:schemeClr val="tx1"/>
                </a:solidFill>
                <a:latin typeface="Consolas" panose="020B0609020204030204" pitchFamily="49" charset="0"/>
              </a:rPr>
              <a:t>но это от древности</a:t>
            </a:r>
            <a:endParaRPr 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Подумайте про </a:t>
            </a:r>
            <a:r>
              <a:rPr lang="en-US" smtClean="0">
                <a:latin typeface="Consolas" panose="020B0609020204030204" pitchFamily="49" charset="0"/>
              </a:rPr>
              <a:t>push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push (T new_elem);</a:t>
            </a:r>
            <a:endParaRPr lang="en-US" smtClean="0"/>
          </a:p>
          <a:p>
            <a:r>
              <a:rPr lang="ru-RU" smtClean="0"/>
              <a:t>Может потребоваться реаллокация если </a:t>
            </a:r>
            <a:r>
              <a:rPr lang="en-US" smtClean="0">
                <a:latin typeface="Consolas" panose="020B0609020204030204" pitchFamily="49" charset="0"/>
              </a:rPr>
              <a:t>size_ == used_</a:t>
            </a:r>
          </a:p>
          <a:p>
            <a:r>
              <a:rPr lang="ru-RU" smtClean="0"/>
              <a:t>У Саттера подсмотреть можно, но нужно также учесть </a:t>
            </a:r>
            <a:r>
              <a:rPr lang="en-US" smtClean="0">
                <a:latin typeface="Consolas" panose="020B0609020204030204" pitchFamily="49" charset="0"/>
              </a:rPr>
              <a:t>C++11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Извлечение из массива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65844"/>
          </a:xfrm>
        </p:spPr>
        <p:txBody>
          <a:bodyPr/>
          <a:lstStyle/>
          <a:p>
            <a:r>
              <a:rPr lang="ru-RU" smtClean="0"/>
              <a:t>Безопасен ли этот код относительно исключений?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pop (void)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assert(used_ </a:t>
            </a:r>
            <a:r>
              <a:rPr lang="en-US">
                <a:latin typeface="Consolas" panose="020B0609020204030204" pitchFamily="49" charset="0"/>
              </a:rPr>
              <a:t>&gt; 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 result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arr_[used_ </a:t>
            </a:r>
            <a:r>
              <a:rPr lang="en-US">
                <a:latin typeface="Consolas" panose="020B0609020204030204" pitchFamily="49" charset="0"/>
              </a:rPr>
              <a:t>- 1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used_ -= 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result;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Кажется, что всё хорошо</a:t>
            </a:r>
          </a:p>
          <a:p>
            <a:r>
              <a:rPr lang="ru-RU" smtClean="0"/>
              <a:t>Но что произойдёт в точке использования?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MyVector&lt;SomeType&gt; v;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/>
              <a:t>тут много кода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SomeType s = v.pop();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исключение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при копировании в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Тогда окажется, что объект уже удалён, но по месту назначения не пришёл и навсегда потерян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Извлечение из массива </a:t>
            </a:r>
            <a:r>
              <a:rPr lang="en-US" smtClean="0">
                <a:latin typeface="Consolas" panose="020B0609020204030204" pitchFamily="49" charset="0"/>
              </a:rPr>
              <a:t>v2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65844"/>
          </a:xfrm>
        </p:spPr>
        <p:txBody>
          <a:bodyPr/>
          <a:lstStyle/>
          <a:p>
            <a:r>
              <a:rPr lang="ru-RU" smtClean="0"/>
              <a:t>Тут правильное проектирование</a:t>
            </a:r>
            <a:r>
              <a:rPr lang="en-US" smtClean="0"/>
              <a:t> </a:t>
            </a:r>
            <a:r>
              <a:rPr lang="ru-RU" smtClean="0"/>
              <a:t>страхует от проблем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size_, used_;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</a:t>
            </a:r>
            <a:r>
              <a:rPr lang="en-US" sz="240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 T top () {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  </a:t>
            </a:r>
            <a:r>
              <a:rPr lang="en-US" sz="2400" smtClean="0">
                <a:latin typeface="Consolas" panose="020B0609020204030204" pitchFamily="49" charset="0"/>
              </a:rPr>
              <a:t>assert (used_ &gt; 0); return arr_[used_ - 1];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  void </a:t>
            </a:r>
            <a:r>
              <a:rPr lang="en-US" sz="2400">
                <a:latin typeface="Consolas" panose="020B0609020204030204" pitchFamily="49" charset="0"/>
              </a:rPr>
              <a:t>pop </a:t>
            </a:r>
            <a:r>
              <a:rPr lang="en-US" sz="2400" smtClean="0">
                <a:latin typeface="Consolas" panose="020B0609020204030204" pitchFamily="49" charset="0"/>
              </a:rPr>
              <a:t>() </a:t>
            </a:r>
            <a:r>
              <a:rPr lang="en-US" sz="2400">
                <a:latin typeface="Consolas" panose="020B0609020204030204" pitchFamily="49" charset="0"/>
              </a:rPr>
              <a:t>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assert(used_ </a:t>
            </a:r>
            <a:r>
              <a:rPr lang="en-US" sz="2400">
                <a:latin typeface="Consolas" panose="020B0609020204030204" pitchFamily="49" charset="0"/>
              </a:rPr>
              <a:t>&gt; 0</a:t>
            </a:r>
            <a:r>
              <a:rPr lang="en-US" sz="2400" smtClean="0">
                <a:latin typeface="Consolas" panose="020B0609020204030204" pitchFamily="49" charset="0"/>
              </a:rPr>
              <a:t>); used_ -= 1;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86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Оказывается безопасность относительно исключений влияет на проектирование!</a:t>
            </a:r>
          </a:p>
          <a:p>
            <a:r>
              <a:rPr lang="ru-RU" smtClean="0"/>
              <a:t>Если это так, то почему бы сразу не спроектировать нечто, что нам удобно будет делать безопасным?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 Обработка ошибок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Гарантии безопасности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</a:t>
            </a:r>
            <a:r>
              <a:rPr lang="ru-RU" sz="4800" smtClean="0"/>
              <a:t>Ручное управление памятью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Жизнь без исключений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3726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Отделённая реализация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для проектирования ваших классов с учётом исключений это разделить функциональность:</a:t>
            </a:r>
          </a:p>
          <a:p>
            <a:r>
              <a:rPr lang="ru-RU" smtClean="0"/>
              <a:t>Класс, работающий с сырой памятью</a:t>
            </a:r>
          </a:p>
          <a:p>
            <a:r>
              <a:rPr lang="ru-RU" smtClean="0"/>
              <a:t>Использующий объекты этого класса внешний класс, работающий с типизированным содержимым</a:t>
            </a:r>
          </a:p>
          <a:p>
            <a:r>
              <a:rPr lang="ru-RU" smtClean="0"/>
              <a:t>Для этого часто используется управление памятью вручную через нестандартные формы </a:t>
            </a:r>
            <a:r>
              <a:rPr lang="en-US" smtClean="0"/>
              <a:t>new </a:t>
            </a:r>
            <a:r>
              <a:rPr lang="ru-RU" smtClean="0"/>
              <a:t>и </a:t>
            </a:r>
            <a:r>
              <a:rPr lang="en-US" smtClean="0"/>
              <a:t>delete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Формы оператора </a:t>
            </a:r>
            <a:r>
              <a:rPr lang="en-US" smtClean="0"/>
              <a:t>new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new </a:t>
            </a:r>
            <a:r>
              <a:rPr lang="ru-RU" smtClean="0"/>
              <a:t>с исключением при исчерпании памяти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Widget *w = new Widget; // </a:t>
            </a:r>
            <a:r>
              <a:rPr lang="ru-RU" smtClean="0">
                <a:latin typeface="Consolas" panose="020B0609020204030204" pitchFamily="49" charset="0"/>
              </a:rPr>
              <a:t>возможно </a:t>
            </a:r>
            <a:r>
              <a:rPr lang="en-US" smtClean="0">
                <a:latin typeface="Consolas" panose="020B0609020204030204" pitchFamily="49" charset="0"/>
              </a:rPr>
              <a:t>bad_alloc</a:t>
            </a:r>
          </a:p>
          <a:p>
            <a:r>
              <a:rPr lang="en-US" smtClean="0"/>
              <a:t>new </a:t>
            </a:r>
            <a:r>
              <a:rPr lang="ru-RU" smtClean="0"/>
              <a:t>с возвратом нулевого указателя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Widget *w = new (std::nothrow) Widget;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(!w) { </a:t>
            </a:r>
            <a:r>
              <a:rPr lang="ru-RU" smtClean="0">
                <a:latin typeface="Consolas" panose="020B0609020204030204" pitchFamily="49" charset="0"/>
              </a:rPr>
              <a:t>обработка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размещающий </a:t>
            </a:r>
            <a:r>
              <a:rPr lang="en-US" smtClean="0"/>
              <a:t>new</a:t>
            </a:r>
            <a:endParaRPr lang="ru-RU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*raw = malloc (sizeof(Widget));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только конструирование в готовой памяти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Widget *w = new (raw) Widget;</a:t>
            </a:r>
          </a:p>
        </p:txBody>
      </p:sp>
    </p:spTree>
    <p:extLst>
      <p:ext uri="{BB962C8B-B14F-4D97-AF65-F5344CB8AC3E}">
        <p14:creationId xmlns:p14="http://schemas.microsoft.com/office/powerpoint/2010/main" val="2014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размещающим </a:t>
            </a:r>
            <a:r>
              <a:rPr lang="en-US" smtClean="0"/>
              <a:t>new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Работа с памятью отделена от работы с объектом в памяти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*raw = malloc (sizeof(Widget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(!raw) { </a:t>
            </a:r>
            <a:r>
              <a:rPr lang="ru-RU" smtClean="0">
                <a:latin typeface="Consolas" panose="020B0609020204030204" pitchFamily="49" charset="0"/>
              </a:rPr>
              <a:t>обработка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Widget </a:t>
            </a:r>
            <a:r>
              <a:rPr lang="en-US">
                <a:latin typeface="Consolas" panose="020B0609020204030204" pitchFamily="49" charset="0"/>
              </a:rPr>
              <a:t>*w = new (raw) Widget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 </a:t>
            </a:r>
            <a:r>
              <a:rPr lang="ru-RU" smtClean="0">
                <a:latin typeface="Consolas" panose="020B0609020204030204" pitchFamily="49" charset="0"/>
              </a:rPr>
              <a:t>тут использование </a:t>
            </a:r>
            <a:r>
              <a:rPr lang="en-US" smtClean="0">
                <a:latin typeface="Consolas" panose="020B0609020204030204" pitchFamily="49" charset="0"/>
              </a:rPr>
              <a:t>w ....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w-&gt;~Widget();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free (raw);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Обсуждение: может ли это помочь проектированию безопасных контейнеров?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Вы видите в чём проблема в этом коде?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таком операторе присваивания</a:t>
            </a:r>
            <a:r>
              <a:rPr lang="en-US" smtClean="0"/>
              <a:t>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T&amp; T::operator=(T const&amp; x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</a:t>
            </a:r>
            <a:r>
              <a:rPr lang="en-US">
                <a:latin typeface="Consolas" panose="020B0609020204030204" pitchFamily="49" charset="0"/>
              </a:rPr>
              <a:t>(this != &amp;x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this-</a:t>
            </a:r>
            <a:r>
              <a:rPr lang="en-US">
                <a:latin typeface="Consolas" panose="020B0609020204030204" pitchFamily="49" charset="0"/>
              </a:rPr>
              <a:t>&gt;~T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new </a:t>
            </a:r>
            <a:r>
              <a:rPr lang="en-US">
                <a:latin typeface="Consolas" panose="020B0609020204030204" pitchFamily="49" charset="0"/>
              </a:rPr>
              <a:t>(this) T(x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return </a:t>
            </a:r>
            <a:r>
              <a:rPr lang="en-US">
                <a:latin typeface="Consolas" panose="020B0609020204030204" pitchFamily="49" charset="0"/>
              </a:rPr>
              <a:t>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 </a:t>
            </a:r>
            <a:r>
              <a:rPr lang="en-US" smtClean="0"/>
              <a:t>(Stepanov assignment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таком операторе присваивания</a:t>
            </a:r>
            <a:r>
              <a:rPr lang="en-US" smtClean="0"/>
              <a:t>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T&amp; T::operator=(T const&amp; x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</a:t>
            </a:r>
            <a:r>
              <a:rPr lang="en-US">
                <a:latin typeface="Consolas" panose="020B0609020204030204" pitchFamily="49" charset="0"/>
              </a:rPr>
              <a:t>(this != &amp;x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this-</a:t>
            </a:r>
            <a:r>
              <a:rPr lang="en-US">
                <a:latin typeface="Consolas" panose="020B0609020204030204" pitchFamily="49" charset="0"/>
              </a:rPr>
              <a:t>&gt;~T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new </a:t>
            </a:r>
            <a:r>
              <a:rPr lang="en-US">
                <a:latin typeface="Consolas" panose="020B0609020204030204" pitchFamily="49" charset="0"/>
              </a:rPr>
              <a:t>(this) T(x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подумайте об исключении здесь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return </a:t>
            </a:r>
            <a:r>
              <a:rPr lang="en-US">
                <a:latin typeface="Consolas" panose="020B0609020204030204" pitchFamily="49" charset="0"/>
              </a:rPr>
              <a:t>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 этим кодом связан исторический анекдот: Алекс Степанов написал его в одной из первых реализаций </a:t>
            </a:r>
            <a:r>
              <a:rPr lang="en-US" smtClean="0"/>
              <a:t>std::vector </a:t>
            </a:r>
            <a:r>
              <a:rPr lang="ru-RU" smtClean="0"/>
              <a:t>и эта ошибка там </a:t>
            </a:r>
            <a:r>
              <a:rPr lang="ru-RU" smtClean="0">
                <a:solidFill>
                  <a:srgbClr val="FF0000"/>
                </a:solidFill>
              </a:rPr>
              <a:t>была незамеченной 6 лет</a:t>
            </a:r>
            <a:r>
              <a:rPr lang="ru-RU" smtClean="0"/>
              <a:t>.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Полезные хелперы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объекта в сырой памяти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T, typename ... Ts&gt; 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construct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en-US">
                <a:latin typeface="Consolas" panose="020B0609020204030204" pitchFamily="49" charset="0"/>
              </a:rPr>
              <a:t>*p, </a:t>
            </a:r>
            <a:r>
              <a:rPr lang="en-US" smtClean="0">
                <a:latin typeface="Consolas" panose="020B0609020204030204" pitchFamily="49" charset="0"/>
              </a:rPr>
              <a:t>Ts&amp;&amp; ... values)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new (p)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en-US" smtClean="0">
                <a:latin typeface="Consolas" panose="020B0609020204030204" pitchFamily="49" charset="0"/>
              </a:rPr>
              <a:t>(forward&lt;Ts</a:t>
            </a:r>
            <a:r>
              <a:rPr lang="en-US" smtClean="0">
                <a:latin typeface="Consolas" panose="020B0609020204030204" pitchFamily="49" charset="0"/>
              </a:rPr>
              <a:t>&gt;(values)...);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Разрушение такого объекта без освобождения памяти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destroy(T</a:t>
            </a:r>
            <a:r>
              <a:rPr lang="en-US">
                <a:latin typeface="Consolas" panose="020B0609020204030204" pitchFamily="49" charset="0"/>
              </a:rPr>
              <a:t>* p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p-&gt;~T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можно сказать о возможных исключениях в следующем коде, деконструирующем содержимое </a:t>
            </a:r>
            <a:r>
              <a:rPr lang="en-US" smtClean="0"/>
              <a:t>forward-</a:t>
            </a:r>
            <a:r>
              <a:rPr lang="ru-RU" smtClean="0"/>
              <a:t>итерируемого контейнера?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FwdIter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destroy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(FwdIter </a:t>
            </a:r>
            <a:r>
              <a:rPr lang="en-US">
                <a:latin typeface="Consolas" panose="020B0609020204030204" pitchFamily="49" charset="0"/>
              </a:rPr>
              <a:t>first, FwdIter </a:t>
            </a:r>
            <a:r>
              <a:rPr lang="en-US" smtClean="0">
                <a:latin typeface="Consolas" panose="020B0609020204030204" pitchFamily="49" charset="0"/>
              </a:rPr>
              <a:t>last)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while (first</a:t>
            </a:r>
            <a:r>
              <a:rPr lang="ru-RU" smtClean="0">
                <a:latin typeface="Consolas" panose="020B0609020204030204" pitchFamily="49" charset="0"/>
              </a:rPr>
              <a:t>++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!= </a:t>
            </a:r>
            <a:r>
              <a:rPr lang="en-US" smtClean="0">
                <a:latin typeface="Consolas" panose="020B0609020204030204" pitchFamily="49" charset="0"/>
              </a:rPr>
              <a:t>last)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destroy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(&amp;*first);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Возможна критика: что если деструктор выбросит исключение. Попробуем от этого защититься...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FwdIter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destroy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(FwdIter </a:t>
            </a:r>
            <a:r>
              <a:rPr lang="en-US">
                <a:latin typeface="Consolas" panose="020B0609020204030204" pitchFamily="49" charset="0"/>
              </a:rPr>
              <a:t>first, FwdIter </a:t>
            </a:r>
            <a:r>
              <a:rPr lang="en-US" smtClean="0">
                <a:latin typeface="Consolas" panose="020B0609020204030204" pitchFamily="49" charset="0"/>
              </a:rPr>
              <a:t>last)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while (first</a:t>
            </a:r>
            <a:r>
              <a:rPr lang="ru-RU" smtClean="0">
                <a:latin typeface="Consolas" panose="020B0609020204030204" pitchFamily="49" charset="0"/>
              </a:rPr>
              <a:t>++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!= </a:t>
            </a:r>
            <a:r>
              <a:rPr lang="en-US" smtClean="0">
                <a:latin typeface="Consolas" panose="020B0609020204030204" pitchFamily="49" charset="0"/>
              </a:rPr>
              <a:t>last)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  destroy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(&amp;*first);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} catch (...) {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 что здесь делать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Правило для деструкторов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>
                <a:solidFill>
                  <a:srgbClr val="0000FF"/>
                </a:solidFill>
              </a:rPr>
              <a:t>Исключения не должны покидать деструктор</a:t>
            </a:r>
          </a:p>
          <a:p>
            <a:r>
              <a:rPr lang="ru-RU" smtClean="0"/>
              <a:t>По стандарту исключение, покинувшее деструктор, приводит к вызову </a:t>
            </a:r>
            <a:r>
              <a:rPr lang="en-US" smtClean="0">
                <a:latin typeface="Consolas" panose="020B0609020204030204" pitchFamily="49" charset="0"/>
              </a:rPr>
              <a:t>std::terminate</a:t>
            </a:r>
            <a:r>
              <a:rPr lang="en-US" smtClean="0"/>
              <a:t> </a:t>
            </a:r>
            <a:r>
              <a:rPr lang="ru-RU" smtClean="0"/>
              <a:t>и завершению программы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Буфер для вектора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</a:t>
            </a:r>
            <a:r>
              <a:rPr lang="en-US" smtClean="0"/>
              <a:t>MyVectorBuf</a:t>
            </a:r>
            <a:endParaRPr lang="ru-RU" smtClean="0"/>
          </a:p>
          <a:p>
            <a:r>
              <a:rPr lang="ru-RU" smtClean="0"/>
              <a:t>Ключевой момент: конструктор и деструктор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MyVectorBuf(size_t </a:t>
            </a:r>
            <a:r>
              <a:rPr lang="en-US">
                <a:latin typeface="Consolas" panose="020B0609020204030204" pitchFamily="49" charset="0"/>
              </a:rPr>
              <a:t>sz = 0) :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arr_((sz == 0) ?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nullptr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static_cast&lt;T</a:t>
            </a:r>
            <a:r>
              <a:rPr lang="en-US" smtClean="0">
                <a:latin typeface="Consolas" panose="020B0609020204030204" pitchFamily="49" charset="0"/>
              </a:rPr>
              <a:t>*&gt;(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operator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latin typeface="Consolas" panose="020B0609020204030204" pitchFamily="49" charset="0"/>
              </a:rPr>
              <a:t>(sizeof(T) * sz))),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size_(sz), used_(0)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~</a:t>
            </a:r>
            <a:r>
              <a:rPr lang="en-US">
                <a:latin typeface="Consolas" panose="020B0609020204030204" pitchFamily="49" charset="0"/>
              </a:rPr>
              <a:t>MyVectorBuf() noexcept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destroy(arr_, arr_ + used</a:t>
            </a:r>
            <a:r>
              <a:rPr lang="en-US" smtClean="0">
                <a:latin typeface="Consolas" panose="020B0609020204030204" pitchFamily="49" charset="0"/>
              </a:rPr>
              <a:t>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::operator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>
                <a:latin typeface="Consolas" panose="020B0609020204030204" pitchFamily="49" charset="0"/>
              </a:rPr>
              <a:t>(arr</a:t>
            </a:r>
            <a:r>
              <a:rPr lang="en-US" smtClean="0">
                <a:latin typeface="Consolas" panose="020B0609020204030204" pitchFamily="49" charset="0"/>
              </a:rPr>
              <a:t>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Собственно вектор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</a:t>
            </a:r>
            <a:r>
              <a:rPr lang="en-US" smtClean="0"/>
              <a:t>MyVector. </a:t>
            </a:r>
            <a:r>
              <a:rPr lang="ru-RU" smtClean="0"/>
              <a:t>Ключевой момент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метод </a:t>
            </a:r>
            <a:r>
              <a:rPr lang="en-US" smtClean="0"/>
              <a:t>push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</a:t>
            </a:r>
            <a:r>
              <a:rPr lang="en-US" smtClean="0">
                <a:latin typeface="Consolas" panose="020B0609020204030204" pitchFamily="49" charset="0"/>
              </a:rPr>
              <a:t>oid </a:t>
            </a:r>
            <a:r>
              <a:rPr lang="en-US">
                <a:latin typeface="Consolas" panose="020B0609020204030204" pitchFamily="49" charset="0"/>
              </a:rPr>
              <a:t>push(const T&amp; 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</a:t>
            </a:r>
            <a:r>
              <a:rPr lang="en-US">
                <a:latin typeface="Consolas" panose="020B0609020204030204" pitchFamily="49" charset="0"/>
              </a:rPr>
              <a:t>(used_ == size_)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MyVector </a:t>
            </a:r>
            <a:r>
              <a:rPr lang="en-US">
                <a:latin typeface="Consolas" panose="020B0609020204030204" pitchFamily="49" charset="0"/>
              </a:rPr>
              <a:t>tmp (size_*2 + 1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while </a:t>
            </a:r>
            <a:r>
              <a:rPr lang="en-US">
                <a:latin typeface="Consolas" panose="020B0609020204030204" pitchFamily="49" charset="0"/>
              </a:rPr>
              <a:t>(tmp.size() &lt; used</a:t>
            </a:r>
            <a:r>
              <a:rPr lang="en-US" smtClean="0">
                <a:latin typeface="Consolas" panose="020B0609020204030204" pitchFamily="49" charset="0"/>
              </a:rPr>
              <a:t>_)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tmp.push(arr</a:t>
            </a:r>
            <a:r>
              <a:rPr lang="en-US">
                <a:latin typeface="Consolas" panose="020B0609020204030204" pitchFamily="49" charset="0"/>
              </a:rPr>
              <a:t>_[tmp.size</a:t>
            </a:r>
            <a:r>
              <a:rPr lang="en-US" smtClean="0">
                <a:latin typeface="Consolas" panose="020B0609020204030204" pitchFamily="49" charset="0"/>
              </a:rPr>
              <a:t>()]);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tmp.push(t);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swap</a:t>
            </a:r>
            <a:r>
              <a:rPr lang="en-US">
                <a:latin typeface="Consolas" panose="020B0609020204030204" pitchFamily="49" charset="0"/>
              </a:rPr>
              <a:t>(*this, tmp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construct(arr</a:t>
            </a:r>
            <a:r>
              <a:rPr lang="en-US">
                <a:latin typeface="Consolas" panose="020B0609020204030204" pitchFamily="49" charset="0"/>
              </a:rPr>
              <a:t>_ + used_, 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used</a:t>
            </a:r>
            <a:r>
              <a:rPr lang="en-US">
                <a:latin typeface="Consolas" panose="020B0609020204030204" pitchFamily="49" charset="0"/>
              </a:rPr>
              <a:t>_ += 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Kalb 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проектировании </a:t>
            </a:r>
            <a:r>
              <a:rPr lang="en-US" smtClean="0"/>
              <a:t>calb line </a:t>
            </a:r>
            <a:r>
              <a:rPr lang="ru-RU" smtClean="0"/>
              <a:t>это полезная идиома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</a:t>
            </a:r>
            <a:r>
              <a:rPr lang="en-US" smtClean="0">
                <a:latin typeface="Consolas" panose="020B0609020204030204" pitchFamily="49" charset="0"/>
              </a:rPr>
              <a:t>oid </a:t>
            </a:r>
            <a:r>
              <a:rPr lang="en-US">
                <a:latin typeface="Consolas" panose="020B0609020204030204" pitchFamily="49" charset="0"/>
              </a:rPr>
              <a:t>push(const T&amp; 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</a:t>
            </a:r>
            <a:r>
              <a:rPr lang="en-US">
                <a:latin typeface="Consolas" panose="020B0609020204030204" pitchFamily="49" charset="0"/>
              </a:rPr>
              <a:t>(used_ == size_)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MyVector </a:t>
            </a:r>
            <a:r>
              <a:rPr lang="en-US">
                <a:latin typeface="Consolas" panose="020B0609020204030204" pitchFamily="49" charset="0"/>
              </a:rPr>
              <a:t>tmp (size_*2 + 1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while </a:t>
            </a:r>
            <a:r>
              <a:rPr lang="en-US">
                <a:latin typeface="Consolas" panose="020B0609020204030204" pitchFamily="49" charset="0"/>
              </a:rPr>
              <a:t>(tmp.size() &lt; used</a:t>
            </a:r>
            <a:r>
              <a:rPr lang="en-US" smtClean="0">
                <a:latin typeface="Consolas" panose="020B0609020204030204" pitchFamily="49" charset="0"/>
              </a:rPr>
              <a:t>_)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tmp.push(arr</a:t>
            </a:r>
            <a:r>
              <a:rPr lang="en-US">
                <a:latin typeface="Consolas" panose="020B0609020204030204" pitchFamily="49" charset="0"/>
              </a:rPr>
              <a:t>_[tmp.size</a:t>
            </a:r>
            <a:r>
              <a:rPr lang="en-US" smtClean="0">
                <a:latin typeface="Consolas" panose="020B0609020204030204" pitchFamily="49" charset="0"/>
              </a:rPr>
              <a:t>()]);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tmp.push(t);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swap</a:t>
            </a:r>
            <a:r>
              <a:rPr lang="en-US">
                <a:latin typeface="Consolas" panose="020B0609020204030204" pitchFamily="49" charset="0"/>
              </a:rPr>
              <a:t>(*this, tmp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34440" y="4370832"/>
            <a:ext cx="9162288" cy="274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8019288" y="2514600"/>
            <a:ext cx="3657600" cy="1562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smtClean="0">
                <a:solidFill>
                  <a:schemeClr val="tx1"/>
                </a:solidFill>
              </a:rPr>
              <a:t>Выше этой линии инварианты класса неизменны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19288" y="4601718"/>
            <a:ext cx="3657600" cy="1562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smtClean="0">
                <a:solidFill>
                  <a:schemeClr val="tx1"/>
                </a:solidFill>
              </a:rPr>
              <a:t>Ниже этой линии операции не кидают исключений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Общий вывод и картинка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Проектирование с использованием исключений в итоге позволяет упростить и улучшить код, структурируя его с чётким распределением </a:t>
            </a:r>
            <a:r>
              <a:rPr lang="ru-RU" smtClean="0"/>
              <a:t>ответственности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ru-RU" smtClean="0"/>
              <a:t>В реальной </a:t>
            </a:r>
            <a:r>
              <a:rPr lang="en-US" smtClean="0"/>
              <a:t>libstdc++ </a:t>
            </a:r>
            <a:r>
              <a:rPr lang="ru-RU" smtClean="0"/>
              <a:t>вектор тоже будет устроен по такому принципу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62456" y="3063240"/>
            <a:ext cx="3657600" cy="172821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MyVectorBuf</a:t>
            </a:r>
          </a:p>
          <a:p>
            <a:pPr algn="ctr"/>
            <a:endParaRPr lang="en-US" sz="160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ru-RU" sz="2800" smtClean="0">
                <a:solidFill>
                  <a:schemeClr val="tx1"/>
                </a:solidFill>
              </a:rPr>
              <a:t>Абстрагирует работу с памятью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362456" y="3721608"/>
            <a:ext cx="3657600" cy="9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647125" y="3053805"/>
            <a:ext cx="3657600" cy="172821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MyVector</a:t>
            </a:r>
          </a:p>
          <a:p>
            <a:pPr algn="ctr"/>
            <a:endParaRPr lang="en-US" sz="160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ru-RU" sz="2800" smtClean="0">
                <a:solidFill>
                  <a:schemeClr val="tx1"/>
                </a:solidFill>
              </a:rPr>
              <a:t>Предоставляет интерфейс массива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31885" y="3602445"/>
            <a:ext cx="3657600" cy="9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6132576" y="3739896"/>
            <a:ext cx="475488" cy="374904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1"/>
            <a:endCxn id="4" idx="3"/>
          </p:cNvCxnSpPr>
          <p:nvPr/>
        </p:nvCxnSpPr>
        <p:spPr>
          <a:xfrm flipH="1">
            <a:off x="5020056" y="3927348"/>
            <a:ext cx="1112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14060" y="3517803"/>
            <a:ext cx="49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>
                <a:latin typeface="Consolas" panose="020B0609020204030204" pitchFamily="49" charset="0"/>
              </a:rPr>
              <a:t>1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64252" y="3521553"/>
            <a:ext cx="49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>
                <a:latin typeface="Consolas" panose="020B0609020204030204" pitchFamily="49" charset="0"/>
              </a:rPr>
              <a:t>1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malloc</a:t>
            </a:r>
            <a:r>
              <a:rPr lang="en-US" smtClean="0">
                <a:latin typeface="Consolas" panose="020B0609020204030204" pitchFamily="49" charset="0"/>
              </a:rPr>
              <a:t> (sizeof(T) * sz);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тут должна быть обработка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случая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arr_ == nullptr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Не обработана ситуация когда </a:t>
            </a:r>
            <a:r>
              <a:rPr lang="en-US" smtClean="0"/>
              <a:t>malloc </a:t>
            </a:r>
            <a:r>
              <a:rPr lang="ru-RU" smtClean="0"/>
              <a:t>вовращает </a:t>
            </a:r>
            <a:r>
              <a:rPr lang="en-US" smtClean="0"/>
              <a:t>nullptr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Поговорим о безопасности исключений ещё немного. Безопасен ли относительно исключений следующий код?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(shared_ptr&lt;T&gt;(new T(1)), </a:t>
            </a:r>
            <a:r>
              <a:rPr lang="en-US">
                <a:latin typeface="Consolas" panose="020B0609020204030204" pitchFamily="49" charset="0"/>
              </a:rPr>
              <a:t>shared_ptr&lt;T&gt;(</a:t>
            </a:r>
            <a:r>
              <a:rPr lang="en-US">
                <a:latin typeface="Consolas" panose="020B0609020204030204" pitchFamily="49" charset="0"/>
              </a:rPr>
              <a:t>new </a:t>
            </a:r>
            <a:r>
              <a:rPr lang="en-US" smtClean="0">
                <a:latin typeface="Consolas" panose="020B0609020204030204" pitchFamily="49" charset="0"/>
              </a:rPr>
              <a:t>T(2)));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Поговорим о безопасности исключений ещё немного. Безопасен ли относительно исключений следующий код?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(shared_ptr&lt;T&gt;(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 T(1)</a:t>
            </a:r>
            <a:r>
              <a:rPr lang="en-US" smtClean="0">
                <a:latin typeface="Consolas" panose="020B0609020204030204" pitchFamily="49" charset="0"/>
              </a:rPr>
              <a:t>), </a:t>
            </a:r>
            <a:r>
              <a:rPr lang="en-US">
                <a:latin typeface="Consolas" panose="020B0609020204030204" pitchFamily="49" charset="0"/>
              </a:rPr>
              <a:t>shared_ptr&lt;T&gt;(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T(2)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r>
              <a:rPr lang="ru-RU" smtClean="0"/>
              <a:t>Правильный ответ очевиден: нет</a:t>
            </a:r>
            <a:r>
              <a:rPr lang="en-US" smtClean="0"/>
              <a:t>.</a:t>
            </a:r>
            <a:r>
              <a:rPr lang="ru-RU" smtClean="0"/>
              <a:t> Если синее выполнилось, а красное бросило исключение, то всё плохо. Перепишем этот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foo(make_shared&lt;T&gt;(1), </a:t>
            </a:r>
            <a:r>
              <a:rPr lang="en-US">
                <a:latin typeface="Consolas" panose="020B0609020204030204" pitchFamily="49" charset="0"/>
              </a:rPr>
              <a:t>make_shared&lt;T</a:t>
            </a:r>
            <a:r>
              <a:rPr lang="en-US" smtClean="0">
                <a:latin typeface="Consolas" panose="020B0609020204030204" pitchFamily="49" charset="0"/>
              </a:rPr>
              <a:t>&gt;(2));</a:t>
            </a:r>
          </a:p>
          <a:p>
            <a:r>
              <a:rPr lang="ru-RU" smtClean="0"/>
              <a:t>Стало лучше?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24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Поговорим о безопасности исключений ещё немного. Безопасен ли относительно исключений следующий код?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(shared_ptr&lt;T&gt;(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 T(1)</a:t>
            </a:r>
            <a:r>
              <a:rPr lang="en-US" smtClean="0">
                <a:latin typeface="Consolas" panose="020B0609020204030204" pitchFamily="49" charset="0"/>
              </a:rPr>
              <a:t>), </a:t>
            </a:r>
            <a:r>
              <a:rPr lang="en-US">
                <a:latin typeface="Consolas" panose="020B0609020204030204" pitchFamily="49" charset="0"/>
              </a:rPr>
              <a:t>shared_ptr&lt;T&gt;(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T(2)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r>
              <a:rPr lang="ru-RU" smtClean="0"/>
              <a:t>Правильный ответ очевиден: нет</a:t>
            </a:r>
            <a:r>
              <a:rPr lang="en-US" smtClean="0"/>
              <a:t>.</a:t>
            </a:r>
            <a:r>
              <a:rPr lang="ru-RU" smtClean="0"/>
              <a:t> Если синее выполнилось, а красное бросило исключение, то всё плохо. Перепишем этот код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foo(make_shared&lt;T&gt;(1), </a:t>
            </a:r>
            <a:r>
              <a:rPr lang="en-US">
                <a:latin typeface="Consolas" panose="020B0609020204030204" pitchFamily="49" charset="0"/>
              </a:rPr>
              <a:t>make_shared&lt;T</a:t>
            </a:r>
            <a:r>
              <a:rPr lang="en-US" smtClean="0">
                <a:latin typeface="Consolas" panose="020B0609020204030204" pitchFamily="49" charset="0"/>
              </a:rPr>
              <a:t>&gt;(2));</a:t>
            </a:r>
          </a:p>
          <a:p>
            <a:r>
              <a:rPr lang="ru-RU" smtClean="0"/>
              <a:t>Стало лучше?</a:t>
            </a:r>
          </a:p>
          <a:p>
            <a:r>
              <a:rPr lang="ru-RU" smtClean="0"/>
              <a:t>Несомненно. Гайдлайн здесь такой: по возможности избегать явного выделения памяти. Не зря оно было завернуто в </a:t>
            </a:r>
            <a:r>
              <a:rPr lang="en-US" smtClean="0"/>
              <a:t>MyVectorBuf.</a:t>
            </a:r>
          </a:p>
        </p:txBody>
      </p:sp>
    </p:spTree>
    <p:extLst>
      <p:ext uri="{BB962C8B-B14F-4D97-AF65-F5344CB8AC3E}">
        <p14:creationId xmlns:p14="http://schemas.microsoft.com/office/powerpoint/2010/main" val="10372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 Обработка ошибок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Гарантии безопасности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Ручное управление памятью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</a:t>
            </a:r>
            <a:r>
              <a:rPr lang="ru-RU" sz="4800" smtClean="0"/>
              <a:t>Жизнь без исключений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14391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Простые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всегда ошибка является исключительной ситуацией</a:t>
            </a:r>
          </a:p>
          <a:p>
            <a:r>
              <a:rPr lang="ru-RU" smtClean="0"/>
              <a:t>Иерархия результатов по степени восстановимости</a:t>
            </a:r>
          </a:p>
          <a:p>
            <a:pPr lvl="1"/>
            <a:r>
              <a:rPr lang="ru-RU" smtClean="0"/>
              <a:t>Успешное выполнение</a:t>
            </a:r>
          </a:p>
          <a:p>
            <a:pPr lvl="2"/>
            <a:r>
              <a:rPr lang="ru-RU" smtClean="0">
                <a:solidFill>
                  <a:srgbClr val="0000FF"/>
                </a:solidFill>
              </a:rPr>
              <a:t>модуль загружен успешно</a:t>
            </a:r>
          </a:p>
          <a:p>
            <a:pPr lvl="1"/>
            <a:r>
              <a:rPr lang="ru-RU" smtClean="0"/>
              <a:t>Предсказуемая и некритичная ошибка (можно обработать на том же уровне)</a:t>
            </a:r>
          </a:p>
          <a:p>
            <a:pPr lvl="2"/>
            <a:r>
              <a:rPr lang="ru-RU" smtClean="0">
                <a:solidFill>
                  <a:srgbClr val="0000FF"/>
                </a:solidFill>
              </a:rPr>
              <a:t>модуль не отвечает</a:t>
            </a:r>
          </a:p>
          <a:p>
            <a:pPr lvl="1"/>
            <a:r>
              <a:rPr lang="ru-RU" smtClean="0"/>
              <a:t>Исключительная ситуация (возможно её обработает нечто уровнем выше)</a:t>
            </a:r>
          </a:p>
          <a:p>
            <a:pPr lvl="2"/>
            <a:r>
              <a:rPr lang="ru-RU" smtClean="0">
                <a:solidFill>
                  <a:srgbClr val="0000FF"/>
                </a:solidFill>
              </a:rPr>
              <a:t>исчерпание памяти при загрузке модуля</a:t>
            </a:r>
          </a:p>
          <a:p>
            <a:pPr lvl="1"/>
            <a:r>
              <a:rPr lang="ru-RU" smtClean="0"/>
              <a:t>Невосстановимая ошибка, завершение программы</a:t>
            </a:r>
          </a:p>
          <a:p>
            <a:pPr lvl="2"/>
            <a:r>
              <a:rPr lang="ru-RU" smtClean="0">
                <a:solidFill>
                  <a:srgbClr val="0000FF"/>
                </a:solidFill>
              </a:rPr>
              <a:t>взрыв жёсткого диска при загрузке модуля</a:t>
            </a:r>
          </a:p>
          <a:p>
            <a:r>
              <a:rPr lang="ru-RU" smtClean="0"/>
              <a:t>Чтобы систематизировать работу с простыми ошибками существует заголов</a:t>
            </a:r>
            <a:r>
              <a:rPr lang="ru-RU"/>
              <a:t>о</a:t>
            </a:r>
            <a:r>
              <a:rPr lang="ru-RU" smtClean="0"/>
              <a:t>чный файл </a:t>
            </a:r>
            <a:r>
              <a:rPr lang="en-US" smtClean="0">
                <a:latin typeface="Consolas" panose="020B0609020204030204" pitchFamily="49" charset="0"/>
              </a:rPr>
              <a:t>&lt;system_error&gt;</a:t>
            </a:r>
            <a:r>
              <a:rPr lang="ru-RU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6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Семантические группы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Catch </a:t>
            </a:r>
            <a:r>
              <a:rPr lang="ru-RU" smtClean="0"/>
              <a:t>и механизм классов-наследников позволяет ловить целые группы исключений:</a:t>
            </a:r>
          </a:p>
          <a:p>
            <a:pPr marL="0" indent="0">
              <a:buNone/>
            </a:pPr>
            <a:r>
              <a:rPr lang="ru-RU" sz="2400">
                <a:latin typeface="Consolas" panose="020B0609020204030204" pitchFamily="49" charset="0"/>
              </a:rPr>
              <a:t>с</a:t>
            </a:r>
            <a:r>
              <a:rPr lang="en-US" sz="2400">
                <a:latin typeface="Consolas" panose="020B0609020204030204" pitchFamily="49" charset="0"/>
              </a:rPr>
              <a:t>lass MathErr :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runtime_error </a:t>
            </a:r>
            <a:r>
              <a:rPr lang="en-US" sz="2400">
                <a:latin typeface="Consolas" panose="020B0609020204030204" pitchFamily="49" charset="0"/>
              </a:rPr>
              <a:t>{</a:t>
            </a:r>
            <a:r>
              <a:rPr lang="ru-RU" sz="240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ru-RU" sz="2400">
                <a:latin typeface="Consolas" panose="020B0609020204030204" pitchFamily="49" charset="0"/>
              </a:rPr>
              <a:t>информация об ошибке  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class Overflow : public MathErr {</a:t>
            </a:r>
            <a:r>
              <a:rPr lang="ru-RU" sz="2400">
                <a:latin typeface="Consolas" panose="020B0609020204030204" pitchFamily="49" charset="0"/>
              </a:rPr>
              <a:t> расширение </a:t>
            </a: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try {</a:t>
            </a:r>
            <a:r>
              <a:rPr lang="ru-RU" sz="2400" smtClean="0">
                <a:latin typeface="Consolas" panose="020B0609020204030204" pitchFamily="49" charset="0"/>
              </a:rPr>
              <a:t> тут много опасного кода</a:t>
            </a:r>
            <a:r>
              <a:rPr lang="en-US" sz="2400" smtClean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catch (runtime_error&amp; e) { cerr &lt;&lt; e.what(); throw; }</a:t>
            </a:r>
          </a:p>
          <a:p>
            <a:r>
              <a:rPr lang="ru-RU" smtClean="0"/>
              <a:t>Под этот обработчик подходит любая </a:t>
            </a:r>
            <a:r>
              <a:rPr lang="en-US" smtClean="0"/>
              <a:t>runtime error</a:t>
            </a:r>
          </a:p>
        </p:txBody>
      </p:sp>
    </p:spTree>
    <p:extLst>
      <p:ext uri="{BB962C8B-B14F-4D97-AF65-F5344CB8AC3E}">
        <p14:creationId xmlns:p14="http://schemas.microsoft.com/office/powerpoint/2010/main" val="3947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Семантические группы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038600"/>
          </a:xfrm>
        </p:spPr>
        <p:txBody>
          <a:bodyPr/>
          <a:lstStyle/>
          <a:p>
            <a:r>
              <a:rPr lang="en-US" smtClean="0"/>
              <a:t>Catch </a:t>
            </a:r>
            <a:r>
              <a:rPr lang="ru-RU" smtClean="0"/>
              <a:t>и механизм классов-наследников позволяет ловить целые группы исключений</a:t>
            </a:r>
          </a:p>
          <a:p>
            <a:r>
              <a:rPr lang="ru-RU" smtClean="0"/>
              <a:t>Для кодов возврата это тоже можно сделать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error_code ec </a:t>
            </a:r>
            <a:r>
              <a:rPr lang="en-US" sz="2400" smtClean="0">
                <a:latin typeface="Consolas" panose="020B0609020204030204" pitchFamily="49" charset="0"/>
              </a:rPr>
              <a:t>{ MY_OUTOF_MEM, errc</a:t>
            </a:r>
            <a:r>
              <a:rPr lang="en-US" sz="2400" smtClean="0">
                <a:latin typeface="Consolas" panose="020B0609020204030204" pitchFamily="49" charset="0"/>
              </a:rPr>
              <a:t>::</a:t>
            </a:r>
            <a:r>
              <a:rPr lang="en-US" sz="2400" smtClean="0">
                <a:latin typeface="Consolas" panose="020B0609020204030204" pitchFamily="49" charset="0"/>
              </a:rPr>
              <a:t>not_enough_memory };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mtClean="0"/>
              <a:t>Здесь </a:t>
            </a:r>
            <a:r>
              <a:rPr lang="en-US" smtClean="0"/>
              <a:t>errc </a:t>
            </a:r>
            <a:r>
              <a:rPr lang="ru-RU" smtClean="0"/>
              <a:t>это категория ошибки, а </a:t>
            </a:r>
            <a:r>
              <a:rPr lang="en-US" smtClean="0"/>
              <a:t>error_code </a:t>
            </a:r>
            <a:r>
              <a:rPr lang="ru-RU" smtClean="0"/>
              <a:t>может быть платформенно зависимым</a:t>
            </a:r>
          </a:p>
          <a:p>
            <a:r>
              <a:rPr lang="ru-RU" smtClean="0"/>
              <a:t>Сравнение через простое </a:t>
            </a:r>
            <a:r>
              <a:rPr lang="en-US" smtClean="0"/>
              <a:t>== </a:t>
            </a:r>
            <a:r>
              <a:rPr lang="ru-RU" smtClean="0"/>
              <a:t>сравнивает код со своей группой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if (ec == </a:t>
            </a:r>
            <a:r>
              <a:rPr lang="en-US" sz="2400">
                <a:latin typeface="Consolas" panose="020B0609020204030204" pitchFamily="49" charset="0"/>
              </a:rPr>
              <a:t>errc::</a:t>
            </a:r>
            <a:r>
              <a:rPr lang="en-US" sz="2400" smtClean="0">
                <a:latin typeface="Consolas" panose="020B0609020204030204" pitchFamily="49" charset="0"/>
              </a:rPr>
              <a:t>not_enough_memory) {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обработка нехватки памяти </a:t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Перегрузка по </a:t>
            </a:r>
            <a:r>
              <a:rPr lang="en-US" smtClean="0"/>
              <a:t>error_code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void push (T new_elem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 push (T new_elem, error_code &amp;ec)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До </a:t>
            </a:r>
            <a:r>
              <a:rPr lang="ru-RU" smtClean="0">
                <a:latin typeface="Consolas" panose="020B0609020204030204" pitchFamily="49" charset="0"/>
              </a:rPr>
              <a:t>2011</a:t>
            </a:r>
            <a:r>
              <a:rPr lang="ru-RU" smtClean="0"/>
              <a:t> года вместо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en-US" smtClean="0"/>
              <a:t> </a:t>
            </a:r>
            <a:r>
              <a:rPr lang="ru-RU" smtClean="0"/>
              <a:t>использовалась динамическая спецификация отсутствия исключений </a:t>
            </a:r>
            <a:r>
              <a:rPr lang="en-US" smtClean="0">
                <a:latin typeface="Consolas" panose="020B0609020204030204" pitchFamily="49" charset="0"/>
              </a:rPr>
              <a:t>throw()</a:t>
            </a:r>
            <a:r>
              <a:rPr lang="en-US" smtClean="0"/>
              <a:t> </a:t>
            </a:r>
            <a:r>
              <a:rPr lang="ru-RU" smtClean="0"/>
              <a:t>и она была плоха</a:t>
            </a:r>
          </a:p>
          <a:p>
            <a:r>
              <a:rPr lang="ru-RU" smtClean="0"/>
              <a:t>Забудьте о </a:t>
            </a:r>
            <a:r>
              <a:rPr lang="en-US" smtClean="0">
                <a:latin typeface="Consolas" panose="020B0609020204030204" pitchFamily="49" charset="0"/>
              </a:rPr>
              <a:t>throw()</a:t>
            </a:r>
            <a:r>
              <a:rPr lang="en-US" smtClean="0"/>
              <a:t>. </a:t>
            </a:r>
            <a:r>
              <a:rPr lang="ru-RU" smtClean="0"/>
              <a:t>Будущее наступило. Используйте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бы вы предписали (на месте комитета) для случаев, когда в </a:t>
            </a:r>
            <a:r>
              <a:rPr lang="en-US" smtClean="0"/>
              <a:t>noexcept </a:t>
            </a:r>
            <a:r>
              <a:rPr lang="ru-RU" smtClean="0"/>
              <a:t>функции всё-таки было сгенерировано исключение?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Некоторые функции непонятно аннотировать </a:t>
            </a:r>
            <a:r>
              <a:rPr lang="en-US" smtClean="0"/>
              <a:t>noexcept </a:t>
            </a:r>
            <a:r>
              <a:rPr lang="ru-RU" smtClean="0"/>
              <a:t>или нет</a:t>
            </a:r>
            <a:r>
              <a:rPr lang="en-US" smtClean="0"/>
              <a:t>?</a:t>
            </a:r>
            <a:endParaRPr lang="ru-RU" smtClean="0"/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&lt;class T&gt;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</a:t>
            </a:r>
            <a:r>
              <a:rPr lang="en-US" sz="2400">
                <a:latin typeface="Consolas" panose="020B0609020204030204" pitchFamily="49" charset="0"/>
              </a:rPr>
              <a:t>copy(T const&amp; original</a:t>
            </a:r>
            <a:r>
              <a:rPr lang="en-US" sz="2400" smtClean="0">
                <a:latin typeface="Consolas" panose="020B0609020204030204" pitchFamily="49" charset="0"/>
              </a:rPr>
              <a:t>) // noexcept?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original;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Чем нам грозит эта ситуация?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MyVector v (100);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/>
              <a:t>тут объект </a:t>
            </a:r>
            <a:r>
              <a:rPr lang="en-US" smtClean="0"/>
              <a:t>v </a:t>
            </a:r>
            <a:r>
              <a:rPr lang="ru-RU" smtClean="0"/>
              <a:t>может оказаться в несогласованном состоянии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v.arr_ = 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/>
              <a:t> </a:t>
            </a:r>
            <a:r>
              <a:rPr lang="ru-RU" smtClean="0"/>
              <a:t> т.к. память кончилась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v.size_ = 100</a:t>
            </a:r>
            <a:r>
              <a:rPr lang="en-US" smtClean="0"/>
              <a:t> </a:t>
            </a:r>
            <a:r>
              <a:rPr lang="ru-RU" smtClean="0"/>
              <a:t> т.к. конструктор никак не обработал ошибку</a:t>
            </a:r>
          </a:p>
          <a:p>
            <a:r>
              <a:rPr lang="ru-RU" smtClean="0"/>
              <a:t>Хуже всего то, что объект в несогласованном состоянии никак не отличается от нормального объекта</a:t>
            </a:r>
          </a:p>
          <a:p>
            <a:r>
              <a:rPr lang="ru-RU" smtClean="0"/>
              <a:t>Несогласованность может проявиться через тысячи строк кода</a:t>
            </a:r>
          </a:p>
          <a:p>
            <a:r>
              <a:rPr lang="ru-RU" smtClean="0"/>
              <a:t>Это даже не </a:t>
            </a:r>
            <a:r>
              <a:rPr lang="en-US" smtClean="0"/>
              <a:t>UB. </a:t>
            </a:r>
            <a:r>
              <a:rPr lang="ru-RU" smtClean="0"/>
              <a:t>Несогласованное состояние вполне корректно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Некоторые функции непонятно аннотировать </a:t>
            </a:r>
            <a:r>
              <a:rPr lang="en-US"/>
              <a:t>noexcept </a:t>
            </a:r>
            <a:r>
              <a:rPr lang="ru-RU"/>
              <a:t>или нет</a:t>
            </a:r>
            <a:r>
              <a:rPr lang="en-US"/>
              <a:t>?</a:t>
            </a:r>
            <a:endParaRPr lang="ru-RU" smtClean="0"/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&lt;class T&gt;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</a:t>
            </a:r>
            <a:r>
              <a:rPr lang="en-US" sz="2400">
                <a:latin typeface="Consolas" panose="020B0609020204030204" pitchFamily="49" charset="0"/>
              </a:rPr>
              <a:t>copy(T const&amp; original</a:t>
            </a:r>
            <a:r>
              <a:rPr lang="en-US" sz="2400" smtClean="0">
                <a:latin typeface="Consolas" panose="020B0609020204030204" pitchFamily="49" charset="0"/>
              </a:rPr>
              <a:t>) // noexcept?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original;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mtClean="0"/>
              <a:t>Эта функция </a:t>
            </a:r>
            <a:r>
              <a:rPr lang="en-US" smtClean="0"/>
              <a:t>noexcept </a:t>
            </a:r>
            <a:r>
              <a:rPr lang="ru-RU" smtClean="0"/>
              <a:t>для </a:t>
            </a:r>
            <a:r>
              <a:rPr lang="en-US" smtClean="0"/>
              <a:t>int, </a:t>
            </a:r>
            <a:r>
              <a:rPr lang="ru-RU" smtClean="0"/>
              <a:t>но не для </a:t>
            </a:r>
            <a:r>
              <a:rPr lang="en-US" smtClean="0"/>
              <a:t>vector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588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83562" cy="4038600"/>
          </a:xfrm>
        </p:spPr>
        <p:txBody>
          <a:bodyPr/>
          <a:lstStyle/>
          <a:p>
            <a:r>
              <a:rPr lang="ru-RU" smtClean="0"/>
              <a:t>Некоторые </a:t>
            </a:r>
            <a:r>
              <a:rPr lang="ru-RU" smtClean="0"/>
              <a:t>функции</a:t>
            </a:r>
            <a:r>
              <a:rPr lang="en-US" smtClean="0"/>
              <a:t> </a:t>
            </a:r>
            <a:r>
              <a:rPr lang="ru-RU" smtClean="0"/>
              <a:t>можно различить простыми определителями</a:t>
            </a:r>
            <a:endParaRPr lang="ru-RU" smtClean="0"/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&lt;class T&gt;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</a:t>
            </a:r>
            <a:r>
              <a:rPr lang="en-US" sz="2400">
                <a:latin typeface="Consolas" panose="020B0609020204030204" pitchFamily="49" charset="0"/>
              </a:rPr>
              <a:t>copy(T const&amp; original</a:t>
            </a:r>
            <a:r>
              <a:rPr lang="en-US" sz="2400" smtClean="0">
                <a:latin typeface="Consolas" panose="020B0609020204030204" pitchFamily="49" charset="0"/>
              </a:rPr>
              <a:t>)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noexcept(is_fundamental&lt;T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&gt;::value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original;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mtClean="0"/>
              <a:t>Решение рабочее, но недостаточно точное. Даже у типов, не являющихся фундаментальными, копирующий конструктор может не бросать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6620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5216" cy="4038600"/>
          </a:xfrm>
        </p:spPr>
        <p:txBody>
          <a:bodyPr/>
          <a:lstStyle/>
          <a:p>
            <a:r>
              <a:rPr lang="ru-RU" smtClean="0"/>
              <a:t>Для более тонкой настройки служит оператор </a:t>
            </a:r>
            <a:r>
              <a:rPr lang="en-US" smtClean="0"/>
              <a:t>noexcept</a:t>
            </a:r>
            <a:endParaRPr lang="ru-RU" smtClean="0"/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&lt;class T&gt;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</a:t>
            </a:r>
            <a:r>
              <a:rPr lang="en-US" sz="2400">
                <a:latin typeface="Consolas" panose="020B0609020204030204" pitchFamily="49" charset="0"/>
              </a:rPr>
              <a:t>copy(T const&amp; </a:t>
            </a:r>
            <a:r>
              <a:rPr lang="en-US" sz="2400" smtClean="0">
                <a:latin typeface="Consolas" panose="020B0609020204030204" pitchFamily="49" charset="0"/>
              </a:rPr>
              <a:t>original) noexcept(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noexcept(T(original))</a:t>
            </a:r>
            <a:r>
              <a:rPr lang="en-US" sz="2400" smtClean="0">
                <a:latin typeface="Consolas" panose="020B0609020204030204" pitchFamily="49" charset="0"/>
              </a:rPr>
              <a:t>) </a:t>
            </a:r>
            <a:r>
              <a:rPr lang="ru-RU" sz="2400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ru-RU" sz="240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original;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mtClean="0"/>
              <a:t>Оператор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en-US" smtClean="0"/>
              <a:t> </a:t>
            </a:r>
            <a:r>
              <a:rPr lang="ru-RU" smtClean="0"/>
              <a:t>возвращает </a:t>
            </a:r>
            <a:r>
              <a:rPr lang="en-US" smtClean="0">
                <a:latin typeface="Consolas" panose="020B0609020204030204" pitchFamily="49" charset="0"/>
              </a:rPr>
              <a:t>true</a:t>
            </a:r>
            <a:r>
              <a:rPr lang="en-US" smtClean="0"/>
              <a:t> </a:t>
            </a:r>
            <a:r>
              <a:rPr lang="ru-RU" smtClean="0"/>
              <a:t>или </a:t>
            </a:r>
            <a:r>
              <a:rPr lang="en-US" smtClean="0">
                <a:latin typeface="Consolas" panose="020B0609020204030204" pitchFamily="49" charset="0"/>
              </a:rPr>
              <a:t>false</a:t>
            </a:r>
            <a:r>
              <a:rPr lang="en-US" smtClean="0"/>
              <a:t> </a:t>
            </a:r>
            <a:r>
              <a:rPr lang="ru-RU" smtClean="0"/>
              <a:t>в зависимости от вычисления выражения под ним на этапе компиляции</a:t>
            </a:r>
          </a:p>
        </p:txBody>
      </p:sp>
    </p:spTree>
    <p:extLst>
      <p:ext uri="{BB962C8B-B14F-4D97-AF65-F5344CB8AC3E}">
        <p14:creationId xmlns:p14="http://schemas.microsoft.com/office/powerpoint/2010/main" val="22610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</a:t>
            </a:r>
            <a:r>
              <a:rPr lang="en-US"/>
              <a:t>n</a:t>
            </a:r>
            <a:r>
              <a:rPr lang="en-US" smtClean="0"/>
              <a:t>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Оценивает каждую функцию, задействованную в выражении, но не вычисляет выражение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ThrowingCtor { ThrowingCtor(){} 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(ThrowingCtor) noexcept;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 </a:t>
            </a:r>
            <a:r>
              <a:rPr lang="en-US" smtClean="0">
                <a:latin typeface="Consolas" panose="020B0609020204030204" pitchFamily="49" charset="0"/>
              </a:rPr>
              <a:t>(int) noexcept;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(noexcept (foo(1)) == true);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assert (noexcept (</a:t>
            </a:r>
            <a:r>
              <a:rPr lang="en-US" smtClean="0">
                <a:latin typeface="Consolas" panose="020B0609020204030204" pitchFamily="49" charset="0"/>
              </a:rPr>
              <a:t>foo(ThrowingCtor{}))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false);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Возвращает </a:t>
            </a:r>
            <a:r>
              <a:rPr lang="en-US" smtClean="0"/>
              <a:t>false </a:t>
            </a:r>
            <a:r>
              <a:rPr lang="ru-RU" smtClean="0"/>
              <a:t>для </a:t>
            </a:r>
            <a:r>
              <a:rPr lang="en-US" smtClean="0"/>
              <a:t>constant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increment (int&amp;) noexcept;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(noexcept(increment(*((int *)0))) ==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 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643632" cy="4682267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800"/>
              <a:t>ISO/IEC, "Information technology –</a:t>
            </a:r>
            <a:r>
              <a:rPr lang="en-US" sz="1800" smtClean="0"/>
              <a:t> </a:t>
            </a:r>
            <a:r>
              <a:rPr lang="en-US" sz="1800"/>
              <a:t>Programming languages – C++", ISO/IEC 14882:2014, 2014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/>
              <a:t>The C++ Programming Language (4th Edition</a:t>
            </a:r>
            <a:r>
              <a:rPr lang="en-US" sz="1800" smtClean="0"/>
              <a:t>)</a:t>
            </a:r>
            <a:endParaRPr lang="ru-RU" sz="180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1800" smtClean="0"/>
              <a:t>Tom Cargill, Exception handling: a false sense of security, C++Report '1994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/>
              <a:t>David Abrahams, Exception-safety in generic components </a:t>
            </a:r>
            <a:r>
              <a:rPr lang="en-US" sz="1800" smtClean="0"/>
              <a:t>'1998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smtClean="0"/>
              <a:t>Herb Sutter, </a:t>
            </a:r>
            <a:r>
              <a:rPr lang="en-US" sz="1800"/>
              <a:t>Exceptional C++: 47 engineering puzzles, programming problems, and </a:t>
            </a:r>
            <a:r>
              <a:rPr lang="en-US" sz="1800" smtClean="0"/>
              <a:t>solutions, Addison-Wesley, 2000</a:t>
            </a:r>
            <a:endParaRPr lang="en-US" sz="1800"/>
          </a:p>
          <a:p>
            <a:pPr marL="514350" lvl="0" indent="-514350">
              <a:buFont typeface="+mj-lt"/>
              <a:buAutoNum type="arabicPeriod"/>
            </a:pPr>
            <a:r>
              <a:rPr lang="en-US" sz="1800" smtClean="0"/>
              <a:t>Herb Sutter, </a:t>
            </a:r>
            <a:r>
              <a:rPr lang="en-US" sz="1800"/>
              <a:t>More exceptional C++: 40 new engineering puzzles, programming problems, and </a:t>
            </a:r>
            <a:r>
              <a:rPr lang="en-US" sz="1800" smtClean="0"/>
              <a:t>solutions, </a:t>
            </a:r>
            <a:r>
              <a:rPr lang="en-US" sz="1800"/>
              <a:t>Addison-Wesley, </a:t>
            </a:r>
            <a:r>
              <a:rPr lang="en-US" sz="1800" smtClean="0"/>
              <a:t>2002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smtClean="0"/>
              <a:t>Jon Kalb, Exception Safe code (3 parts), CppCon'2014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Arne </a:t>
            </a:r>
            <a:r>
              <a:rPr lang="en-US" sz="1800"/>
              <a:t>Mertz, Modern C++ features – keyword `noexcept</a:t>
            </a:r>
            <a:r>
              <a:rPr lang="en-US" sz="1800" smtClean="0"/>
              <a:t>`, blog post, Jan'2016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smtClean="0"/>
              <a:t>Roland Bock, Variants of variadic AND, CppCon'2016</a:t>
            </a:r>
            <a:endParaRPr lang="en-US" sz="1800"/>
          </a:p>
          <a:p>
            <a:pPr marL="514350" lvl="0" indent="-514350">
              <a:buFont typeface="+mj-lt"/>
              <a:buAutoNum type="arabicPeriod"/>
            </a:pPr>
            <a:r>
              <a:rPr lang="en-US" sz="1800" smtClean="0"/>
              <a:t>Niall Douglas, Mongrel Monads, ACCU'2017</a:t>
            </a:r>
          </a:p>
        </p:txBody>
      </p:sp>
    </p:spTree>
    <p:extLst>
      <p:ext uri="{BB962C8B-B14F-4D97-AF65-F5344CB8AC3E}">
        <p14:creationId xmlns:p14="http://schemas.microsoft.com/office/powerpoint/2010/main" val="2942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метапрограммирование </a:t>
            </a:r>
            <a:r>
              <a:rPr lang="en-US" smtClean="0"/>
              <a:t>revisited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</a:t>
            </a:r>
            <a:r>
              <a:rPr lang="en-US" smtClean="0"/>
              <a:t>all_true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Задача: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template&lt;bool... Args&gt; struct all_true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Все аргументы </a:t>
            </a:r>
            <a:r>
              <a:rPr lang="en-US" smtClean="0"/>
              <a:t>bool (</a:t>
            </a:r>
            <a:r>
              <a:rPr lang="ru-RU" smtClean="0"/>
              <a:t>мы уже решали вариант это</a:t>
            </a:r>
            <a:r>
              <a:rPr lang="ru-RU"/>
              <a:t>й</a:t>
            </a:r>
            <a:r>
              <a:rPr lang="ru-RU" smtClean="0"/>
              <a:t> задачи для </a:t>
            </a:r>
            <a:r>
              <a:rPr lang="en-US" smtClean="0"/>
              <a:t>true_type)</a:t>
            </a:r>
            <a:endParaRPr lang="ru-RU" smtClean="0"/>
          </a:p>
          <a:p>
            <a:r>
              <a:rPr lang="en-US"/>
              <a:t>all_true &lt;</a:t>
            </a:r>
            <a:r>
              <a:rPr lang="ru-RU"/>
              <a:t>произвольное количество аргументов</a:t>
            </a:r>
            <a:r>
              <a:rPr lang="en-US"/>
              <a:t>&gt;::</a:t>
            </a:r>
            <a:r>
              <a:rPr lang="en-US" smtClean="0"/>
              <a:t>value == true </a:t>
            </a:r>
            <a:r>
              <a:rPr lang="ru-RU" smtClean="0"/>
              <a:t>только если все аргументы </a:t>
            </a:r>
            <a:r>
              <a:rPr lang="en-US" smtClean="0"/>
              <a:t>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mtClean="0"/>
                  <a:t>. Структуры</a:t>
                </a:r>
                <a:endParaRPr lang="en-US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106106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template&lt;bool... </a:t>
            </a:r>
            <a:r>
              <a:rPr lang="en-US" sz="2400" smtClean="0">
                <a:latin typeface="Consolas" panose="020B0609020204030204" pitchFamily="49" charset="0"/>
              </a:rPr>
              <a:t>Args&gt; struct all_true;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template&lt;&gt; struct all_true&lt;&gt; {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static </a:t>
            </a:r>
            <a:r>
              <a:rPr lang="en-US" sz="2400">
                <a:latin typeface="Consolas" panose="020B0609020204030204" pitchFamily="49" charset="0"/>
              </a:rPr>
              <a:t>constexpr bool value = true;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template&lt;bool </a:t>
            </a:r>
            <a:r>
              <a:rPr lang="en-US" sz="2400">
                <a:latin typeface="Consolas" panose="020B0609020204030204" pitchFamily="49" charset="0"/>
              </a:rPr>
              <a:t>Arg, bool... </a:t>
            </a:r>
            <a:r>
              <a:rPr lang="en-US" sz="2400" smtClean="0">
                <a:latin typeface="Consolas" panose="020B0609020204030204" pitchFamily="49" charset="0"/>
              </a:rPr>
              <a:t>Rest&gt;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struct all_true&lt;Arg</a:t>
            </a:r>
            <a:r>
              <a:rPr lang="en-US" sz="2400">
                <a:latin typeface="Consolas" panose="020B0609020204030204" pitchFamily="49" charset="0"/>
              </a:rPr>
              <a:t>, Rest</a:t>
            </a:r>
            <a:r>
              <a:rPr lang="en-US" sz="2400" smtClean="0">
                <a:latin typeface="Consolas" panose="020B0609020204030204" pitchFamily="49" charset="0"/>
              </a:rPr>
              <a:t>...&gt; {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static </a:t>
            </a:r>
            <a:r>
              <a:rPr lang="en-US" sz="2400">
                <a:latin typeface="Consolas" panose="020B0609020204030204" pitchFamily="49" charset="0"/>
              </a:rPr>
              <a:t>constexpr bool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 value </a:t>
            </a:r>
            <a:r>
              <a:rPr lang="en-US" sz="2400">
                <a:latin typeface="Consolas" panose="020B0609020204030204" pitchFamily="49" charset="0"/>
              </a:rPr>
              <a:t>= Arg &amp;&amp; </a:t>
            </a:r>
            <a:r>
              <a:rPr lang="en-US" sz="2400" smtClean="0">
                <a:latin typeface="Consolas" panose="020B0609020204030204" pitchFamily="49" charset="0"/>
              </a:rPr>
              <a:t>all_true&lt;Rest</a:t>
            </a:r>
            <a:r>
              <a:rPr lang="en-US" sz="2400">
                <a:latin typeface="Consolas" panose="020B0609020204030204" pitchFamily="49" charset="0"/>
              </a:rPr>
              <a:t>...&gt;::value;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</a:p>
          <a:p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Все ли помнят как сделать этот вариант лучше?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1569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1а</m:t>
                    </m:r>
                  </m:oMath>
                </a14:m>
                <a:r>
                  <a:rPr lang="ru-RU" smtClean="0"/>
                  <a:t>. </a:t>
                </a:r>
                <a:r>
                  <a:rPr lang="en-US" smtClean="0"/>
                  <a:t>std::is_same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791914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template&lt;bool...&gt;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all_helper {};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template&lt;bool... Args&gt;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 smtClean="0">
                <a:latin typeface="Consolas" panose="020B0609020204030204" pitchFamily="49" charset="0"/>
              </a:rPr>
              <a:t>all_true </a:t>
            </a:r>
            <a:r>
              <a:rPr lang="en-US">
                <a:latin typeface="Consolas" panose="020B0609020204030204" pitchFamily="49" charset="0"/>
              </a:rPr>
              <a:t>= is_same&lt;all_helper&lt;true, Args</a:t>
            </a:r>
            <a:r>
              <a:rPr lang="en-US" smtClean="0">
                <a:latin typeface="Consolas" panose="020B0609020204030204" pitchFamily="49" charset="0"/>
              </a:rPr>
              <a:t>...&gt;,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all_helper&lt;Args</a:t>
            </a:r>
            <a:r>
              <a:rPr lang="en-US">
                <a:latin typeface="Consolas" panose="020B0609020204030204" pitchFamily="49" charset="0"/>
              </a:rPr>
              <a:t>..., true&gt;&gt;;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(size_t sz): size_(sz), used_(0)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(!arr_)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 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 что здесь делать?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Не вполне ясно как эта ошибка вообще может быть обработана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mtClean="0"/>
                  <a:t>. </a:t>
                </a:r>
                <a:r>
                  <a:rPr lang="en-US"/>
                  <a:t>C</a:t>
                </a:r>
                <a:r>
                  <a:rPr lang="en-US" smtClean="0"/>
                  <a:t>onstexpr</a:t>
                </a:r>
                <a:r>
                  <a:rPr lang="ru-RU" smtClean="0"/>
                  <a:t> функции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503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constexpr bool all_truef() { return true;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template&lt;typename </a:t>
            </a:r>
            <a:r>
              <a:rPr lang="en-US" sz="2400">
                <a:latin typeface="Consolas" panose="020B0609020204030204" pitchFamily="49" charset="0"/>
              </a:rPr>
              <a:t>Arg, typename... </a:t>
            </a:r>
            <a:r>
              <a:rPr lang="en-US" sz="2400" smtClean="0">
                <a:latin typeface="Consolas" panose="020B0609020204030204" pitchFamily="49" charset="0"/>
              </a:rPr>
              <a:t>Rest&gt;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constexpr bool all_truef(Arg </a:t>
            </a:r>
            <a:r>
              <a:rPr lang="en-US" sz="2400">
                <a:latin typeface="Consolas" panose="020B0609020204030204" pitchFamily="49" charset="0"/>
              </a:rPr>
              <a:t>arg, Rest... rest</a:t>
            </a:r>
            <a:r>
              <a:rPr lang="en-US" sz="2400" smtClean="0">
                <a:latin typeface="Consolas" panose="020B0609020204030204" pitchFamily="49" charset="0"/>
              </a:rPr>
              <a:t>) {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arg &amp;&amp; </a:t>
            </a:r>
            <a:r>
              <a:rPr lang="en-US" sz="2400" smtClean="0">
                <a:latin typeface="Consolas" panose="020B0609020204030204" pitchFamily="49" charset="0"/>
              </a:rPr>
              <a:t>all_truef(rest...);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template&lt;bool... Args&gt;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using </a:t>
            </a:r>
            <a:r>
              <a:rPr lang="en-US" sz="2400" smtClean="0">
                <a:latin typeface="Consolas" panose="020B0609020204030204" pitchFamily="49" charset="0"/>
              </a:rPr>
              <a:t>all_true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integral_constant&lt;bool, all_truef(Args</a:t>
            </a:r>
            <a:r>
              <a:rPr lang="en-US" sz="2400">
                <a:latin typeface="Consolas" panose="020B0609020204030204" pitchFamily="49" charset="0"/>
              </a:rPr>
              <a:t>...)&gt;; </a:t>
            </a:r>
            <a:br>
              <a:rPr lang="en-US" sz="2400">
                <a:latin typeface="Consolas" panose="020B0609020204030204" pitchFamily="49" charset="0"/>
              </a:rPr>
            </a:b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mtClean="0"/>
                  <a:t>. </a:t>
                </a:r>
                <a:r>
                  <a:rPr lang="en-US" smtClean="0"/>
                  <a:t>Noexcept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</a:t>
            </a:r>
            <a:r>
              <a:rPr lang="en-US" smtClean="0">
                <a:latin typeface="Consolas" panose="020B0609020204030204" pitchFamily="49" charset="0"/>
              </a:rPr>
              <a:t>Arg&gt; struct nx_helper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constexpr </a:t>
            </a:r>
            <a:r>
              <a:rPr lang="en-US">
                <a:latin typeface="Consolas" panose="020B0609020204030204" pitchFamily="49" charset="0"/>
              </a:rPr>
              <a:t>explicit nx_helper() noexcept(Arg)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...</a:t>
            </a:r>
            <a:r>
              <a:rPr lang="en-US" smtClean="0">
                <a:latin typeface="Consolas" panose="020B0609020204030204" pitchFamily="49" charset="0"/>
              </a:rPr>
              <a:t>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nx_join(T const&amp;...) noexcept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&lt;bool ...</a:t>
            </a:r>
            <a:r>
              <a:rPr lang="en-US" smtClean="0">
                <a:latin typeface="Consolas" panose="020B0609020204030204" pitchFamily="49" charset="0"/>
              </a:rPr>
              <a:t>Args&gt;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all_true : integral_constant&lt;bool,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noexcept(nx_join(nx_helper&lt;Args&gt;{}...))&gt; {};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</a:t>
            </a:r>
            <a:r>
              <a:rPr lang="en-US" smtClean="0"/>
              <a:t>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Здесь показываются замеры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g++ test-meta.cc -</a:t>
            </a:r>
            <a:r>
              <a:rPr lang="en-US" smtClean="0">
                <a:latin typeface="Consolas" panose="020B0609020204030204" pitchFamily="49" charset="0"/>
              </a:rPr>
              <a:t>ftime-report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06424" y="1173575"/>
                <a:ext cx="10396728" cy="2926080"/>
              </a:xfrm>
            </p:spPr>
            <p:txBody>
              <a:bodyPr/>
              <a:lstStyle/>
              <a:p>
                <a:r>
                  <a:rPr lang="ru-RU" smtClean="0"/>
                  <a:t>секретный уровень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06424" y="1173575"/>
                <a:ext cx="10396728" cy="2926080"/>
              </a:xfrm>
              <a:blipFill rotWithShape="0">
                <a:blip r:embed="rId2"/>
                <a:stretch>
                  <a:fillRect l="-2874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работа с объектами исключений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Заворачивание в </a:t>
            </a:r>
            <a:r>
              <a:rPr lang="en-US" smtClean="0"/>
              <a:t>exception_ptr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90468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do_raise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throw runtime_error("Exception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exception_ptr </a:t>
            </a:r>
            <a:r>
              <a:rPr lang="en-US">
                <a:latin typeface="Consolas" panose="020B0609020204030204" pitchFamily="49" charset="0"/>
              </a:rPr>
              <a:t>get_exception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try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do_raise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catch 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return current_exception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nullptr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</a:t>
            </a:r>
            <a:r>
              <a:rPr lang="en-US" smtClean="0"/>
              <a:t>exception_ptr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904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void do_raise ()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throw runtime_error("Exception</a:t>
            </a:r>
            <a:r>
              <a:rPr lang="en-US" sz="2000" smtClean="0">
                <a:latin typeface="Consolas" panose="020B0609020204030204" pitchFamily="49" charset="0"/>
              </a:rPr>
              <a:t>!");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exception_ptr </a:t>
            </a:r>
            <a:r>
              <a:rPr lang="en-US" sz="2000">
                <a:latin typeface="Consolas" panose="020B0609020204030204" pitchFamily="49" charset="0"/>
              </a:rPr>
              <a:t>get_exception ()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try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do_raise </a:t>
            </a:r>
            <a:r>
              <a:rPr lang="en-US" sz="2000" smtClean="0">
                <a:latin typeface="Consolas" panose="020B0609020204030204" pitchFamily="49" charset="0"/>
              </a:rPr>
              <a:t>();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catch (...)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current_exception </a:t>
            </a:r>
            <a:r>
              <a:rPr lang="en-US" sz="2000" smtClean="0">
                <a:latin typeface="Consolas" panose="020B0609020204030204" pitchFamily="49" charset="0"/>
              </a:rPr>
              <a:t>();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nullptr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где-то далее в коде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exception_ptr </a:t>
            </a:r>
            <a:r>
              <a:rPr lang="en-US" sz="2000">
                <a:latin typeface="Consolas" panose="020B0609020204030204" pitchFamily="49" charset="0"/>
              </a:rPr>
              <a:t>e = get_exception </a:t>
            </a:r>
            <a:r>
              <a:rPr lang="en-US" sz="2000" smtClean="0">
                <a:latin typeface="Consolas" panose="020B0609020204030204" pitchFamily="49" charset="0"/>
              </a:rPr>
              <a:t>();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rethrow_exception(e);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ередача </a:t>
            </a:r>
            <a:r>
              <a:rPr lang="ru-RU" smtClean="0"/>
              <a:t>таким образом исключений между </a:t>
            </a:r>
            <a:r>
              <a:rPr lang="en-US" smtClean="0"/>
              <a:t>threads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Вкладывание исключений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некая</a:t>
            </a:r>
            <a:r>
              <a:rPr lang="ru-RU"/>
              <a:t> </a:t>
            </a:r>
            <a:r>
              <a:rPr lang="ru-RU" smtClean="0"/>
              <a:t>исключительная ситуация требует аннотации объекта исключения другим исключением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open_file</a:t>
            </a:r>
            <a:r>
              <a:rPr lang="en-US">
                <a:latin typeface="Consolas" panose="020B0609020204030204" pitchFamily="49" charset="0"/>
              </a:rPr>
              <a:t>("nonexistent.file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catch(...)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хочется выбросить исключение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но при этом не потерять прилетевшее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Конечно можно воспользоваться объектом исключения и написать свою обёртку вокруг него. Но у нас есть механизм языка.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Вкладывание исключений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open_file</a:t>
            </a:r>
            <a:r>
              <a:rPr lang="en-US">
                <a:latin typeface="Consolas" panose="020B0609020204030204" pitchFamily="49" charset="0"/>
              </a:rPr>
              <a:t>("nonexistent.file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catch(...)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std::throw_with_nested</a:t>
            </a:r>
            <a:r>
              <a:rPr lang="en-US" smtClean="0">
                <a:latin typeface="Consolas" panose="020B0609020204030204" pitchFamily="49" charset="0"/>
              </a:rPr>
              <a:t>(runtime_error</a:t>
            </a:r>
            <a:r>
              <a:rPr lang="en-US">
                <a:latin typeface="Consolas" panose="020B0609020204030204" pitchFamily="49" charset="0"/>
              </a:rPr>
              <a:t>("run() failed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дальше: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catch(runtime_error &amp;e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&lt;&lt; e.what() &lt;&lt; 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if(e.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has_nested</a:t>
            </a:r>
            <a:r>
              <a:rPr lang="en-US" smtClean="0">
                <a:latin typeface="Consolas" panose="020B0609020204030204" pitchFamily="49" charset="0"/>
              </a:rPr>
              <a:t>())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e.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rethrow_nested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Вкладывание исключений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open_file</a:t>
            </a:r>
            <a:r>
              <a:rPr lang="en-US">
                <a:latin typeface="Consolas" panose="020B0609020204030204" pitchFamily="49" charset="0"/>
              </a:rPr>
              <a:t>("nonexistent.file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catch(...)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std::throw_with_nested</a:t>
            </a:r>
            <a:r>
              <a:rPr lang="en-US" smtClean="0">
                <a:latin typeface="Consolas" panose="020B0609020204030204" pitchFamily="49" charset="0"/>
              </a:rPr>
              <a:t>(runtime_error</a:t>
            </a:r>
            <a:r>
              <a:rPr lang="en-US">
                <a:latin typeface="Consolas" panose="020B0609020204030204" pitchFamily="49" charset="0"/>
              </a:rPr>
              <a:t>("run() failed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дальше: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catch(runtime_error &amp;e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&lt;&lt; e.what() &lt;&lt; 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::rethrow_if_nested</a:t>
            </a:r>
            <a:r>
              <a:rPr lang="en-US" smtClean="0">
                <a:latin typeface="Consolas" panose="020B0609020204030204" pitchFamily="49" charset="0"/>
              </a:rPr>
              <a:t>(e);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900</TotalTime>
  <Words>2882</Words>
  <Application>Microsoft Office PowerPoint</Application>
  <PresentationFormat>Widescreen</PresentationFormat>
  <Paragraphs>559</Paragraphs>
  <Slides>103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9" baseType="lpstr">
      <vt:lpstr>Calibri</vt:lpstr>
      <vt:lpstr>Cambria Math</vt:lpstr>
      <vt:lpstr>Consolas</vt:lpstr>
      <vt:lpstr>Corbel</vt:lpstr>
      <vt:lpstr>Wingdings</vt:lpstr>
      <vt:lpstr>Basis</vt:lpstr>
      <vt:lpstr>Исключения</vt:lpstr>
      <vt:lpstr>PowerPoint Presentation</vt:lpstr>
      <vt:lpstr>Обработка ошибок в стиле C</vt:lpstr>
      <vt:lpstr>Обработка ошибок в стиле C</vt:lpstr>
      <vt:lpstr>Обработка ошибок в стиле C</vt:lpstr>
      <vt:lpstr>Проблема в C++</vt:lpstr>
      <vt:lpstr>Проблема в C++</vt:lpstr>
      <vt:lpstr>Чем нам грозит эта ситуация?</vt:lpstr>
      <vt:lpstr>Попытка решения</vt:lpstr>
      <vt:lpstr>Основная идея решения</vt:lpstr>
      <vt:lpstr>Типы передачи управления</vt:lpstr>
      <vt:lpstr>Исключения</vt:lpstr>
      <vt:lpstr>Исключительные ситуации</vt:lpstr>
      <vt:lpstr>Порождение ошибки</vt:lpstr>
      <vt:lpstr>Порождение ошибки</vt:lpstr>
      <vt:lpstr>Порождение исключения</vt:lpstr>
      <vt:lpstr>Раскрутка стека</vt:lpstr>
      <vt:lpstr>Раскрутка стека</vt:lpstr>
      <vt:lpstr>Больше про throw</vt:lpstr>
      <vt:lpstr>Ловля исключений</vt:lpstr>
      <vt:lpstr>Некоторые правила</vt:lpstr>
      <vt:lpstr>Некоторые правила</vt:lpstr>
      <vt:lpstr>Обсуждение</vt:lpstr>
      <vt:lpstr>Обсуждение</vt:lpstr>
      <vt:lpstr>Некоторые неприятности</vt:lpstr>
      <vt:lpstr>Некоторые неприятности</vt:lpstr>
      <vt:lpstr>Избегаем неприятностей</vt:lpstr>
      <vt:lpstr>Стандартные классы исключений</vt:lpstr>
      <vt:lpstr>Стандартные классы исключений</vt:lpstr>
      <vt:lpstr>Почти хороший код</vt:lpstr>
      <vt:lpstr>Множественное наследование</vt:lpstr>
      <vt:lpstr>Обсуждение</vt:lpstr>
      <vt:lpstr>Перехват всех исключений</vt:lpstr>
      <vt:lpstr>Нейтральность</vt:lpstr>
      <vt:lpstr>Перевыброс</vt:lpstr>
      <vt:lpstr>Исключения для лучшего кода?</vt:lpstr>
      <vt:lpstr>PowerPoint Presentation</vt:lpstr>
      <vt:lpstr>Вернёмся к исходной проблеме</vt:lpstr>
      <vt:lpstr>Вернёмся к исходной проблеме</vt:lpstr>
      <vt:lpstr>Вернёмся к исходной проблеме</vt:lpstr>
      <vt:lpstr>Пример Каргилла</vt:lpstr>
      <vt:lpstr>Безопасность относительно исключений</vt:lpstr>
      <vt:lpstr>Гарантии безопасности</vt:lpstr>
      <vt:lpstr>Безопасное копирование</vt:lpstr>
      <vt:lpstr>Теперь конструктор копирования</vt:lpstr>
      <vt:lpstr>Оператор присваивания</vt:lpstr>
      <vt:lpstr>Оператор присваивания</vt:lpstr>
      <vt:lpstr>Оператор присваивания v2</vt:lpstr>
      <vt:lpstr>Интермедия: перемещение</vt:lpstr>
      <vt:lpstr>Оператор присваивания v3</vt:lpstr>
      <vt:lpstr>Домашняя наработка</vt:lpstr>
      <vt:lpstr>Извлечение из массива</vt:lpstr>
      <vt:lpstr>Внезапная проблема</vt:lpstr>
      <vt:lpstr>Извлечение из массива v2</vt:lpstr>
      <vt:lpstr>Обсуждение</vt:lpstr>
      <vt:lpstr>PowerPoint Presentation</vt:lpstr>
      <vt:lpstr>Отделённая реализация</vt:lpstr>
      <vt:lpstr>Формы оператора new</vt:lpstr>
      <vt:lpstr>Работа с размещающим new</vt:lpstr>
      <vt:lpstr>Обсуждение</vt:lpstr>
      <vt:lpstr>Обсуждение (Stepanov assignment)</vt:lpstr>
      <vt:lpstr>Полезные хелперы</vt:lpstr>
      <vt:lpstr>Обсуждение</vt:lpstr>
      <vt:lpstr>Обсуждение</vt:lpstr>
      <vt:lpstr>Правило для деструкторов</vt:lpstr>
      <vt:lpstr>Буфер для вектора</vt:lpstr>
      <vt:lpstr>Собственно вектор</vt:lpstr>
      <vt:lpstr>Kalb line</vt:lpstr>
      <vt:lpstr>Общий вывод и картинка</vt:lpstr>
      <vt:lpstr>Обсуждение</vt:lpstr>
      <vt:lpstr>Обсуждение</vt:lpstr>
      <vt:lpstr>Обсуждение</vt:lpstr>
      <vt:lpstr>PowerPoint Presentation</vt:lpstr>
      <vt:lpstr>Простые ошибки</vt:lpstr>
      <vt:lpstr>Семантические группы ошибок</vt:lpstr>
      <vt:lpstr>Семантические группы ошибок</vt:lpstr>
      <vt:lpstr>Перегрузка по error_code</vt:lpstr>
      <vt:lpstr>Обсуждение</vt:lpstr>
      <vt:lpstr>Условный noexcept</vt:lpstr>
      <vt:lpstr>Условный noexcept</vt:lpstr>
      <vt:lpstr>Условный noexcept</vt:lpstr>
      <vt:lpstr>Оператор noexcept</vt:lpstr>
      <vt:lpstr>Оператор noexcept</vt:lpstr>
      <vt:lpstr>Обсуждение</vt:lpstr>
      <vt:lpstr>Литература</vt:lpstr>
      <vt:lpstr>секретный уровень</vt:lpstr>
      <vt:lpstr>Снова all_true</vt:lpstr>
      <vt:lpstr>Вариант 1. Структуры</vt:lpstr>
      <vt:lpstr>Вариант 1а. std::is_same</vt:lpstr>
      <vt:lpstr>Вариант 2. Constexpr функции</vt:lpstr>
      <vt:lpstr>Вариант 3. Noexcept</vt:lpstr>
      <vt:lpstr>Обсуждение: performance</vt:lpstr>
      <vt:lpstr>секретный уровень 2</vt:lpstr>
      <vt:lpstr>Заворачивание в exception_ptr</vt:lpstr>
      <vt:lpstr>Использование exception_ptr</vt:lpstr>
      <vt:lpstr>Обсуждение</vt:lpstr>
      <vt:lpstr>Вкладывание исключений</vt:lpstr>
      <vt:lpstr>Вкладывание исключений</vt:lpstr>
      <vt:lpstr>Вкладывание исключений</vt:lpstr>
      <vt:lpstr>Обсуждение</vt:lpstr>
      <vt:lpstr>Идёт ли размотка стека?</vt:lpstr>
      <vt:lpstr>Обсуждение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121</cp:revision>
  <dcterms:created xsi:type="dcterms:W3CDTF">2017-06-26T09:21:48Z</dcterms:created>
  <dcterms:modified xsi:type="dcterms:W3CDTF">2018-02-13T21:02:36Z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2018-02-13 21:02:34Z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