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84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3CA8F4-CAAE-4F06-A5B5-FB6B8ECAE1D6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681DA0-EFC6-4980-AB62-103EC94E0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854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50C21CA-1354-49DA-ADBD-62A045031DAB}" type="datetime1">
              <a:rPr lang="en-US" smtClean="0"/>
              <a:t>5/11/2020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23A49-C394-4AC9-AA6D-52950A145D94}" type="datetime1">
              <a:rPr lang="en-US" smtClean="0"/>
              <a:t>5/11/2020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8D639-A8AF-4801-925E-1751954B6608}" type="datetime1">
              <a:rPr lang="en-US" smtClean="0"/>
              <a:t>5/11/2020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2D453-2850-4643-A9BB-19F104C1205F}" type="datetime1">
              <a:rPr lang="en-US" smtClean="0"/>
              <a:t>5/11/2020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98097" y="6223827"/>
            <a:ext cx="471777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49148" y="6223827"/>
            <a:ext cx="1706217" cy="365125"/>
          </a:xfrm>
        </p:spPr>
        <p:txBody>
          <a:bodyPr/>
          <a:lstStyle>
            <a:lvl1pPr>
              <a:defRPr>
                <a:latin typeface="Consolas" panose="020B0609020204030204" pitchFamily="49" charset="0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6D2BD-FD9A-4C6F-B9B5-FC22D01DC589}" type="datetime1">
              <a:rPr lang="en-US" smtClean="0"/>
              <a:t>5/11/2020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1F82C-4F30-4043-88FD-C1286BF14344}" type="datetime1">
              <a:rPr lang="en-US" smtClean="0"/>
              <a:t>5/11/2020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300746" y="6208952"/>
            <a:ext cx="471777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49148" y="6221423"/>
            <a:ext cx="1706217" cy="365125"/>
          </a:xfrm>
        </p:spPr>
        <p:txBody>
          <a:bodyPr/>
          <a:lstStyle>
            <a:lvl1pPr>
              <a:defRPr>
                <a:latin typeface="Consolas" panose="020B0609020204030204" pitchFamily="49" charset="0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0E822-263C-4823-8777-AC46EE32F0CC}" type="datetime1">
              <a:rPr lang="en-US" smtClean="0"/>
              <a:t>5/11/2020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34A24-E9AB-4032-B980-FE224AE6B6B7}" type="datetime1">
              <a:rPr lang="en-US" smtClean="0"/>
              <a:t>5/11/2020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4D7D4-18B6-4DAB-9148-01787DCDC16E}" type="datetime1">
              <a:rPr lang="en-US" smtClean="0"/>
              <a:t>5/11/2020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D31FF-07C8-4210-A549-8E4D46907512}" type="datetime1">
              <a:rPr lang="en-US" smtClean="0"/>
              <a:t>5/11/2020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CA222-DA62-404D-8674-4A34AE353484}" type="datetime1">
              <a:rPr lang="en-US" smtClean="0"/>
              <a:t>5/11/2020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1A4D0213-00EA-4499-8902-E1CCBB862412}" type="datetime1">
              <a:rPr lang="en-US" smtClean="0"/>
              <a:t>5/11/2020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07F40-CA2B-43CE-A8C4-921EBE44FC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/>
              <a:t>пирамиды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A682CD-359E-4C5A-BE9B-2F0EC02C45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/>
              <a:t>Минимум о структуре данных </a:t>
            </a:r>
            <a:r>
              <a:rPr lang="en-US"/>
              <a:t>Heap </a:t>
            </a:r>
            <a:r>
              <a:rPr lang="ru-RU"/>
              <a:t>и её приложениях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ubtitle 2">
                <a:extLst>
                  <a:ext uri="{FF2B5EF4-FFF2-40B4-BE49-F238E27FC236}">
                    <a16:creationId xmlns:a16="http://schemas.microsoft.com/office/drawing/2014/main" id="{6CB0DD48-4F91-4537-8234-B525B290022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80095" y="5832390"/>
                <a:ext cx="8564770" cy="78328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>
                  <a:lnSpc>
                    <a:spcPct val="110000"/>
                  </a:lnSpc>
                </a:pPr>
                <a:r>
                  <a:rPr lang="ru-RU" sz="1800"/>
                  <a:t>К. Владимиров, </a:t>
                </a:r>
                <a:r>
                  <a:rPr lang="en-US" sz="1800"/>
                  <a:t>Intel,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</a:rPr>
                      <m:t>20</m:t>
                    </m:r>
                    <m:r>
                      <a:rPr lang="ru-RU" sz="1800" b="0" i="1" smtClean="0">
                        <a:latin typeface="Cambria Math" panose="02040503050406030204" pitchFamily="18" charset="0"/>
                      </a:rPr>
                      <m:t>20</m:t>
                    </m:r>
                  </m:oMath>
                </a14:m>
                <a:br>
                  <a:rPr lang="en-US" sz="1800"/>
                </a:br>
                <a:r>
                  <a:rPr lang="en-US" sz="1800"/>
                  <a:t>mail-to: konstantin.vladimirov@gmail.com</a:t>
                </a:r>
              </a:p>
            </p:txBody>
          </p:sp>
        </mc:Choice>
        <mc:Fallback xmlns="">
          <p:sp>
            <p:nvSpPr>
              <p:cNvPr id="4" name="Subtitle 2">
                <a:extLst>
                  <a:ext uri="{FF2B5EF4-FFF2-40B4-BE49-F238E27FC236}">
                    <a16:creationId xmlns:a16="http://schemas.microsoft.com/office/drawing/2014/main" id="{6CB0DD48-4F91-4537-8234-B525B29002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0095" y="5832390"/>
                <a:ext cx="8564770" cy="783281"/>
              </a:xfrm>
              <a:prstGeom prst="rect">
                <a:avLst/>
              </a:prstGeom>
              <a:blipFill>
                <a:blip r:embed="rId2"/>
                <a:stretch>
                  <a:fillRect t="-3125" r="-6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70913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5716F-772D-4FBE-8B79-8834FF664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Задачи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0BB39-784F-4540-A225-9DE5D4E569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57400"/>
            <a:ext cx="10148582" cy="4038600"/>
          </a:xfrm>
        </p:spPr>
        <p:txBody>
          <a:bodyPr/>
          <a:lstStyle/>
          <a:p>
            <a:pPr marL="182880" indent="-274320">
              <a:buFont typeface="+mj-lt"/>
              <a:buAutoNum type="arabicPeriod"/>
            </a:pPr>
            <a:r>
              <a:rPr lang="en-US"/>
              <a:t>(</a:t>
            </a:r>
            <a:r>
              <a:rPr lang="en-US">
                <a:latin typeface="Consolas" panose="020B0609020204030204" pitchFamily="49" charset="0"/>
              </a:rPr>
              <a:t>*</a:t>
            </a:r>
            <a:r>
              <a:rPr lang="en-US"/>
              <a:t>) </a:t>
            </a:r>
            <a:r>
              <a:rPr lang="ru-RU"/>
              <a:t>Вынести предикат в отдельную функцию и передавать указатель на предикат чтобы построить как невозрастающую так и неубывающую пирамиду </a:t>
            </a:r>
          </a:p>
          <a:p>
            <a:pPr marL="182880" indent="-274320">
              <a:buFont typeface="+mj-lt"/>
              <a:buAutoNum type="arabicPeriod"/>
            </a:pPr>
            <a:r>
              <a:rPr lang="ru-RU"/>
              <a:t>Переделать рекурсию в </a:t>
            </a:r>
            <a:r>
              <a:rPr lang="en-US"/>
              <a:t>Max-heapify </a:t>
            </a:r>
            <a:r>
              <a:rPr lang="ru-RU"/>
              <a:t>в цикл</a:t>
            </a:r>
          </a:p>
          <a:p>
            <a:pPr marL="182880" indent="-274320">
              <a:buFont typeface="+mj-lt"/>
              <a:buAutoNum type="arabicPeriod"/>
            </a:pPr>
            <a:r>
              <a:rPr lang="ru-RU"/>
              <a:t>Можно ли найти какой-нибудь простой инвариант в алгоритме </a:t>
            </a:r>
            <a:r>
              <a:rPr lang="en-US"/>
              <a:t>Max-heapify?</a:t>
            </a:r>
          </a:p>
          <a:p>
            <a:pPr marL="182880" indent="-274320">
              <a:buFont typeface="+mj-lt"/>
              <a:buAutoNum type="arabicPeriod"/>
            </a:pPr>
            <a:r>
              <a:rPr lang="ru-RU"/>
              <a:t>Всегда ли </a:t>
            </a:r>
            <a:r>
              <a:rPr lang="en-US"/>
              <a:t>Max-heapify</a:t>
            </a:r>
            <a:r>
              <a:rPr lang="ru-RU"/>
              <a:t> будет работать корректно</a:t>
            </a:r>
            <a:r>
              <a:rPr lang="en-US"/>
              <a:t>?</a:t>
            </a:r>
          </a:p>
          <a:p>
            <a:pPr marL="182880" indent="-274320">
              <a:buFont typeface="+mj-lt"/>
              <a:buAutoNum type="arabicPeriod"/>
            </a:pPr>
            <a:r>
              <a:rPr lang="ru-RU"/>
              <a:t>Какая пирамида является наихудшим случаем для однократного вызова </a:t>
            </a:r>
            <a:r>
              <a:rPr lang="en-US"/>
              <a:t>Max-heapify?</a:t>
            </a:r>
            <a:endParaRPr lang="ru-RU"/>
          </a:p>
          <a:p>
            <a:pPr marL="182880" indent="-274320">
              <a:buFont typeface="+mj-lt"/>
              <a:buAutoNum type="arabicPeriod"/>
            </a:pPr>
            <a:r>
              <a:rPr lang="ru-RU"/>
              <a:t>Оцените асимптотику </a:t>
            </a:r>
            <a:r>
              <a:rPr lang="en-US"/>
              <a:t>Max-heapify</a:t>
            </a:r>
            <a:r>
              <a:rPr lang="ru-RU"/>
              <a:t> в худшем и среднем случаях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22D92C-DAB6-4A13-9F16-F76036F91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64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458F9-1478-4241-BF2E-718C1F7FD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Обсуждение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D4E63-22F0-4F11-8B3D-C88E2735B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Неубывающая пирамида это очередь с приоритетами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[16, 14, 10, 8, 7, 9, 3, 2, 4, 1]</a:t>
            </a:r>
            <a:endParaRPr lang="ru-RU">
              <a:latin typeface="Consolas" panose="020B0609020204030204" pitchFamily="49" charset="0"/>
            </a:endParaRPr>
          </a:p>
          <a:p>
            <a:r>
              <a:rPr lang="ru-RU"/>
              <a:t>Допустим мы "извлекли" наибольший элемент</a:t>
            </a:r>
            <a:endParaRPr lang="en-US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[14, 10, 8, 7, 9, 3, 2, 4, 1]</a:t>
            </a:r>
          </a:p>
          <a:p>
            <a:r>
              <a:rPr lang="ru-RU"/>
              <a:t>Докажите что получившаяся структура данных не обязана отвечать свойствам</a:t>
            </a:r>
            <a:r>
              <a:rPr lang="en-US"/>
              <a:t> max-heap</a:t>
            </a:r>
            <a:r>
              <a:rPr lang="ru-RU"/>
              <a:t> пирамиды</a:t>
            </a:r>
          </a:p>
          <a:p>
            <a:r>
              <a:rPr lang="ru-RU"/>
              <a:t>Как восстановить свойства пирамиды в ней?</a:t>
            </a:r>
            <a:endParaRPr lang="en-US"/>
          </a:p>
          <a:p>
            <a:pPr marL="45720" indent="0">
              <a:buNone/>
            </a:pPr>
            <a:endParaRPr lang="ru-RU">
              <a:latin typeface="Consolas" panose="020B0609020204030204" pitchFamily="49" charset="0"/>
            </a:endParaRPr>
          </a:p>
          <a:p>
            <a:pPr marL="45720" indent="0">
              <a:buNone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914E7A-CD73-4AAF-B6CD-811BF117B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8907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458F9-1478-4241-BF2E-718C1F7FD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Обсуждение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D4E63-22F0-4F11-8B3D-C88E2735B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Неубывающая пирамида это очередь с приоритетами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[16, 14, 10, 8, 7, 9, 3, 2, 4, 1]</a:t>
            </a:r>
            <a:endParaRPr lang="ru-RU">
              <a:latin typeface="Consolas" panose="020B0609020204030204" pitchFamily="49" charset="0"/>
            </a:endParaRPr>
          </a:p>
          <a:p>
            <a:r>
              <a:rPr lang="ru-RU"/>
              <a:t>Допустим мы "извлекли" наибольший элемент</a:t>
            </a:r>
            <a:endParaRPr lang="en-US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[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>
                <a:latin typeface="Consolas" panose="020B0609020204030204" pitchFamily="49" charset="0"/>
              </a:rPr>
              <a:t>, 14, 10, 8, 7, 9, 3, 2, 4]</a:t>
            </a:r>
          </a:p>
          <a:p>
            <a:r>
              <a:rPr lang="ru-RU"/>
              <a:t>Давайте вытащим нижний элемент как новую голову</a:t>
            </a:r>
          </a:p>
          <a:p>
            <a:r>
              <a:rPr lang="ru-RU"/>
              <a:t>А теперь опустим его с помощью </a:t>
            </a:r>
            <a:r>
              <a:rPr lang="en-US"/>
              <a:t>Max-heapify(A, </a:t>
            </a:r>
            <a:r>
              <a:rPr lang="en-US">
                <a:latin typeface="Consolas" panose="020B0609020204030204" pitchFamily="49" charset="0"/>
              </a:rPr>
              <a:t>0</a:t>
            </a:r>
            <a:r>
              <a:rPr lang="en-US"/>
              <a:t>)</a:t>
            </a:r>
            <a:endParaRPr lang="ru-RU"/>
          </a:p>
          <a:p>
            <a:r>
              <a:rPr lang="ru-RU"/>
              <a:t>Все понимают почему это будет работать и почему не работало бы просто опускание новой головы?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914E7A-CD73-4AAF-B6CD-811BF117B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1349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DF58D-AFCD-4AE1-AB9A-B58C92BA6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Пирамидальная сортировка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5B310-AC6E-446E-8CD3-11291F862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Теперь она становится очевидной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HeapSort(A)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Build-max-heap(A)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for (i = Length(A) to 1 step -1)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  swap(A[0], A[i])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  Size(A) = Size(A) - 1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  Max-heapify(A, 0)</a:t>
            </a:r>
          </a:p>
          <a:p>
            <a:r>
              <a:rPr lang="ru-RU"/>
              <a:t>Все ли понимают как это работает?</a:t>
            </a:r>
          </a:p>
          <a:p>
            <a:r>
              <a:rPr lang="ru-RU"/>
              <a:t>Можем ли мы тут сформулировать простой инвариант цикла?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542773-5B12-4EA9-8858-8907DD550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9715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BE164-2248-4377-9574-FF952B15B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Обсуждение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36DC2-46E2-4821-A15A-61EF45FD0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Представим что в очереди с приоритетами мы хотим увеличить один из ключей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[16, 14, 10, 8, </a:t>
            </a:r>
            <a:r>
              <a:rPr lang="ru-RU">
                <a:solidFill>
                  <a:srgbClr val="FF0000"/>
                </a:solidFill>
                <a:latin typeface="Consolas" panose="020B0609020204030204" pitchFamily="49" charset="0"/>
              </a:rPr>
              <a:t>11</a:t>
            </a:r>
            <a:r>
              <a:rPr lang="en-US">
                <a:latin typeface="Consolas" panose="020B0609020204030204" pitchFamily="49" charset="0"/>
              </a:rPr>
              <a:t>, 9, 3, 2, 4, 1]</a:t>
            </a:r>
            <a:endParaRPr lang="ru-RU"/>
          </a:p>
          <a:p>
            <a:r>
              <a:rPr lang="ru-RU"/>
              <a:t>Как в этом случае восстановить пирамидальную структуру?</a:t>
            </a:r>
          </a:p>
          <a:p>
            <a:r>
              <a:rPr lang="ru-RU"/>
              <a:t>Напишите функцию </a:t>
            </a:r>
            <a:r>
              <a:rPr lang="en-US"/>
              <a:t>Heap-increase-key(A, i, key)</a:t>
            </a:r>
          </a:p>
          <a:p>
            <a:r>
              <a:rPr lang="ru-RU"/>
              <a:t>Можем ли мы использовать эту функцию, чтобы вставить в очередь новый ключ?</a:t>
            </a:r>
            <a:endParaRPr lang="en-US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[16, 14, 10, 8, 7, 9, 3, 2, 4, 1]</a:t>
            </a:r>
            <a:endParaRPr lang="ru-RU"/>
          </a:p>
          <a:p>
            <a:r>
              <a:rPr lang="ru-RU"/>
              <a:t>Например как вставить сюда </a:t>
            </a:r>
            <a:r>
              <a:rPr lang="ru-RU">
                <a:latin typeface="Consolas" panose="020B0609020204030204" pitchFamily="49" charset="0"/>
              </a:rPr>
              <a:t>11</a:t>
            </a:r>
            <a:r>
              <a:rPr lang="en-US"/>
              <a:t>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B8B9B9-C223-4C3F-8612-142D1FC03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3955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7A1BC-FB04-4482-A8DD-50BEF5ABC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Задачи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62E7D-B33D-4414-9DD2-83EF29E8D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Можем ли мы с помощью очереди с приоритетами организовать обычную очередь и стек?</a:t>
            </a:r>
          </a:p>
          <a:p>
            <a:r>
              <a:rPr lang="ru-RU"/>
              <a:t>Разработайте функцию </a:t>
            </a:r>
            <a:r>
              <a:rPr lang="en-US"/>
              <a:t>Heap-delete</a:t>
            </a:r>
            <a:r>
              <a:rPr lang="ru-RU"/>
              <a:t>(</a:t>
            </a:r>
            <a:r>
              <a:rPr lang="en-US"/>
              <a:t>A, i) </a:t>
            </a:r>
            <a:r>
              <a:rPr lang="ru-RU"/>
              <a:t>чтобы стереть </a:t>
            </a:r>
            <a:r>
              <a:rPr lang="en-US"/>
              <a:t>i-</a:t>
            </a:r>
            <a:r>
              <a:rPr lang="ru-RU"/>
              <a:t>й узел из пирамиды</a:t>
            </a:r>
          </a:p>
          <a:p>
            <a:r>
              <a:rPr lang="ru-RU"/>
              <a:t>У вас на входе </a:t>
            </a:r>
            <a:r>
              <a:rPr lang="en-US"/>
              <a:t>k </a:t>
            </a:r>
            <a:r>
              <a:rPr lang="ru-RU"/>
              <a:t>отсортированных списков. Как вы объедините их в один отсортированный?</a:t>
            </a:r>
          </a:p>
          <a:p>
            <a:r>
              <a:rPr lang="ru-RU"/>
              <a:t>(*) Насколько легко обобщить всё это на </a:t>
            </a:r>
            <a:r>
              <a:rPr lang="en-US"/>
              <a:t>d-</a:t>
            </a:r>
            <a:r>
              <a:rPr lang="ru-RU"/>
              <a:t>арные пирамиды и как изменяется асимптотика всех алгоритмов при таком обобщении?</a:t>
            </a:r>
          </a:p>
          <a:p>
            <a:r>
              <a:rPr lang="ru-RU"/>
              <a:t>(**) Попробуйте пирамидальную сортировку с </a:t>
            </a:r>
            <a:r>
              <a:rPr lang="en-US"/>
              <a:t>d-</a:t>
            </a:r>
            <a:r>
              <a:rPr lang="ru-RU"/>
              <a:t>арными пирамидами на практике, найдите оптимальное </a:t>
            </a:r>
            <a:r>
              <a:rPr lang="en-US"/>
              <a:t>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9F634B-DC80-4566-85CC-1DCCB6A07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139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8876E-0F11-4738-995E-7996B82BF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Сразу о терминологии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33E31-FBBF-40AE-B6D6-CD72FEDD9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Известна </a:t>
            </a:r>
            <a:r>
              <a:rPr lang="ru-RU" b="1"/>
              <a:t>куча</a:t>
            </a:r>
            <a:r>
              <a:rPr lang="ru-RU"/>
              <a:t> (</a:t>
            </a:r>
            <a:r>
              <a:rPr lang="en-US"/>
              <a:t>heap)</a:t>
            </a:r>
            <a:r>
              <a:rPr lang="ru-RU"/>
              <a:t> как место в котором выделяется</a:t>
            </a:r>
            <a:r>
              <a:rPr lang="en-US"/>
              <a:t> </a:t>
            </a:r>
            <a:r>
              <a:rPr lang="ru-RU"/>
              <a:t>функциями вроде </a:t>
            </a:r>
            <a:r>
              <a:rPr lang="en-US"/>
              <a:t>malloc </a:t>
            </a:r>
            <a:r>
              <a:rPr lang="ru-RU"/>
              <a:t>и</a:t>
            </a:r>
            <a:r>
              <a:rPr lang="en-US"/>
              <a:t> calloc</a:t>
            </a:r>
          </a:p>
          <a:p>
            <a:r>
              <a:rPr lang="ru-RU"/>
              <a:t>В теории алгоритмов известны также </a:t>
            </a:r>
            <a:r>
              <a:rPr lang="ru-RU" b="1"/>
              <a:t>пирамиды</a:t>
            </a:r>
            <a:r>
              <a:rPr lang="ru-RU"/>
              <a:t> (</a:t>
            </a:r>
            <a:r>
              <a:rPr lang="en-US"/>
              <a:t>heap) </a:t>
            </a:r>
            <a:r>
              <a:rPr lang="ru-RU"/>
              <a:t>обозначаемые  по совпадению тем же словом</a:t>
            </a:r>
          </a:p>
          <a:p>
            <a:r>
              <a:rPr lang="ru-RU"/>
              <a:t>Поэтому на этих слайдах будет беззастенчиво использоваться богатство русского языка, например </a:t>
            </a:r>
            <a:r>
              <a:rPr lang="en-US"/>
              <a:t>heap sort</a:t>
            </a:r>
            <a:r>
              <a:rPr lang="ru-RU"/>
              <a:t> будет называться </a:t>
            </a:r>
            <a:r>
              <a:rPr lang="ru-RU" b="1"/>
              <a:t>пирамидальной сортировкой </a:t>
            </a:r>
            <a:r>
              <a:rPr lang="ru-RU"/>
              <a:t>и т.д.</a:t>
            </a:r>
            <a:endParaRPr lang="en-US"/>
          </a:p>
          <a:p>
            <a:r>
              <a:rPr lang="ru-RU"/>
              <a:t>Но при чтении статей на английском языке, пожалуйста, имейте в виду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66805E-910C-404D-B24B-F3517792F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485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306C8-FC62-40AC-8337-E4BAD3035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Линеаризованные деревья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DBE6500-A8AC-4DE9-ADDF-362ACB63E1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267900"/>
          </a:xfrm>
        </p:spPr>
        <p:txBody>
          <a:bodyPr/>
          <a:lstStyle/>
          <a:p>
            <a:r>
              <a:rPr lang="ru-RU"/>
              <a:t>Пирамида это дерево у которого заполнены все уровни кроме нижнего</a:t>
            </a:r>
          </a:p>
          <a:p>
            <a:r>
              <a:rPr lang="ru-RU"/>
              <a:t>Такое дерево можно хранить как массив, при это указатели хранить не обязательно</a:t>
            </a:r>
            <a:endParaRPr lang="en-US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Parent(i) = i / 2;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Left(i) = 2 * i;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Right(i) = 2 * i + 1;</a:t>
            </a:r>
          </a:p>
          <a:p>
            <a:r>
              <a:rPr lang="ru-RU"/>
              <a:t>Выполняется свойство</a:t>
            </a:r>
            <a:r>
              <a:rPr lang="en-US"/>
              <a:t> max-heap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A[Parent(i)] &gt;= A[i]</a:t>
            </a:r>
          </a:p>
        </p:txBody>
      </p:sp>
      <p:pic>
        <p:nvPicPr>
          <p:cNvPr id="8" name="Content Placeholder 7" descr="A close up of a device&#10;&#10;Description automatically generated">
            <a:extLst>
              <a:ext uri="{FF2B5EF4-FFF2-40B4-BE49-F238E27FC236}">
                <a16:creationId xmlns:a16="http://schemas.microsoft.com/office/drawing/2014/main" id="{114269DE-D24C-478A-979F-2DBB7F20C22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36637" y="1732955"/>
            <a:ext cx="4619047" cy="4748251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8928B4-3062-4E18-94F4-6A2EDC531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12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7F8B348-5E96-45D1-8293-891316A71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Задачи</a:t>
            </a:r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7476EDB-0A70-42B0-AD6D-0DE560A11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indent="-274320">
              <a:buFont typeface="+mj-lt"/>
              <a:buAutoNum type="arabicPeriod"/>
            </a:pPr>
            <a:r>
              <a:rPr lang="ru-RU"/>
              <a:t>Максимальное</a:t>
            </a:r>
            <a:r>
              <a:rPr lang="en-US"/>
              <a:t> </a:t>
            </a:r>
            <a:r>
              <a:rPr lang="ru-RU"/>
              <a:t>и минимальное количество элементов в пирамиде высотой </a:t>
            </a:r>
            <a:r>
              <a:rPr lang="en-US"/>
              <a:t>h?</a:t>
            </a:r>
          </a:p>
          <a:p>
            <a:pPr marL="274320" indent="-274320">
              <a:buFont typeface="+mj-lt"/>
              <a:buAutoNum type="arabicPeriod"/>
            </a:pPr>
            <a:r>
              <a:rPr lang="ru-RU"/>
              <a:t>Высота пирамиды с </a:t>
            </a:r>
            <a:r>
              <a:rPr lang="en-US"/>
              <a:t>n </a:t>
            </a:r>
            <a:r>
              <a:rPr lang="ru-RU"/>
              <a:t>узлами?</a:t>
            </a:r>
          </a:p>
          <a:p>
            <a:pPr marL="274320" indent="-274320">
              <a:buFont typeface="+mj-lt"/>
              <a:buAutoNum type="arabicPeriod"/>
            </a:pPr>
            <a:r>
              <a:rPr lang="ru-RU"/>
              <a:t>Где в</a:t>
            </a:r>
            <a:r>
              <a:rPr lang="en-US"/>
              <a:t> max-heap</a:t>
            </a:r>
            <a:r>
              <a:rPr lang="ru-RU"/>
              <a:t> пирамиде искать её наибольший элемент?</a:t>
            </a:r>
            <a:endParaRPr lang="en-US"/>
          </a:p>
          <a:p>
            <a:pPr marL="274320" indent="-274320">
              <a:buFont typeface="+mj-lt"/>
              <a:buAutoNum type="arabicPeriod"/>
            </a:pPr>
            <a:r>
              <a:rPr lang="ru-RU"/>
              <a:t>Где в</a:t>
            </a:r>
            <a:r>
              <a:rPr lang="en-US"/>
              <a:t> max-heap</a:t>
            </a:r>
            <a:r>
              <a:rPr lang="ru-RU"/>
              <a:t> пирамиде искать её наименьший элемент?</a:t>
            </a:r>
          </a:p>
          <a:p>
            <a:pPr marL="274320" indent="-274320">
              <a:buFont typeface="+mj-lt"/>
              <a:buAutoNum type="arabicPeriod"/>
            </a:pPr>
            <a:r>
              <a:rPr lang="ru-RU"/>
              <a:t>Является ли отсортированный массив </a:t>
            </a:r>
            <a:r>
              <a:rPr lang="en-US"/>
              <a:t>max-heap </a:t>
            </a:r>
            <a:r>
              <a:rPr lang="ru-RU"/>
              <a:t>пирамидой?</a:t>
            </a:r>
          </a:p>
          <a:p>
            <a:pPr marL="274320" indent="-274320">
              <a:buFont typeface="+mj-lt"/>
              <a:buAutoNum type="arabicPeriod"/>
            </a:pPr>
            <a:r>
              <a:rPr lang="ru-RU"/>
              <a:t>Проверьте свойство </a:t>
            </a:r>
            <a:r>
              <a:rPr lang="en-US"/>
              <a:t>max-heap </a:t>
            </a:r>
            <a:r>
              <a:rPr lang="ru-RU"/>
              <a:t>для массива</a:t>
            </a:r>
            <a:br>
              <a:rPr lang="ru-RU"/>
            </a:br>
            <a:r>
              <a:rPr lang="en-US">
                <a:latin typeface="Consolas" panose="020B0609020204030204" pitchFamily="49" charset="0"/>
              </a:rPr>
              <a:t>[23, 17, 14, 6, 13, 10, 1, 5, 7, 12]</a:t>
            </a:r>
          </a:p>
          <a:p>
            <a:pPr marL="274320" indent="-274320">
              <a:buFont typeface="+mj-lt"/>
              <a:buAutoNum type="arabicPeriod"/>
            </a:pPr>
            <a:r>
              <a:rPr lang="en-US"/>
              <a:t>(</a:t>
            </a:r>
            <a:r>
              <a:rPr lang="en-US">
                <a:latin typeface="Consolas" panose="020B0609020204030204" pitchFamily="49" charset="0"/>
              </a:rPr>
              <a:t>*</a:t>
            </a:r>
            <a:r>
              <a:rPr lang="en-US"/>
              <a:t>) </a:t>
            </a:r>
            <a:r>
              <a:rPr lang="ru-RU"/>
              <a:t>Можем ли мы просто сгенерировать случайную </a:t>
            </a:r>
            <a:r>
              <a:rPr lang="en-US"/>
              <a:t>max-heap </a:t>
            </a:r>
            <a:r>
              <a:rPr lang="ru-RU"/>
              <a:t>пирамиду?</a:t>
            </a:r>
            <a:endParaRPr lang="en-US"/>
          </a:p>
          <a:p>
            <a:pPr marL="274320" indent="-27432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DE49E3-EF95-4419-8CB1-9F61144F1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898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F49CB-70E4-4CC4-8DA3-8B956E77E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Поддержка свойств пирамиды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4763514-EFBC-4891-8899-A166B49562F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Max-heapify(A, i):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l = Left(i)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r = Right(i)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c = (l &lt;= Size(A)) and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   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(A[l] &gt; A[i])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largest =</a:t>
            </a:r>
            <a:r>
              <a:rPr lang="en-US">
                <a:latin typeface="Consolas" panose="020B0609020204030204" pitchFamily="49" charset="0"/>
              </a:rPr>
              <a:t> c ?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l</a:t>
            </a:r>
            <a:r>
              <a:rPr lang="en-US">
                <a:latin typeface="Consolas" panose="020B0609020204030204" pitchFamily="49" charset="0"/>
              </a:rPr>
              <a:t> : i;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if (r &lt;= Size(A)) and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   (A[r] &gt; A[largest])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  largest = r;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if (largest != i)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 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swap(A[i], A[largest]</a:t>
            </a:r>
            <a:b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  Max-heapify(A, largest);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}    </a:t>
            </a:r>
          </a:p>
          <a:p>
            <a:pPr marL="45720" indent="0">
              <a:buNone/>
            </a:pPr>
            <a:endParaRPr lang="en-US">
              <a:latin typeface="Consolas" panose="020B0609020204030204" pitchFamily="49" charset="0"/>
            </a:endParaRPr>
          </a:p>
        </p:txBody>
      </p:sp>
      <p:pic>
        <p:nvPicPr>
          <p:cNvPr id="8" name="Content Placeholder 7" descr="A clock on each of it s sides&#10;&#10;Description automatically generated">
            <a:extLst>
              <a:ext uri="{FF2B5EF4-FFF2-40B4-BE49-F238E27FC236}">
                <a16:creationId xmlns:a16="http://schemas.microsoft.com/office/drawing/2014/main" id="{E5BB7CD6-A5F6-4A8B-87C4-EFC0ABF691F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67450" y="2580884"/>
            <a:ext cx="4754563" cy="297575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21F372-52F9-4E56-9AA2-A59DD2933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802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F49CB-70E4-4CC4-8DA3-8B956E77E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Поддержка свойств пирамиды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4763514-EFBC-4891-8899-A166B49562F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Max-heapify(A, i):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l = Left(i)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r = Right(i)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c = (l &lt;= Size(A)) and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    (A[l] &gt; A[i])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largest =</a:t>
            </a:r>
            <a:r>
              <a:rPr lang="en-US">
                <a:latin typeface="Consolas" panose="020B0609020204030204" pitchFamily="49" charset="0"/>
              </a:rPr>
              <a:t> c ? l :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i</a:t>
            </a:r>
            <a:r>
              <a:rPr lang="en-US">
                <a:latin typeface="Consolas" panose="020B0609020204030204" pitchFamily="49" charset="0"/>
              </a:rPr>
              <a:t>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if (r &lt;= Size(A)) and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  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(A[r] &gt; A[largest])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 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largest = r;</a:t>
            </a:r>
            <a:b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if (largest != i)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 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swap(A[i], A[largest]</a:t>
            </a:r>
            <a:b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  Max-heapify(A, largest);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}    </a:t>
            </a:r>
          </a:p>
          <a:p>
            <a:pPr marL="45720" indent="0">
              <a:buNone/>
            </a:pP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21F372-52F9-4E56-9AA2-A59DD2933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9" name="Content Placeholder 8" descr="A picture containing clock, sitting, pair, large&#10;&#10;Description automatically generated">
            <a:extLst>
              <a:ext uri="{FF2B5EF4-FFF2-40B4-BE49-F238E27FC236}">
                <a16:creationId xmlns:a16="http://schemas.microsoft.com/office/drawing/2014/main" id="{02328870-E59B-4FC6-A91B-7F13DA7FBE3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67450" y="2580884"/>
            <a:ext cx="4754563" cy="2975757"/>
          </a:xfrm>
        </p:spPr>
      </p:pic>
    </p:spTree>
    <p:extLst>
      <p:ext uri="{BB962C8B-B14F-4D97-AF65-F5344CB8AC3E}">
        <p14:creationId xmlns:p14="http://schemas.microsoft.com/office/powerpoint/2010/main" val="3177668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F49CB-70E4-4CC4-8DA3-8B956E77E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Поддержка свойств пирамиды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4763514-EFBC-4891-8899-A166B49562F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Max-heapify(A, i):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l = Left(i)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r = Right(i)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c = (l &lt;= Size(A)) and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    (A[l] &gt; A[i])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largest =</a:t>
            </a:r>
            <a:r>
              <a:rPr lang="en-US">
                <a:latin typeface="Consolas" panose="020B0609020204030204" pitchFamily="49" charset="0"/>
              </a:rPr>
              <a:t> c ? l :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i</a:t>
            </a:r>
            <a:r>
              <a:rPr lang="en-US">
                <a:latin typeface="Consolas" panose="020B0609020204030204" pitchFamily="49" charset="0"/>
              </a:rPr>
              <a:t>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if (r &lt;= Size(A)) and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   (A[r] &gt; A[largest])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  largest = r;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if (largest != i) {</a:t>
            </a:r>
            <a:b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  swap(A[i], A[largest]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  Max-heapify(A, largest);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}    </a:t>
            </a:r>
          </a:p>
          <a:p>
            <a:pPr marL="45720" indent="0">
              <a:buNone/>
            </a:pP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21F372-52F9-4E56-9AA2-A59DD2933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9" name="Content Placeholder 8" descr="A picture containing clock, sitting, looking, pair&#10;&#10;Description automatically generated">
            <a:extLst>
              <a:ext uri="{FF2B5EF4-FFF2-40B4-BE49-F238E27FC236}">
                <a16:creationId xmlns:a16="http://schemas.microsoft.com/office/drawing/2014/main" id="{7A0B6C11-71E5-4099-A68F-56DE81D0BEC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67450" y="2580884"/>
            <a:ext cx="4754563" cy="2975757"/>
          </a:xfrm>
        </p:spPr>
      </p:pic>
    </p:spTree>
    <p:extLst>
      <p:ext uri="{BB962C8B-B14F-4D97-AF65-F5344CB8AC3E}">
        <p14:creationId xmlns:p14="http://schemas.microsoft.com/office/powerpoint/2010/main" val="3811471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4C3DCC3-2E9A-483C-872B-97525AAD0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Обсуждение</a:t>
            </a:r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1256720-8A1C-45A4-8359-0E51A3B16C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Можем ли мы использовать </a:t>
            </a:r>
            <a:r>
              <a:rPr lang="en-US"/>
              <a:t>Max-heapify</a:t>
            </a:r>
            <a:r>
              <a:rPr lang="ru-RU"/>
              <a:t> как</a:t>
            </a:r>
            <a:r>
              <a:rPr lang="en-US"/>
              <a:t> </a:t>
            </a:r>
            <a:r>
              <a:rPr lang="ru-RU"/>
              <a:t>подпрограмму чтобы создать пирамиду с нуля?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CC978A-71B9-46B9-89A4-3B7E2C329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67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4C3DCC3-2E9A-483C-872B-97525AAD0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Обсуждение</a:t>
            </a:r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1256720-8A1C-45A4-8359-0E51A3B16C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Можем ли мы использовать </a:t>
            </a:r>
            <a:r>
              <a:rPr lang="en-US"/>
              <a:t>Max-heapify</a:t>
            </a:r>
            <a:r>
              <a:rPr lang="ru-RU"/>
              <a:t> как</a:t>
            </a:r>
            <a:r>
              <a:rPr lang="en-US"/>
              <a:t> </a:t>
            </a:r>
            <a:r>
              <a:rPr lang="ru-RU"/>
              <a:t>подпрограмму чтобы создать пирамиду с нуля?</a:t>
            </a:r>
            <a:endParaRPr lang="en-US"/>
          </a:p>
          <a:p>
            <a:r>
              <a:rPr lang="ru-RU"/>
              <a:t>Легко: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Build-max-heap(A):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Size(A) = Length(A)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for (i = Length(A) / 2 to 0 step -1)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  Max-heapify(A, i)</a:t>
            </a:r>
          </a:p>
          <a:p>
            <a:r>
              <a:rPr lang="en-US"/>
              <a:t>Sleeping test: </a:t>
            </a:r>
            <a:r>
              <a:rPr lang="ru-RU"/>
              <a:t>кто-нибудь понимает почему пополам</a:t>
            </a:r>
            <a:r>
              <a:rPr lang="en-US"/>
              <a:t>?</a:t>
            </a:r>
          </a:p>
          <a:p>
            <a:r>
              <a:rPr lang="ru-RU"/>
              <a:t>И вообще почему начинаем с середины а не с начала или конца?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CC978A-71B9-46B9-89A4-3B7E2C329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612366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336</TotalTime>
  <Words>647</Words>
  <Application>Microsoft Office PowerPoint</Application>
  <PresentationFormat>Widescreen</PresentationFormat>
  <Paragraphs>91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Calibri</vt:lpstr>
      <vt:lpstr>Cambria Math</vt:lpstr>
      <vt:lpstr>Consolas</vt:lpstr>
      <vt:lpstr>Corbel</vt:lpstr>
      <vt:lpstr>Basis</vt:lpstr>
      <vt:lpstr>пирамиды</vt:lpstr>
      <vt:lpstr>Сразу о терминологии</vt:lpstr>
      <vt:lpstr>Линеаризованные деревья</vt:lpstr>
      <vt:lpstr>Задачи</vt:lpstr>
      <vt:lpstr>Поддержка свойств пирамиды</vt:lpstr>
      <vt:lpstr>Поддержка свойств пирамиды</vt:lpstr>
      <vt:lpstr>Поддержка свойств пирамиды</vt:lpstr>
      <vt:lpstr>Обсуждение</vt:lpstr>
      <vt:lpstr>Обсуждение</vt:lpstr>
      <vt:lpstr>Задачи</vt:lpstr>
      <vt:lpstr>Обсуждение</vt:lpstr>
      <vt:lpstr>Обсуждение</vt:lpstr>
      <vt:lpstr>Пирамидальная сортировка</vt:lpstr>
      <vt:lpstr>Обсуждение</vt:lpstr>
      <vt:lpstr>Задачи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Кучи как структуры</dc:title>
  <dc:creator>Vladimirov, Konstantin</dc:creator>
  <cp:keywords>CTPClassification=CTP_NT</cp:keywords>
  <cp:lastModifiedBy>Vladimirov, Konstantin</cp:lastModifiedBy>
  <cp:revision>67</cp:revision>
  <dcterms:created xsi:type="dcterms:W3CDTF">2020-05-10T20:10:39Z</dcterms:created>
  <dcterms:modified xsi:type="dcterms:W3CDTF">2020-05-11T13:45:56Z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4f95defc-9fb2-48d8-a8b3-d6fa85a01984</vt:lpwstr>
  </property>
  <property fmtid="{D5CDD505-2E9C-101B-9397-08002B2CF9AE}" pid="3" name="CTP_TimeStamp">
    <vt:lpwstr>2020-05-11 13:45:56Z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