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2" r:id="rId16"/>
    <p:sldId id="273" r:id="rId17"/>
    <p:sldId id="269" r:id="rId18"/>
    <p:sldId id="284" r:id="rId19"/>
    <p:sldId id="285" r:id="rId20"/>
    <p:sldId id="289" r:id="rId21"/>
    <p:sldId id="274" r:id="rId22"/>
    <p:sldId id="279" r:id="rId23"/>
    <p:sldId id="275" r:id="rId24"/>
    <p:sldId id="278" r:id="rId25"/>
    <p:sldId id="280" r:id="rId26"/>
    <p:sldId id="281" r:id="rId27"/>
    <p:sldId id="276" r:id="rId28"/>
    <p:sldId id="277" r:id="rId29"/>
    <p:sldId id="282" r:id="rId30"/>
    <p:sldId id="283" r:id="rId31"/>
    <p:sldId id="286" r:id="rId32"/>
    <p:sldId id="287" r:id="rId33"/>
    <p:sldId id="288" r:id="rId34"/>
    <p:sldId id="290" r:id="rId35"/>
    <p:sldId id="2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Числа Фибоначчи на шаблонах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Fib&lt;6&gt;::value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9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isqrt </a:t>
            </a:r>
            <a:r>
              <a:rPr lang="en-US">
                <a:latin typeface="Consolas" panose="020B0609020204030204" pitchFamily="49" charset="0"/>
              </a:rPr>
              <a:t>(int N, int lo = 1, int hi = N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mid = (lo + hi + 1) /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(lo == hi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lo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(N &lt; mid * mid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isqrt (N, lo, mid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else </a:t>
            </a:r>
            <a:r>
              <a:rPr lang="en-US">
                <a:latin typeface="Consolas" panose="020B0609020204030204" pitchFamily="49" charset="0"/>
              </a:rPr>
              <a:t>return isqrt (N, mid, hi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6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Вспомогательный </a:t>
            </a:r>
            <a:r>
              <a:rPr lang="en-US" smtClean="0"/>
              <a:t>if-then-else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2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 C, typename 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IfThenElse&lt;true, Ta, Tb&gt;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typedef Ta ResultT;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IfThenElse&lt;false, Ta, Tb&gt; 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Tb ResultT; };</a:t>
            </a:r>
          </a:p>
        </p:txBody>
      </p:sp>
    </p:spTree>
    <p:extLst>
      <p:ext uri="{BB962C8B-B14F-4D97-AF65-F5344CB8AC3E}">
        <p14:creationId xmlns:p14="http://schemas.microsoft.com/office/powerpoint/2010/main" val="327777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LO = 1, int HI = N&gt; struct </a:t>
            </a:r>
            <a:r>
              <a:rPr lang="en-US" sz="2000" smtClean="0">
                <a:latin typeface="Consolas" panose="020B0609020204030204" pitchFamily="49" charset="0"/>
              </a:rPr>
              <a:t>Sqrt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mid = (</a:t>
            </a:r>
            <a:r>
              <a:rPr lang="en-US" sz="2000" smtClean="0">
                <a:latin typeface="Consolas" panose="020B0609020204030204" pitchFamily="49" charset="0"/>
              </a:rPr>
              <a:t>LO + HI + 1) / 2 </a:t>
            </a:r>
            <a:r>
              <a:rPr lang="en-US" sz="2000">
                <a:latin typeface="Consolas" panose="020B0609020204030204" pitchFamily="49" charset="0"/>
              </a:rPr>
              <a:t>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typedef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typename IfThenElse&lt;(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N &lt; mid * mid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),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LO, mid - 1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mid, HI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 &gt;::ResultT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SubT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enum </a:t>
            </a:r>
            <a:r>
              <a:rPr lang="en-US" sz="2000">
                <a:latin typeface="Consolas" panose="020B0609020204030204" pitchFamily="49" charset="0"/>
              </a:rPr>
              <a:t>{ result = SubT::result 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S&gt; struct Sqrt &lt;N, S, S&gt;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enum { result = S 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09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NthPrime&lt;6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val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4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v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integral_constant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type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value = v;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274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одни 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</a:t>
            </a:r>
            <a:r>
              <a:rPr lang="en-US" sz="2000" smtClean="0">
                <a:latin typeface="Consolas" panose="020B0609020204030204" pitchFamily="49" charset="0"/>
              </a:rPr>
              <a:t>N&gt;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fibonacci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</a:t>
            </a:r>
            <a:r>
              <a:rPr lang="en-US" sz="2000">
                <a:latin typeface="Consolas" panose="020B0609020204030204" pitchFamily="49" charset="0"/>
              </a:rPr>
              <a:t>integral_constant&lt; size_t</a:t>
            </a:r>
            <a:r>
              <a:rPr lang="en-US" sz="2000" smtClean="0">
                <a:latin typeface="Consolas" panose="020B0609020204030204" pitchFamily="49" charset="0"/>
              </a:rPr>
              <a:t>,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</a:t>
            </a:r>
            <a:r>
              <a:rPr lang="en-US" sz="2000">
                <a:latin typeface="Consolas" panose="020B0609020204030204" pitchFamily="49" charset="0"/>
              </a:rPr>
              <a:t>fibonacci&lt;N-1&gt;{} </a:t>
            </a:r>
            <a:r>
              <a:rPr lang="en-US" sz="2000" smtClean="0">
                <a:latin typeface="Consolas" panose="020B0609020204030204" pitchFamily="49" charset="0"/>
              </a:rPr>
              <a:t>+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</a:t>
            </a:r>
            <a:r>
              <a:rPr lang="en-US" sz="2000">
                <a:latin typeface="Consolas" panose="020B0609020204030204" pitchFamily="49" charset="0"/>
              </a:rPr>
              <a:t>fibonacci&lt;N-2&gt;{}&gt;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fibonacci&lt;1&gt; </a:t>
            </a:r>
            <a:r>
              <a:rPr lang="en-US" sz="2000" smtClean="0">
                <a:latin typeface="Consolas" panose="020B0609020204030204" pitchFamily="49" charset="0"/>
              </a:rPr>
              <a:t>: </a:t>
            </a:r>
            <a:r>
              <a:rPr lang="en-US" sz="2000">
                <a:latin typeface="Consolas" panose="020B0609020204030204" pitchFamily="49" charset="0"/>
              </a:rPr>
              <a:t>integral_constant&lt;size_t,1&gt;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fibonacci&lt;0&gt; </a:t>
            </a:r>
            <a:r>
              <a:rPr lang="en-US" sz="2000" smtClean="0">
                <a:latin typeface="Consolas" panose="020B0609020204030204" pitchFamily="49" charset="0"/>
              </a:rPr>
              <a:t>: </a:t>
            </a:r>
            <a:r>
              <a:rPr lang="en-US" sz="2000">
                <a:latin typeface="Consolas" panose="020B0609020204030204" pitchFamily="49" charset="0"/>
              </a:rPr>
              <a:t>integral_constant&lt;size_t,0&gt; {};</a:t>
            </a:r>
          </a:p>
        </p:txBody>
      </p:sp>
    </p:spTree>
    <p:extLst>
      <p:ext uri="{BB962C8B-B14F-4D97-AF65-F5344CB8AC3E}">
        <p14:creationId xmlns:p14="http://schemas.microsoft.com/office/powerpoint/2010/main" val="395991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"Арифметические" метапрограммы хороши, чтобы попрактиковаться, но это забивание гвоздей микроскопом.</a:t>
            </a:r>
          </a:p>
          <a:p>
            <a:r>
              <a:rPr lang="ru-RU" smtClean="0"/>
              <a:t>Уже в ближайших лекциях </a:t>
            </a:r>
            <a:r>
              <a:rPr lang="en-US" smtClean="0"/>
              <a:t>constexpr </a:t>
            </a:r>
            <a:r>
              <a:rPr lang="ru-RU" smtClean="0"/>
              <a:t>выражения будут делать то же, но лучше</a:t>
            </a:r>
          </a:p>
          <a:p>
            <a:r>
              <a:rPr lang="ru-RU" smtClean="0"/>
              <a:t>Настоящее метапрограммирование это программирование на типах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 struct </a:t>
            </a:r>
            <a:r>
              <a:rPr lang="en-US">
                <a:latin typeface="Consolas" panose="020B0609020204030204" pitchFamily="49" charset="0"/>
              </a:rPr>
              <a:t>integral_constant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</a:t>
            </a:r>
            <a:r>
              <a:rPr lang="en-US" smtClean="0">
                <a:latin typeface="Consolas" panose="020B0609020204030204" pitchFamily="49" charset="0"/>
              </a:rPr>
              <a:t>true&gt;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false_type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integral_constant&lt;bool, </a:t>
            </a:r>
            <a:r>
              <a:rPr lang="en-US" smtClean="0">
                <a:latin typeface="Consolas" panose="020B0609020204030204" pitchFamily="49" charset="0"/>
              </a:rPr>
              <a:t>false&gt;;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1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пример: </a:t>
            </a:r>
            <a:r>
              <a:rPr lang="en-US" smtClean="0"/>
              <a:t>is_SAME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случай: типы разные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T, typename U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is_same : </a:t>
            </a:r>
            <a:r>
              <a:rPr lang="en-US" smtClean="0">
                <a:latin typeface="Consolas" panose="020B0609020204030204" pitchFamily="49" charset="0"/>
              </a:rPr>
              <a:t>false_type {};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Частный случай: типы одинаковые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is_same&lt;T, T&gt; : </a:t>
            </a:r>
            <a:r>
              <a:rPr lang="en-US" smtClean="0">
                <a:latin typeface="Consolas" panose="020B0609020204030204" pitchFamily="49" charset="0"/>
              </a:rPr>
              <a:t>true_type </a:t>
            </a:r>
            <a:r>
              <a:rPr lang="en-US">
                <a:latin typeface="Consolas" panose="020B060902020403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334756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Базовое метапрограммирование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Определители типов</a:t>
            </a:r>
          </a:p>
        </p:txBody>
      </p:sp>
    </p:spTree>
    <p:extLst>
      <p:ext uri="{BB962C8B-B14F-4D97-AF65-F5344CB8AC3E}">
        <p14:creationId xmlns:p14="http://schemas.microsoft.com/office/powerpoint/2010/main" val="239974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</a:t>
            </a:r>
            <a:r>
              <a:rPr lang="en-US" smtClean="0"/>
              <a:t>and_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typename and_ &lt;T, U&gt;::type</a:t>
            </a:r>
          </a:p>
          <a:p>
            <a:r>
              <a:rPr lang="ru-RU" smtClean="0"/>
              <a:t>Является </a:t>
            </a:r>
            <a:r>
              <a:rPr lang="en-US" smtClean="0"/>
              <a:t>true_type </a:t>
            </a:r>
            <a:r>
              <a:rPr lang="ru-RU" smtClean="0"/>
              <a:t>только если и </a:t>
            </a:r>
            <a:r>
              <a:rPr lang="en-US" smtClean="0"/>
              <a:t>T </a:t>
            </a:r>
            <a:r>
              <a:rPr lang="ru-RU" smtClean="0"/>
              <a:t>и </a:t>
            </a:r>
            <a:r>
              <a:rPr lang="en-US" smtClean="0"/>
              <a:t>U true_type</a:t>
            </a:r>
          </a:p>
          <a:p>
            <a:r>
              <a:rPr lang="ru-RU" smtClean="0"/>
              <a:t>Иначе является </a:t>
            </a:r>
            <a:r>
              <a:rPr lang="en-US" smtClean="0"/>
              <a:t>false_type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определить указатель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is_pointer: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struct is_pointer&lt;T*&gt;: true_type {};</a:t>
            </a:r>
          </a:p>
          <a:p>
            <a:r>
              <a:rPr lang="ru-RU" smtClean="0"/>
              <a:t>Что можно и нужно улучшить?</a:t>
            </a:r>
          </a:p>
        </p:txBody>
      </p:sp>
    </p:spTree>
    <p:extLst>
      <p:ext uri="{BB962C8B-B14F-4D97-AF65-F5344CB8AC3E}">
        <p14:creationId xmlns:p14="http://schemas.microsoft.com/office/powerpoint/2010/main" val="40419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определить указатель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is_pointer: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struct is_pointer&lt;T*&gt;: true_type {};</a:t>
            </a:r>
          </a:p>
          <a:p>
            <a:r>
              <a:rPr lang="ru-RU" smtClean="0"/>
              <a:t>Что можно и нужно улучшить?</a:t>
            </a:r>
          </a:p>
          <a:p>
            <a:r>
              <a:rPr lang="en-US" smtClean="0"/>
              <a:t>is_pointer </a:t>
            </a:r>
            <a:r>
              <a:rPr lang="ru-RU" smtClean="0"/>
              <a:t>должен быть </a:t>
            </a:r>
            <a:r>
              <a:rPr lang="en-US" smtClean="0"/>
              <a:t>true_type </a:t>
            </a:r>
            <a:r>
              <a:rPr lang="ru-RU" smtClean="0"/>
              <a:t>для константных и волатильных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03378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Идея: </a:t>
            </a:r>
            <a:r>
              <a:rPr lang="en-US" smtClean="0"/>
              <a:t>remove_cv_t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is_pointer_helper 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is_pointer_helper&lt;T*&gt; : true_type {};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is_pointer : </a:t>
            </a:r>
            <a:r>
              <a:rPr lang="en-US" smtClean="0">
                <a:latin typeface="Consolas" panose="020B0609020204030204" pitchFamily="49" charset="0"/>
              </a:rPr>
              <a:t>is_pointer_helper &lt;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remove_cv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_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t&lt;T&gt;</a:t>
            </a:r>
            <a:r>
              <a:rPr lang="en-US" smtClean="0">
                <a:latin typeface="Consolas" panose="020B0609020204030204" pitchFamily="49" charset="0"/>
              </a:rPr>
              <a:t>&gt; {};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7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remove_CV_t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реализовали </a:t>
            </a:r>
            <a:r>
              <a:rPr lang="en-US" smtClean="0"/>
              <a:t>remove_const_t </a:t>
            </a:r>
            <a:r>
              <a:rPr lang="ru-RU" smtClean="0"/>
              <a:t>и </a:t>
            </a:r>
            <a:r>
              <a:rPr lang="en-US" smtClean="0"/>
              <a:t>remove_volatile_t?</a:t>
            </a:r>
          </a:p>
          <a:p>
            <a:r>
              <a:rPr lang="ru-RU" smtClean="0"/>
              <a:t>Тогда </a:t>
            </a:r>
            <a:r>
              <a:rPr lang="en-US" smtClean="0"/>
              <a:t>remove_cv_t </a:t>
            </a:r>
            <a:r>
              <a:rPr lang="ru-RU" smtClean="0"/>
              <a:t>это очень просто: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remove_cv_t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remove_const_t &lt; remove_volatile_t &lt;T&gt; &gt;;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remove_const { typedef T type;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remove_const&lt;const T&gt; { typedef T type;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remove_const_t = typename remove_const&lt;T&gt;::type;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2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Доделать и проверить решение для </a:t>
            </a:r>
            <a:r>
              <a:rPr lang="en-US" smtClean="0"/>
              <a:t>is_pointer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Фундаментальные категории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is_void;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is_null_pointer;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is_integral;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is_floating_point;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is_array;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is_lvalue_reference</a:t>
            </a:r>
            <a:r>
              <a:rPr lang="en-US" sz="1400" smtClean="0">
                <a:latin typeface="Consolas" panose="020B0609020204030204" pitchFamily="49" charset="0"/>
              </a:rPr>
              <a:t>;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23007" y="2249486"/>
            <a:ext cx="558525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is_rvalue_reference;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is_member_object_pointer;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is_member_function_pointer;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is_enum;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is_union;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is_class;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is_function</a:t>
            </a:r>
            <a:r>
              <a:rPr lang="en-US" sz="1400" smtClean="0">
                <a:latin typeface="Consolas" panose="020B0609020204030204" pitchFamily="49" charset="0"/>
              </a:rPr>
              <a:t>;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79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ли имеющимися средствами сделать разумный синоним </a:t>
            </a:r>
            <a:r>
              <a:rPr lang="en-US" smtClean="0">
                <a:latin typeface="Consolas" panose="020B0609020204030204" pitchFamily="49" charset="0"/>
              </a:rPr>
              <a:t>is_integral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v&lt;T&gt; </a:t>
            </a:r>
            <a:r>
              <a:rPr lang="ru-RU" smtClean="0">
                <a:latin typeface="Consolas" panose="020B0609020204030204" pitchFamily="49" charset="0"/>
              </a:rPr>
              <a:t>вместо </a:t>
            </a:r>
            <a:r>
              <a:rPr lang="en-US">
                <a:latin typeface="Consolas" panose="020B0609020204030204" pitchFamily="49" charset="0"/>
              </a:rPr>
              <a:t>is_integral&lt;T&gt;::</a:t>
            </a:r>
            <a:r>
              <a:rPr lang="en-US" smtClean="0">
                <a:latin typeface="Consolas" panose="020B0609020204030204" pitchFamily="49" charset="0"/>
              </a:rPr>
              <a:t>value</a:t>
            </a:r>
            <a:r>
              <a:rPr lang="en-US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i = 2, </a:t>
            </a:r>
            <a:r>
              <a:rPr lang="en-US" sz="2000">
                <a:latin typeface="Consolas" panose="020B0609020204030204" pitchFamily="49" charset="0"/>
              </a:rPr>
              <a:t>res 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</a:t>
            </a:r>
            <a:r>
              <a:rPr lang="en-US" sz="2000" smtClean="0">
                <a:latin typeface="Consolas" panose="020B0609020204030204" pitchFamily="49" charset="0"/>
              </a:rPr>
              <a:t>(; </a:t>
            </a:r>
            <a:r>
              <a:rPr lang="en-US" sz="2000">
                <a:latin typeface="Consolas" panose="020B0609020204030204" pitchFamily="49" charset="0"/>
              </a:rPr>
              <a:t>i &lt;= x; ++</a:t>
            </a:r>
            <a:r>
              <a:rPr lang="en-US" sz="2000" smtClean="0">
                <a:latin typeface="Consolas" panose="020B0609020204030204" pitchFamily="49" charset="0"/>
              </a:rPr>
              <a:t>i)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циклы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изменяемая память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вызовы функций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чистые вычисления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7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ли имеющимися средствами сделать разумный синоним </a:t>
            </a:r>
            <a:r>
              <a:rPr lang="en-US" smtClean="0">
                <a:latin typeface="Consolas" panose="020B0609020204030204" pitchFamily="49" charset="0"/>
              </a:rPr>
              <a:t>is_integral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v&lt;T&gt; </a:t>
            </a:r>
            <a:r>
              <a:rPr lang="ru-RU" smtClean="0">
                <a:latin typeface="Consolas" panose="020B0609020204030204" pitchFamily="49" charset="0"/>
              </a:rPr>
              <a:t>вместо </a:t>
            </a:r>
            <a:r>
              <a:rPr lang="en-US">
                <a:latin typeface="Consolas" panose="020B0609020204030204" pitchFamily="49" charset="0"/>
              </a:rPr>
              <a:t>is_integral&lt;T&gt;::</a:t>
            </a:r>
            <a:r>
              <a:rPr lang="en-US" smtClean="0">
                <a:latin typeface="Consolas" panose="020B0609020204030204" pitchFamily="49" charset="0"/>
              </a:rPr>
              <a:t>value?</a:t>
            </a:r>
          </a:p>
          <a:p>
            <a:r>
              <a:rPr lang="ru-RU" smtClean="0">
                <a:latin typeface="Consolas" panose="020B0609020204030204" pitchFamily="49" charset="0"/>
              </a:rPr>
              <a:t>Пока что нет. Но вообще можно (см. лекцию по </a:t>
            </a:r>
            <a:r>
              <a:rPr lang="en-US" smtClean="0">
                <a:latin typeface="Consolas" panose="020B0609020204030204" pitchFamily="49" charset="0"/>
              </a:rPr>
              <a:t>constexpr).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определители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4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typename... </a:t>
            </a:r>
            <a:r>
              <a:rPr lang="en-US" sz="2000" smtClean="0">
                <a:latin typeface="Consolas" panose="020B0609020204030204" pitchFamily="49" charset="0"/>
              </a:rPr>
              <a:t>List&gt;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is_one_of&lt;T&gt;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T, typename... Tail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&lt;T, T, Tail...&gt;</a:t>
            </a:r>
            <a:r>
              <a:rPr lang="en-US" sz="2000">
                <a:latin typeface="Consolas" panose="020B0609020204030204" pitchFamily="49" charset="0"/>
              </a:rPr>
              <a:t>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typename Head, typename... </a:t>
            </a:r>
            <a:r>
              <a:rPr lang="en-US" sz="2000">
                <a:latin typeface="Consolas" panose="020B0609020204030204" pitchFamily="49" charset="0"/>
              </a:rPr>
              <a:t>Tail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&lt;T, Head, Tail...&gt;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:       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               </a:t>
            </a:r>
            <a:r>
              <a:rPr lang="en-US" sz="2000" smtClean="0">
                <a:latin typeface="Consolas" panose="020B0609020204030204" pitchFamily="49" charset="0"/>
              </a:rPr>
              <a:t>is_one_of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&lt;Head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, Tail...&gt;</a:t>
            </a:r>
            <a:r>
              <a:rPr lang="en-US" sz="2000">
                <a:latin typeface="Consolas" panose="020B0609020204030204" pitchFamily="49" charset="0"/>
              </a:rPr>
              <a:t> {};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0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 на смекалку: </a:t>
            </a:r>
            <a:r>
              <a:rPr lang="en-US" smtClean="0"/>
              <a:t>ALL_TRUE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...</a:t>
            </a:r>
            <a:r>
              <a:rPr lang="en-US">
                <a:latin typeface="Consolas" panose="020B0609020204030204" pitchFamily="49" charset="0"/>
              </a:rPr>
              <a:t>Ts</a:t>
            </a:r>
            <a:r>
              <a:rPr lang="en-US" smtClean="0">
                <a:latin typeface="Consolas" panose="020B0609020204030204" pitchFamily="49" charset="0"/>
              </a:rPr>
              <a:t>&gt; struct all_true;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H, typename ...</a:t>
            </a:r>
            <a:r>
              <a:rPr lang="en-US">
                <a:latin typeface="Consolas" panose="020B0609020204030204" pitchFamily="49" charset="0"/>
              </a:rPr>
              <a:t>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all_true&lt;H</a:t>
            </a:r>
            <a:r>
              <a:rPr lang="en-US">
                <a:latin typeface="Consolas" panose="020B0609020204030204" pitchFamily="49" charset="0"/>
              </a:rPr>
              <a:t>, Ts</a:t>
            </a:r>
            <a:r>
              <a:rPr lang="en-US">
                <a:latin typeface="Consolas" panose="020B0609020204030204" pitchFamily="49" charset="0"/>
              </a:rPr>
              <a:t>...&gt;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and_&lt;is_same&lt;true_type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H</a:t>
            </a:r>
            <a:r>
              <a:rPr lang="en-US" smtClean="0">
                <a:latin typeface="Consolas" panose="020B0609020204030204" pitchFamily="49" charset="0"/>
              </a:rPr>
              <a:t>&gt;, </a:t>
            </a:r>
            <a:r>
              <a:rPr lang="en-US">
                <a:latin typeface="Consolas" panose="020B0609020204030204" pitchFamily="49" charset="0"/>
              </a:rPr>
              <a:t>all_true&lt;Ts</a:t>
            </a:r>
            <a:r>
              <a:rPr lang="en-US">
                <a:latin typeface="Consolas" panose="020B0609020204030204" pitchFamily="49" charset="0"/>
              </a:rPr>
              <a:t>...&gt;&gt;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struct </a:t>
            </a:r>
            <a:r>
              <a:rPr lang="en-US">
                <a:latin typeface="Consolas" panose="020B0609020204030204" pitchFamily="49" charset="0"/>
              </a:rPr>
              <a:t>all_true&lt;&gt; : </a:t>
            </a:r>
            <a:r>
              <a:rPr lang="en-US">
                <a:latin typeface="Consolas" panose="020B0609020204030204" pitchFamily="49" charset="0"/>
              </a:rPr>
              <a:t>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r>
              <a:rPr lang="ru-RU" smtClean="0"/>
              <a:t>Решение рабочее, но не слишком изящное. Можно ли сделать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H, typename ...</a:t>
            </a:r>
            <a:r>
              <a:rPr lang="en-US">
                <a:latin typeface="Consolas" panose="020B0609020204030204" pitchFamily="49" charset="0"/>
              </a:rPr>
              <a:t>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all_true&lt;H, Ts...&gt;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and_&lt;is_same&lt;true_type</a:t>
            </a:r>
            <a:r>
              <a:rPr lang="en-US">
                <a:latin typeface="Consolas" panose="020B0609020204030204" pitchFamily="49" charset="0"/>
              </a:rPr>
              <a:t>, H</a:t>
            </a:r>
            <a:r>
              <a:rPr lang="en-US">
                <a:latin typeface="Consolas" panose="020B0609020204030204" pitchFamily="49" charset="0"/>
              </a:rPr>
              <a:t>&gt;,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is_same&lt;tuple&lt;H,Ts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...&gt;,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tuple&lt;Ts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...,H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&gt;&gt;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ru-RU" smtClean="0"/>
              <a:t>Идея решения: </a:t>
            </a:r>
            <a:r>
              <a:rPr lang="en-US" smtClean="0">
                <a:latin typeface="Consolas" panose="020B0609020204030204" pitchFamily="49" charset="0"/>
              </a:rPr>
              <a:t>&lt;H, T1, T2, T3&gt; == &lt;T1, T2, T3, H&gt;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45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C++17 </a:t>
            </a:r>
            <a:r>
              <a:rPr lang="ru-RU" smtClean="0"/>
              <a:t>добавлены </a:t>
            </a:r>
            <a:r>
              <a:rPr lang="en-US" smtClean="0">
                <a:latin typeface="Consolas" panose="020B0609020204030204" pitchFamily="49" charset="0"/>
              </a:rPr>
              <a:t>conjunction&lt;Ts...&gt;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disjunction&lt;Ts...&gt; </a:t>
            </a:r>
            <a:r>
              <a:rPr lang="ru-RU" smtClean="0"/>
              <a:t>действующие лениво.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0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  <a:endParaRPr lang="ru-RU" sz="2000" smtClean="0"/>
          </a:p>
          <a:p>
            <a:r>
              <a:rPr lang="en-US" sz="2000"/>
              <a:t>Andrei Alexandrescu</a:t>
            </a:r>
            <a:r>
              <a:rPr lang="en-US" sz="2000" smtClean="0"/>
              <a:t>,</a:t>
            </a:r>
            <a:r>
              <a:rPr lang="ru-RU" sz="2000" smtClean="0"/>
              <a:t> </a:t>
            </a:r>
            <a:r>
              <a:rPr lang="en-US" sz="2000"/>
              <a:t>Modern C++ Design. Generic programming and design patterns </a:t>
            </a:r>
            <a:r>
              <a:rPr lang="en-US" sz="2000" smtClean="0"/>
              <a:t>applied, 2001</a:t>
            </a:r>
          </a:p>
        </p:txBody>
      </p:sp>
    </p:spTree>
    <p:extLst>
      <p:ext uri="{BB962C8B-B14F-4D97-AF65-F5344CB8AC3E}">
        <p14:creationId xmlns:p14="http://schemas.microsoft.com/office/powerpoint/2010/main" val="14558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0" y="3136900"/>
            <a:ext cx="4878389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(int i = 2; i &lt;= x; ++</a:t>
            </a:r>
            <a:r>
              <a:rPr lang="en-US" sz="2000" smtClean="0">
                <a:latin typeface="Consolas" panose="020B0609020204030204" pitchFamily="49" charset="0"/>
              </a:rPr>
              <a:t>i)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*= i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3136900"/>
            <a:ext cx="4875211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141410" y="2249486"/>
            <a:ext cx="10212390" cy="1243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smtClean="0"/>
              <a:t>Как вы предпочтёте написать программу и почему?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6555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8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n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factorial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n * factorial&lt;n - 1&gt;::value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struct </a:t>
            </a:r>
            <a:r>
              <a:rPr lang="en-US">
                <a:latin typeface="Consolas" panose="020B0609020204030204" pitchFamily="49" charset="0"/>
              </a:rPr>
              <a:t>factorial&lt;0&gt;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1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"5! == " &lt;&lt; factorial&lt;5&gt;::value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8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fact_1 (const int x)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fact_1(3)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fact_1(1)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40600" y="4845841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fact_1(1)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2600" y="566419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fact_2_1 </a:t>
            </a:r>
            <a:r>
              <a:rPr lang="en-US" sz="1800">
                <a:latin typeface="Consolas" panose="020B0609020204030204" pitchFamily="49" charset="0"/>
              </a:rPr>
              <a:t>(int x, int idx, int </a:t>
            </a:r>
            <a:r>
              <a:rPr lang="en-US" sz="1800" smtClean="0">
                <a:latin typeface="Consolas" panose="020B0609020204030204" pitchFamily="49" charset="0"/>
              </a:rPr>
              <a:t>p)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if (idx &gt;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p;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return </a:t>
            </a:r>
            <a:r>
              <a:rPr lang="en-US" sz="1800">
                <a:latin typeface="Consolas" panose="020B0609020204030204" pitchFamily="49" charset="0"/>
              </a:rPr>
              <a:t>fact_2_1 (x, </a:t>
            </a:r>
            <a:r>
              <a:rPr lang="en-US" sz="1800" smtClean="0">
                <a:latin typeface="Consolas" panose="020B0609020204030204" pitchFamily="49" charset="0"/>
              </a:rPr>
              <a:t>idx+1</a:t>
            </a:r>
            <a:r>
              <a:rPr lang="en-US" sz="1800">
                <a:latin typeface="Consolas" panose="020B0609020204030204" pitchFamily="49" charset="0"/>
              </a:rPr>
              <a:t>, </a:t>
            </a:r>
            <a:r>
              <a:rPr lang="en-US" sz="1800" smtClean="0">
                <a:latin typeface="Consolas" panose="020B0609020204030204" pitchFamily="49" charset="0"/>
              </a:rPr>
              <a:t>p*idx);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 </a:t>
            </a:r>
            <a:r>
              <a:rPr lang="en-US" sz="1800">
                <a:latin typeface="Consolas" panose="020B0609020204030204" pitchFamily="49" charset="0"/>
              </a:rPr>
              <a:t>(int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return </a:t>
            </a:r>
            <a:r>
              <a:rPr lang="en-US" sz="1800">
                <a:latin typeface="Consolas" panose="020B0609020204030204" pitchFamily="49" charset="0"/>
              </a:rPr>
              <a:t>fact_2_1 (x, 1, 1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22225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1, 1)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23304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2, 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27495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3, 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r>
              <a:rPr lang="en-US" smtClean="0"/>
              <a:t>, </a:t>
            </a:r>
            <a:r>
              <a:rPr lang="ru-RU" smtClean="0"/>
              <a:t>вторая версия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idx, int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fact_rec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value = fact_rec &lt;n, idx + 1, product * idx&gt;::value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fact_rec &lt;n, n,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value = product * n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factorial2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{ value = fact_rec &lt;n, 1, 1&gt; :: 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8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358</TotalTime>
  <Words>712</Words>
  <Application>Microsoft Office PowerPoint</Application>
  <PresentationFormat>Widescreen</PresentationFormat>
  <Paragraphs>142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Consolas</vt:lpstr>
      <vt:lpstr>Trebuchet MS</vt:lpstr>
      <vt:lpstr>Tw Cen MT</vt:lpstr>
      <vt:lpstr>Wingdings</vt:lpstr>
      <vt:lpstr>Circuit</vt:lpstr>
      <vt:lpstr>метапрограммирование</vt:lpstr>
      <vt:lpstr>PowerPoint Presentation</vt:lpstr>
      <vt:lpstr>две модели вычислений</vt:lpstr>
      <vt:lpstr>Обсуждение</vt:lpstr>
      <vt:lpstr>Мета-факториал</vt:lpstr>
      <vt:lpstr>процессы в вычислениях</vt:lpstr>
      <vt:lpstr>процессы в вычислениях</vt:lpstr>
      <vt:lpstr>Мета-факториал, вторая версия</vt:lpstr>
      <vt:lpstr>Демонстрация</vt:lpstr>
      <vt:lpstr>Упражнение</vt:lpstr>
      <vt:lpstr>Целочисленный квадратный корень</vt:lpstr>
      <vt:lpstr>Вспомогательный if-then-else</vt:lpstr>
      <vt:lpstr>мета-квадратный корень</vt:lpstr>
      <vt:lpstr>Домашняя наработка</vt:lpstr>
      <vt:lpstr>интегральные константы</vt:lpstr>
      <vt:lpstr>Ещё одни числа Фибоначчи</vt:lpstr>
      <vt:lpstr>обсуждение</vt:lpstr>
      <vt:lpstr>истина и ложь для типов</vt:lpstr>
      <vt:lpstr>Простой пример: is_SAME</vt:lpstr>
      <vt:lpstr>простая задача: and_</vt:lpstr>
      <vt:lpstr>пример: определить указатель</vt:lpstr>
      <vt:lpstr>пример: определить указатель</vt:lpstr>
      <vt:lpstr>Идея: remove_cv_t</vt:lpstr>
      <vt:lpstr>Задача: remove_CV_t</vt:lpstr>
      <vt:lpstr>идея для решения</vt:lpstr>
      <vt:lpstr>домашняя наработка</vt:lpstr>
      <vt:lpstr>Фундаментальные категории</vt:lpstr>
      <vt:lpstr>Комбинированные определители</vt:lpstr>
      <vt:lpstr>Комбинированные определители</vt:lpstr>
      <vt:lpstr>Комбинированные определители</vt:lpstr>
      <vt:lpstr>Вариабельные определители</vt:lpstr>
      <vt:lpstr>Задача на смекалку: ALL_TRUE</vt:lpstr>
      <vt:lpstr>Решение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метапрограммирование</dc:title>
  <dc:creator>Vladimirov, Konstantin</dc:creator>
  <cp:lastModifiedBy>Vladimirov, Konstantin</cp:lastModifiedBy>
  <cp:revision>87</cp:revision>
  <dcterms:created xsi:type="dcterms:W3CDTF">2017-03-29T14:47:17Z</dcterms:created>
  <dcterms:modified xsi:type="dcterms:W3CDTF">2017-04-03T19:11:58Z</dcterms:modified>
</cp:coreProperties>
</file>