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0" r:id="rId4"/>
    <p:sldId id="262" r:id="rId5"/>
    <p:sldId id="263" r:id="rId6"/>
    <p:sldId id="265" r:id="rId7"/>
    <p:sldId id="277" r:id="rId8"/>
    <p:sldId id="278" r:id="rId9"/>
    <p:sldId id="259" r:id="rId10"/>
    <p:sldId id="276" r:id="rId11"/>
    <p:sldId id="279" r:id="rId12"/>
    <p:sldId id="266" r:id="rId13"/>
    <p:sldId id="272" r:id="rId14"/>
    <p:sldId id="273" r:id="rId15"/>
    <p:sldId id="274" r:id="rId16"/>
    <p:sldId id="271" r:id="rId17"/>
    <p:sldId id="275" r:id="rId18"/>
    <p:sldId id="281" r:id="rId19"/>
    <p:sldId id="261" r:id="rId20"/>
    <p:sldId id="257" r:id="rId21"/>
    <p:sldId id="258" r:id="rId22"/>
    <p:sldId id="280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68" r:id="rId32"/>
    <p:sldId id="269" r:id="rId33"/>
    <p:sldId id="27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smtClean="0"/>
              <a:t>SFINAE</a:t>
            </a:r>
            <a:endParaRPr lang="en-US" sz="6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Шаблонное инстанцирование и определители типов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48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БОЛЕЕ гибкая сортировка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 &lt;typename T, unsigned int </a:t>
            </a:r>
            <a:r>
              <a:rPr lang="en-US" sz="1800">
                <a:latin typeface="Consolas" panose="020B0609020204030204" pitchFamily="49" charset="0"/>
              </a:rPr>
              <a:t>N</a:t>
            </a:r>
            <a:r>
              <a:rPr lang="en-US" sz="1800" smtClean="0">
                <a:latin typeface="Consolas" panose="020B0609020204030204" pitchFamily="49" charset="0"/>
              </a:rPr>
              <a:t>&gt;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class </a:t>
            </a:r>
            <a:r>
              <a:rPr lang="en-US" sz="1800">
                <a:latin typeface="Consolas" panose="020B0609020204030204" pitchFamily="49" charset="0"/>
              </a:rPr>
              <a:t>Array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//</a:t>
            </a:r>
            <a:r>
              <a:rPr lang="ru-RU" sz="1800">
                <a:latin typeface="Consolas" panose="020B0609020204030204" pitchFamily="49" charset="0"/>
              </a:rPr>
              <a:t> .....</a:t>
            </a:r>
            <a:r>
              <a:rPr lang="en-US" sz="1800">
                <a:latin typeface="Consolas" panose="020B0609020204030204" pitchFamily="49" charset="0"/>
              </a:rPr>
              <a:t> </a:t>
            </a:r>
            <a:r>
              <a:rPr lang="ru-RU" sz="1800">
                <a:latin typeface="Consolas" panose="020B0609020204030204" pitchFamily="49" charset="0"/>
              </a:rPr>
              <a:t>тут состояние и т.д. .....</a:t>
            </a:r>
            <a:br>
              <a:rPr lang="ru-RU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enum </a:t>
            </a:r>
            <a:r>
              <a:rPr lang="en-US" sz="1800">
                <a:latin typeface="Consolas" panose="020B0609020204030204" pitchFamily="49" charset="0"/>
              </a:rPr>
              <a:t>AlgoType </a:t>
            </a:r>
            <a:r>
              <a:rPr lang="en-US" sz="1800">
                <a:latin typeface="Consolas" panose="020B0609020204030204" pitchFamily="49" charset="0"/>
              </a:rPr>
              <a:t>{ </a:t>
            </a:r>
            <a:r>
              <a:rPr lang="en-US" sz="1800" smtClean="0">
                <a:latin typeface="Consolas" panose="020B0609020204030204" pitchFamily="49" charset="0"/>
              </a:rPr>
              <a:t>INSRT</a:t>
            </a:r>
            <a:r>
              <a:rPr lang="en-US" sz="1800">
                <a:latin typeface="Consolas" panose="020B0609020204030204" pitchFamily="49" charset="0"/>
              </a:rPr>
              <a:t>, </a:t>
            </a:r>
            <a:r>
              <a:rPr lang="en-US" sz="1800">
                <a:latin typeface="Consolas" panose="020B0609020204030204" pitchFamily="49" charset="0"/>
              </a:rPr>
              <a:t>QUICK </a:t>
            </a:r>
            <a:r>
              <a:rPr lang="en-US" sz="1800" smtClean="0">
                <a:latin typeface="Consolas" panose="020B0609020204030204" pitchFamily="49" charset="0"/>
              </a:rPr>
              <a:t>};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static </a:t>
            </a:r>
            <a:r>
              <a:rPr lang="en-US" sz="1800">
                <a:latin typeface="Consolas" panose="020B0609020204030204" pitchFamily="49" charset="0"/>
              </a:rPr>
              <a:t>const </a:t>
            </a:r>
            <a:r>
              <a:rPr lang="en-US" sz="1800">
                <a:latin typeface="Consolas" panose="020B0609020204030204" pitchFamily="49" charset="0"/>
              </a:rPr>
              <a:t>int algo </a:t>
            </a:r>
            <a:r>
              <a:rPr lang="en-US" sz="1800">
                <a:latin typeface="Consolas" panose="020B0609020204030204" pitchFamily="49" charset="0"/>
              </a:rPr>
              <a:t>= (N&lt;50</a:t>
            </a:r>
            <a:r>
              <a:rPr lang="en-US" sz="1800">
                <a:latin typeface="Consolas" panose="020B0609020204030204" pitchFamily="49" charset="0"/>
              </a:rPr>
              <a:t>) </a:t>
            </a:r>
            <a:r>
              <a:rPr lang="en-US" sz="1800" smtClean="0">
                <a:latin typeface="Consolas" panose="020B0609020204030204" pitchFamily="49" charset="0"/>
              </a:rPr>
              <a:t>? INSRT : QUICK;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void </a:t>
            </a:r>
            <a:r>
              <a:rPr lang="en-US" sz="1800" smtClean="0">
                <a:latin typeface="Consolas" panose="020B0609020204030204" pitchFamily="49" charset="0"/>
              </a:rPr>
              <a:t>do_sort (</a:t>
            </a:r>
            <a:r>
              <a:rPr lang="en-US" sz="1800">
                <a:latin typeface="Consolas" panose="020B0609020204030204" pitchFamily="49" charset="0"/>
              </a:rPr>
              <a:t>Int2Type&lt;INSRT</a:t>
            </a:r>
            <a:r>
              <a:rPr lang="en-US" sz="1800" smtClean="0">
                <a:latin typeface="Consolas" panose="020B0609020204030204" pitchFamily="49" charset="0"/>
              </a:rPr>
              <a:t>&gt;);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void </a:t>
            </a:r>
            <a:r>
              <a:rPr lang="en-US" sz="1800" smtClean="0">
                <a:latin typeface="Consolas" panose="020B0609020204030204" pitchFamily="49" charset="0"/>
              </a:rPr>
              <a:t>do_sort (</a:t>
            </a:r>
            <a:r>
              <a:rPr lang="en-US" sz="1800">
                <a:latin typeface="Consolas" panose="020B0609020204030204" pitchFamily="49" charset="0"/>
              </a:rPr>
              <a:t>Int2Type&lt;QUICK&gt;);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public: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void sort ()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</a:rPr>
              <a:t>{ do_sort </a:t>
            </a:r>
            <a:r>
              <a:rPr lang="en-US" sz="1800">
                <a:latin typeface="Consolas" panose="020B0609020204030204" pitchFamily="49" charset="0"/>
              </a:rPr>
              <a:t>(</a:t>
            </a:r>
            <a:r>
              <a:rPr lang="en-US" sz="1800">
                <a:latin typeface="Consolas" panose="020B0609020204030204" pitchFamily="49" charset="0"/>
              </a:rPr>
              <a:t>Int2Type&lt;algo</a:t>
            </a:r>
            <a:r>
              <a:rPr lang="en-US" sz="1800" smtClean="0">
                <a:latin typeface="Consolas" panose="020B0609020204030204" pitchFamily="49" charset="0"/>
              </a:rPr>
              <a:t>&gt;()); }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};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961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Сейчас нумералы ограничены подлежащим типом </a:t>
            </a:r>
            <a:r>
              <a:rPr lang="en-US" smtClean="0"/>
              <a:t>int. </a:t>
            </a:r>
            <a:r>
              <a:rPr lang="ru-RU" smtClean="0"/>
              <a:t>Можно ли сделать нумералы с неограниченной точностью?</a:t>
            </a:r>
          </a:p>
          <a:p>
            <a:r>
              <a:rPr lang="ru-RU" smtClean="0"/>
              <a:t>Как насчёт обратного переходника </a:t>
            </a:r>
            <a:r>
              <a:rPr lang="en-US" smtClean="0"/>
              <a:t>Type2Int, </a:t>
            </a:r>
            <a:r>
              <a:rPr lang="ru-RU" smtClean="0"/>
              <a:t>который берёт любой тип и ставит ему в соответствие число?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7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Указатели как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23321"/>
          </a:xfrm>
        </p:spPr>
        <p:txBody>
          <a:bodyPr/>
          <a:lstStyle/>
          <a:p>
            <a:r>
              <a:rPr lang="ru-RU" smtClean="0"/>
              <a:t>Шаблон</a:t>
            </a:r>
            <a:r>
              <a:rPr lang="en-US"/>
              <a:t>,</a:t>
            </a:r>
            <a:r>
              <a:rPr lang="ru-RU" smtClean="0"/>
              <a:t> параметризованный адресом</a:t>
            </a:r>
            <a:r>
              <a:rPr lang="en-US" smtClean="0"/>
              <a:t>,</a:t>
            </a:r>
            <a:r>
              <a:rPr lang="ru-RU" smtClean="0"/>
              <a:t> выглядит странно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&lt;int </a:t>
            </a:r>
            <a:r>
              <a:rPr lang="en-US">
                <a:latin typeface="Consolas" panose="020B0609020204030204" pitchFamily="49" charset="0"/>
              </a:rPr>
              <a:t>* </a:t>
            </a:r>
            <a:r>
              <a:rPr lang="en-US" smtClean="0">
                <a:latin typeface="Consolas" panose="020B0609020204030204" pitchFamily="49" charset="0"/>
              </a:rPr>
              <a:t>Ptr&gt; struct SomeThing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void dump() { cout &lt;&lt; *Ptr &lt;&lt; endl;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main ()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*ptr = new int(42);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SomeThing&lt;ptr&gt; s; // FAIL</a:t>
            </a:r>
            <a:br>
              <a:rPr lang="en-US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000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Указатели как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23321"/>
          </a:xfrm>
        </p:spPr>
        <p:txBody>
          <a:bodyPr/>
          <a:lstStyle/>
          <a:p>
            <a:r>
              <a:rPr lang="ru-RU" smtClean="0"/>
              <a:t>Это работает для </a:t>
            </a:r>
            <a:r>
              <a:rPr lang="ru-RU" smtClean="0">
                <a:solidFill>
                  <a:srgbClr val="FFC000"/>
                </a:solidFill>
              </a:rPr>
              <a:t>глобальных</a:t>
            </a:r>
            <a:r>
              <a:rPr lang="ru-RU" smtClean="0"/>
              <a:t> переменных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&lt;int </a:t>
            </a:r>
            <a:r>
              <a:rPr lang="en-US">
                <a:latin typeface="Consolas" panose="020B0609020204030204" pitchFamily="49" charset="0"/>
              </a:rPr>
              <a:t>* </a:t>
            </a:r>
            <a:r>
              <a:rPr lang="en-US" smtClean="0">
                <a:latin typeface="Consolas" panose="020B0609020204030204" pitchFamily="49" charset="0"/>
              </a:rPr>
              <a:t>Ptr&gt; struct SomeThing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void dump() { cout &lt;&lt; *Ptr &lt;&lt; endl;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global;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main ()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SomeThing&lt;&amp;global&gt; s; // OK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781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Указатели как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23321"/>
          </a:xfrm>
        </p:spPr>
        <p:txBody>
          <a:bodyPr/>
          <a:lstStyle/>
          <a:p>
            <a:r>
              <a:rPr lang="ru-RU" smtClean="0"/>
              <a:t>Также это работает для функций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&lt;int (*f)(</a:t>
            </a:r>
            <a:r>
              <a:rPr lang="en-US">
                <a:latin typeface="Consolas" panose="020B0609020204030204" pitchFamily="49" charset="0"/>
              </a:rPr>
              <a:t>int</a:t>
            </a:r>
            <a:r>
              <a:rPr lang="en-US" smtClean="0">
                <a:latin typeface="Consolas" panose="020B0609020204030204" pitchFamily="49" charset="0"/>
              </a:rPr>
              <a:t>)&gt;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memoize(int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(cache.find(x)) return cache.val(x);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cache.store (f(x));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fib(int n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if (n &lt; 2) return </a:t>
            </a:r>
            <a:r>
              <a:rPr lang="en-US">
                <a:latin typeface="Consolas" panose="020B0609020204030204" pitchFamily="49" charset="0"/>
              </a:rPr>
              <a:t>n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memoize&lt;fib&gt;(n - 1) + memoize&lt;fib&gt;(n - </a:t>
            </a:r>
            <a:r>
              <a:rPr lang="en-US">
                <a:latin typeface="Consolas" panose="020B0609020204030204" pitchFamily="49" charset="0"/>
              </a:rPr>
              <a:t>2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813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2332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&lt;int (*f)(</a:t>
            </a:r>
            <a:r>
              <a:rPr lang="en-US">
                <a:latin typeface="Consolas" panose="020B0609020204030204" pitchFamily="49" charset="0"/>
              </a:rPr>
              <a:t>int</a:t>
            </a:r>
            <a:r>
              <a:rPr lang="en-US" smtClean="0">
                <a:latin typeface="Consolas" panose="020B0609020204030204" pitchFamily="49" charset="0"/>
              </a:rPr>
              <a:t>)&gt;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memoize(int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(cache.find(x)) return cache.val(x);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cache.store (f(x));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int memoize(</a:t>
            </a:r>
            <a:r>
              <a:rPr lang="en-US">
                <a:latin typeface="Consolas" panose="020B0609020204030204" pitchFamily="49" charset="0"/>
              </a:rPr>
              <a:t>int (*f</a:t>
            </a:r>
            <a:r>
              <a:rPr lang="en-US">
                <a:latin typeface="Consolas" panose="020B0609020204030204" pitchFamily="49" charset="0"/>
              </a:rPr>
              <a:t>)(</a:t>
            </a:r>
            <a:r>
              <a:rPr lang="en-US" smtClean="0">
                <a:latin typeface="Consolas" panose="020B0609020204030204" pitchFamily="49" charset="0"/>
              </a:rPr>
              <a:t>int), int </a:t>
            </a:r>
            <a:r>
              <a:rPr lang="en-US">
                <a:latin typeface="Consolas" panose="020B0609020204030204" pitchFamily="49" charset="0"/>
              </a:rPr>
              <a:t>x)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(cache.find(x)) return cache.val(x);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cache.store (f(x));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19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шаблоны как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 &lt;</a:t>
            </a:r>
            <a:r>
              <a:rPr lang="en-US" sz="1800">
                <a:latin typeface="Consolas" panose="020B0609020204030204" pitchFamily="49" charset="0"/>
              </a:rPr>
              <a:t>typename </a:t>
            </a:r>
            <a:r>
              <a:rPr lang="en-US" sz="1800" smtClean="0">
                <a:latin typeface="Consolas" panose="020B0609020204030204" pitchFamily="49" charset="0"/>
              </a:rPr>
              <a:t>Derived, </a:t>
            </a:r>
            <a:r>
              <a:rPr lang="en-US" sz="1800">
                <a:latin typeface="Consolas" panose="020B0609020204030204" pitchFamily="49" charset="0"/>
              </a:rPr>
              <a:t>typename </a:t>
            </a:r>
            <a:r>
              <a:rPr lang="en-US" sz="1800" smtClean="0">
                <a:latin typeface="Consolas" panose="020B0609020204030204" pitchFamily="49" charset="0"/>
              </a:rPr>
              <a:t>Value</a:t>
            </a:r>
            <a:r>
              <a:rPr lang="en-US" sz="1800">
                <a:latin typeface="Consolas" panose="020B0609020204030204" pitchFamily="49" charset="0"/>
              </a:rPr>
              <a:t>&gt; 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class </a:t>
            </a:r>
            <a:r>
              <a:rPr lang="en-US" sz="1800">
                <a:latin typeface="Consolas" panose="020B0609020204030204" pitchFamily="49" charset="0"/>
              </a:rPr>
              <a:t>interface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  </a:t>
            </a:r>
            <a:r>
              <a:rPr lang="en-US" sz="1800" smtClean="0">
                <a:latin typeface="Consolas" panose="020B0609020204030204" pitchFamily="49" charset="0"/>
              </a:rPr>
              <a:t>void do_something(Value </a:t>
            </a:r>
            <a:r>
              <a:rPr lang="en-US" sz="1800">
                <a:latin typeface="Consolas" panose="020B0609020204030204" pitchFamily="49" charset="0"/>
              </a:rPr>
              <a:t>v</a:t>
            </a:r>
            <a:r>
              <a:rPr lang="en-US" sz="1800">
                <a:latin typeface="Consolas" panose="020B0609020204030204" pitchFamily="49" charset="0"/>
              </a:rPr>
              <a:t>) </a:t>
            </a:r>
            <a:r>
              <a:rPr lang="en-US" sz="1800" smtClean="0">
                <a:latin typeface="Consolas" panose="020B0609020204030204" pitchFamily="49" charset="0"/>
              </a:rPr>
              <a:t>{static_cast&lt;Derived</a:t>
            </a:r>
            <a:r>
              <a:rPr lang="en-US" sz="1800">
                <a:latin typeface="Consolas" panose="020B0609020204030204" pitchFamily="49" charset="0"/>
              </a:rPr>
              <a:t>*&gt;(</a:t>
            </a:r>
            <a:r>
              <a:rPr lang="en-US" sz="1800">
                <a:latin typeface="Consolas" panose="020B0609020204030204" pitchFamily="49" charset="0"/>
              </a:rPr>
              <a:t>this</a:t>
            </a:r>
            <a:r>
              <a:rPr lang="en-US" sz="1800" smtClean="0">
                <a:latin typeface="Consolas" panose="020B0609020204030204" pitchFamily="49" charset="0"/>
              </a:rPr>
              <a:t>)</a:t>
            </a:r>
            <a:r>
              <a:rPr lang="ru-RU" sz="1800" smtClean="0">
                <a:latin typeface="Consolas" panose="020B0609020204030204" pitchFamily="49" charset="0"/>
              </a:rPr>
              <a:t>-</a:t>
            </a:r>
            <a:r>
              <a:rPr lang="en-US" sz="1800" smtClean="0">
                <a:latin typeface="Consolas" panose="020B0609020204030204" pitchFamily="49" charset="0"/>
              </a:rPr>
              <a:t>&gt;</a:t>
            </a:r>
            <a:r>
              <a:rPr lang="en-US" sz="1800">
                <a:latin typeface="Consolas" panose="020B0609020204030204" pitchFamily="49" charset="0"/>
              </a:rPr>
              <a:t>do_something(v</a:t>
            </a:r>
            <a:r>
              <a:rPr lang="en-US" sz="1800" smtClean="0">
                <a:latin typeface="Consolas" panose="020B0609020204030204" pitchFamily="49" charset="0"/>
              </a:rPr>
              <a:t>);}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};</a:t>
            </a:r>
            <a:endParaRPr lang="ru-RU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template </a:t>
            </a:r>
            <a:r>
              <a:rPr lang="en-US" sz="1800">
                <a:latin typeface="Consolas" panose="020B0609020204030204" pitchFamily="49" charset="0"/>
              </a:rPr>
              <a:t>&lt;</a:t>
            </a:r>
            <a:r>
              <a:rPr lang="en-US" sz="1800">
                <a:latin typeface="Consolas" panose="020B0609020204030204" pitchFamily="49" charset="0"/>
              </a:rPr>
              <a:t>typename </a:t>
            </a:r>
            <a:r>
              <a:rPr lang="en-US" sz="1800" smtClean="0">
                <a:latin typeface="Consolas" panose="020B0609020204030204" pitchFamily="49" charset="0"/>
              </a:rPr>
              <a:t>Value</a:t>
            </a:r>
            <a:r>
              <a:rPr lang="en-US" sz="1800">
                <a:latin typeface="Consolas" panose="020B0609020204030204" pitchFamily="49" charset="0"/>
              </a:rPr>
              <a:t>&gt; class derived </a:t>
            </a:r>
            <a:r>
              <a:rPr lang="en-US" sz="1800">
                <a:latin typeface="Consolas" panose="020B0609020204030204" pitchFamily="49" charset="0"/>
              </a:rPr>
              <a:t>: 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  </a:t>
            </a:r>
            <a:r>
              <a:rPr lang="en-US" sz="1800" smtClean="0">
                <a:latin typeface="Consolas" panose="020B0609020204030204" pitchFamily="49" charset="0"/>
              </a:rPr>
              <a:t>public interface </a:t>
            </a:r>
            <a:r>
              <a:rPr lang="en-US" sz="18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&lt;derived&lt;Value</a:t>
            </a:r>
            <a:r>
              <a:rPr lang="en-US" sz="18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&gt;, </a:t>
            </a:r>
            <a:r>
              <a:rPr lang="en-US" sz="18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en-US" sz="18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sz="1800">
                <a:latin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    </a:t>
            </a:r>
            <a:r>
              <a:rPr lang="en-US" sz="1800" smtClean="0">
                <a:latin typeface="Consolas" panose="020B0609020204030204" pitchFamily="49" charset="0"/>
              </a:rPr>
              <a:t>void do_something(value </a:t>
            </a:r>
            <a:r>
              <a:rPr lang="en-US" sz="1800">
                <a:latin typeface="Consolas" panose="020B0609020204030204" pitchFamily="49" charset="0"/>
              </a:rPr>
              <a:t>v) </a:t>
            </a:r>
            <a:r>
              <a:rPr lang="en-US" sz="1800">
                <a:latin typeface="Consolas" panose="020B0609020204030204" pitchFamily="49" charset="0"/>
              </a:rPr>
              <a:t>{ </a:t>
            </a:r>
            <a:r>
              <a:rPr lang="ru-RU" sz="1800" smtClean="0">
                <a:latin typeface="Consolas" panose="020B0609020204030204" pitchFamily="49" charset="0"/>
              </a:rPr>
              <a:t>тут происходит всё самое интересное</a:t>
            </a:r>
            <a:r>
              <a:rPr lang="en-US" sz="1800" smtClean="0">
                <a:latin typeface="Consolas" panose="020B0609020204030204" pitchFamily="49" charset="0"/>
              </a:rPr>
              <a:t> }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typedef </a:t>
            </a:r>
            <a:r>
              <a:rPr lang="en-US" sz="1800" smtClean="0">
                <a:latin typeface="Consolas" panose="020B0609020204030204" pitchFamily="49" charset="0"/>
              </a:rPr>
              <a:t>interface &lt;derived&lt;int</a:t>
            </a:r>
            <a:r>
              <a:rPr lang="en-US" sz="1800">
                <a:latin typeface="Consolas" panose="020B0609020204030204" pitchFamily="49" charset="0"/>
              </a:rPr>
              <a:t>&gt;, int&gt; derived_t;</a:t>
            </a:r>
          </a:p>
        </p:txBody>
      </p:sp>
    </p:spTree>
    <p:extLst>
      <p:ext uri="{BB962C8B-B14F-4D97-AF65-F5344CB8AC3E}">
        <p14:creationId xmlns:p14="http://schemas.microsoft.com/office/powerpoint/2010/main" val="1323839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шаблоны как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rgbClr val="FFC000"/>
                </a:solidFill>
                <a:latin typeface="Consolas" panose="020B0609020204030204" pitchFamily="49" charset="0"/>
              </a:rPr>
              <a:t>template &lt;template &lt;typename&gt; </a:t>
            </a:r>
            <a:r>
              <a:rPr lang="en-US" sz="1800">
                <a:solidFill>
                  <a:srgbClr val="FFC000"/>
                </a:solidFill>
                <a:latin typeface="Consolas" panose="020B0609020204030204" pitchFamily="49" charset="0"/>
              </a:rPr>
              <a:t>class </a:t>
            </a:r>
            <a:r>
              <a:rPr lang="en-US" sz="1800" smtClean="0">
                <a:solidFill>
                  <a:srgbClr val="FFC000"/>
                </a:solidFill>
                <a:latin typeface="Consolas" panose="020B0609020204030204" pitchFamily="49" charset="0"/>
              </a:rPr>
              <a:t>Derived</a:t>
            </a:r>
            <a:r>
              <a:rPr lang="en-US" sz="1800">
                <a:solidFill>
                  <a:srgbClr val="FFC000"/>
                </a:solidFill>
                <a:latin typeface="Consolas" panose="020B0609020204030204" pitchFamily="49" charset="0"/>
              </a:rPr>
              <a:t>, </a:t>
            </a:r>
            <a:r>
              <a:rPr lang="en-US" sz="1800">
                <a:solidFill>
                  <a:srgbClr val="FFC000"/>
                </a:solidFill>
                <a:latin typeface="Consolas" panose="020B0609020204030204" pitchFamily="49" charset="0"/>
              </a:rPr>
              <a:t>typename </a:t>
            </a:r>
            <a:r>
              <a:rPr lang="en-US" sz="1800" smtClean="0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en-US" sz="1800">
                <a:solidFill>
                  <a:srgbClr val="FFC000"/>
                </a:solidFill>
                <a:latin typeface="Consolas" panose="020B0609020204030204" pitchFamily="49" charset="0"/>
              </a:rPr>
              <a:t>&gt; </a:t>
            </a:r>
            <a:r>
              <a:rPr lang="en-US" sz="1800" smtClean="0">
                <a:solidFill>
                  <a:srgbClr val="FFC000"/>
                </a:solidFill>
                <a:latin typeface="Consolas" panose="020B0609020204030204" pitchFamily="49" charset="0"/>
              </a:rPr>
              <a:t/>
            </a:r>
            <a:br>
              <a:rPr lang="en-US" sz="1800" smtClean="0">
                <a:solidFill>
                  <a:srgbClr val="FFC000"/>
                </a:solidFill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class </a:t>
            </a:r>
            <a:r>
              <a:rPr lang="en-US" sz="1800">
                <a:latin typeface="Consolas" panose="020B0609020204030204" pitchFamily="49" charset="0"/>
              </a:rPr>
              <a:t>interface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void do_something(Value </a:t>
            </a:r>
            <a:r>
              <a:rPr lang="en-US" sz="1800">
                <a:latin typeface="Consolas" panose="020B0609020204030204" pitchFamily="49" charset="0"/>
              </a:rPr>
              <a:t>v</a:t>
            </a:r>
            <a:r>
              <a:rPr lang="en-US" sz="1800">
                <a:latin typeface="Consolas" panose="020B0609020204030204" pitchFamily="49" charset="0"/>
              </a:rPr>
              <a:t>)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static_cast&lt;</a:t>
            </a:r>
            <a:r>
              <a:rPr lang="en-US" sz="1800" smtClean="0">
                <a:solidFill>
                  <a:srgbClr val="FFC000"/>
                </a:solidFill>
                <a:latin typeface="Consolas" panose="020B0609020204030204" pitchFamily="49" charset="0"/>
              </a:rPr>
              <a:t>Derived&lt;Value</a:t>
            </a:r>
            <a:r>
              <a:rPr lang="en-US" sz="180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  <a:r>
              <a:rPr lang="en-US" sz="1800">
                <a:latin typeface="Consolas" panose="020B0609020204030204" pitchFamily="49" charset="0"/>
              </a:rPr>
              <a:t>*&gt;(this)-&gt;</a:t>
            </a:r>
            <a:r>
              <a:rPr lang="en-US" sz="1800">
                <a:latin typeface="Consolas" panose="020B0609020204030204" pitchFamily="49" charset="0"/>
              </a:rPr>
              <a:t>do_something(v</a:t>
            </a:r>
            <a:r>
              <a:rPr lang="en-US" sz="1800" smtClean="0">
                <a:latin typeface="Consolas" panose="020B0609020204030204" pitchFamily="49" charset="0"/>
              </a:rPr>
              <a:t>); }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template </a:t>
            </a:r>
            <a:r>
              <a:rPr lang="en-US" sz="1800">
                <a:latin typeface="Consolas" panose="020B0609020204030204" pitchFamily="49" charset="0"/>
              </a:rPr>
              <a:t>&lt;</a:t>
            </a:r>
            <a:r>
              <a:rPr lang="en-US" sz="1800">
                <a:latin typeface="Consolas" panose="020B0609020204030204" pitchFamily="49" charset="0"/>
              </a:rPr>
              <a:t>typename </a:t>
            </a:r>
            <a:r>
              <a:rPr lang="en-US" sz="1800" smtClean="0">
                <a:latin typeface="Consolas" panose="020B0609020204030204" pitchFamily="49" charset="0"/>
              </a:rPr>
              <a:t>Value</a:t>
            </a:r>
            <a:r>
              <a:rPr lang="en-US" sz="1800">
                <a:latin typeface="Consolas" panose="020B0609020204030204" pitchFamily="49" charset="0"/>
              </a:rPr>
              <a:t>&gt; class derived </a:t>
            </a:r>
            <a:r>
              <a:rPr lang="en-US" sz="1800">
                <a:latin typeface="Consolas" panose="020B0609020204030204" pitchFamily="49" charset="0"/>
              </a:rPr>
              <a:t>: 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  </a:t>
            </a:r>
            <a:r>
              <a:rPr lang="en-US" sz="1800" smtClean="0">
                <a:latin typeface="Consolas" panose="020B0609020204030204" pitchFamily="49" charset="0"/>
              </a:rPr>
              <a:t>public interface </a:t>
            </a:r>
            <a:r>
              <a:rPr lang="en-US" sz="1800">
                <a:solidFill>
                  <a:srgbClr val="FFC000"/>
                </a:solidFill>
                <a:latin typeface="Consolas" panose="020B0609020204030204" pitchFamily="49" charset="0"/>
              </a:rPr>
              <a:t>&lt;derived</a:t>
            </a:r>
            <a:r>
              <a:rPr lang="en-US" sz="1800">
                <a:solidFill>
                  <a:srgbClr val="FFC000"/>
                </a:solidFill>
                <a:latin typeface="Consolas" panose="020B0609020204030204" pitchFamily="49" charset="0"/>
              </a:rPr>
              <a:t>, </a:t>
            </a:r>
            <a:r>
              <a:rPr lang="en-US" sz="1800" smtClean="0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en-US" sz="180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  <a:r>
              <a:rPr lang="en-US" sz="1800" smtClean="0">
                <a:latin typeface="Consolas" panose="020B0609020204030204" pitchFamily="49" charset="0"/>
              </a:rPr>
              <a:t> {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    </a:t>
            </a:r>
            <a:r>
              <a:rPr lang="en-US" sz="1800" smtClean="0">
                <a:latin typeface="Consolas" panose="020B0609020204030204" pitchFamily="49" charset="0"/>
              </a:rPr>
              <a:t>void do_something(value </a:t>
            </a:r>
            <a:r>
              <a:rPr lang="en-US" sz="1800">
                <a:latin typeface="Consolas" panose="020B0609020204030204" pitchFamily="49" charset="0"/>
              </a:rPr>
              <a:t>v) </a:t>
            </a:r>
            <a:r>
              <a:rPr lang="en-US" sz="1800">
                <a:latin typeface="Consolas" panose="020B0609020204030204" pitchFamily="49" charset="0"/>
              </a:rPr>
              <a:t>{ </a:t>
            </a:r>
            <a:r>
              <a:rPr lang="ru-RU" sz="1800" smtClean="0">
                <a:latin typeface="Consolas" panose="020B0609020204030204" pitchFamily="49" charset="0"/>
              </a:rPr>
              <a:t>тут происходит всё самое интересное</a:t>
            </a:r>
            <a:r>
              <a:rPr lang="en-US" sz="1800" smtClean="0">
                <a:latin typeface="Consolas" panose="020B0609020204030204" pitchFamily="49" charset="0"/>
              </a:rPr>
              <a:t> }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typedef </a:t>
            </a:r>
            <a:r>
              <a:rPr lang="en-US" sz="1800" smtClean="0">
                <a:latin typeface="Consolas" panose="020B0609020204030204" pitchFamily="49" charset="0"/>
              </a:rPr>
              <a:t>interface &lt;</a:t>
            </a:r>
            <a:r>
              <a:rPr lang="en-US" sz="1800" smtClean="0">
                <a:solidFill>
                  <a:srgbClr val="FFC000"/>
                </a:solidFill>
                <a:latin typeface="Consolas" panose="020B0609020204030204" pitchFamily="49" charset="0"/>
              </a:rPr>
              <a:t>derived</a:t>
            </a:r>
            <a:r>
              <a:rPr lang="en-US" sz="1800" smtClean="0">
                <a:latin typeface="Consolas" panose="020B0609020204030204" pitchFamily="49" charset="0"/>
              </a:rPr>
              <a:t>, </a:t>
            </a:r>
            <a:r>
              <a:rPr lang="en-US" sz="1800">
                <a:latin typeface="Consolas" panose="020B0609020204030204" pitchFamily="49" charset="0"/>
              </a:rPr>
              <a:t>int&gt; derived_t;</a:t>
            </a:r>
          </a:p>
        </p:txBody>
      </p:sp>
    </p:spTree>
    <p:extLst>
      <p:ext uri="{BB962C8B-B14F-4D97-AF65-F5344CB8AC3E}">
        <p14:creationId xmlns:p14="http://schemas.microsoft.com/office/powerpoint/2010/main" val="3253192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шаблоны как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smtClean="0"/>
              <a:t>шаблонный шаблонный параметр с одним параметром</a:t>
            </a: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&lt;template &lt;typename&gt; class </a:t>
            </a:r>
            <a:r>
              <a:rPr lang="en-US" sz="2000">
                <a:latin typeface="Consolas" panose="020B0609020204030204" pitchFamily="49" charset="0"/>
              </a:rPr>
              <a:t>CreationPolicy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class WidgetManager: </a:t>
            </a:r>
            <a:r>
              <a:rPr lang="en-US" sz="2000">
                <a:latin typeface="Consolas" panose="020B0609020204030204" pitchFamily="49" charset="0"/>
              </a:rPr>
              <a:t>public </a:t>
            </a:r>
            <a:r>
              <a:rPr lang="en-US" sz="2000">
                <a:latin typeface="Consolas" panose="020B0609020204030204" pitchFamily="49" charset="0"/>
              </a:rPr>
              <a:t>CreationPolicy&lt;Widget</a:t>
            </a:r>
            <a:r>
              <a:rPr lang="en-US" sz="2000" smtClean="0">
                <a:latin typeface="Consolas" panose="020B0609020204030204" pitchFamily="49" charset="0"/>
              </a:rPr>
              <a:t>&gt;;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z="2000"/>
              <a:t>шаблонный шаблонный параметр </a:t>
            </a:r>
            <a:r>
              <a:rPr lang="ru-RU" sz="2000"/>
              <a:t>с </a:t>
            </a:r>
            <a:r>
              <a:rPr lang="ru-RU" sz="2000" smtClean="0"/>
              <a:t>двумя параметрами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&lt;template &lt;typename, typename</a:t>
            </a:r>
            <a:r>
              <a:rPr lang="en-US" sz="2000">
                <a:latin typeface="Consolas" panose="020B0609020204030204" pitchFamily="49" charset="0"/>
              </a:rPr>
              <a:t>&gt; </a:t>
            </a:r>
            <a:r>
              <a:rPr lang="en-US" sz="2000" smtClean="0">
                <a:latin typeface="Consolas" panose="020B0609020204030204" pitchFamily="49" charset="0"/>
              </a:rPr>
              <a:t>class </a:t>
            </a:r>
            <a:r>
              <a:rPr lang="en-US" sz="2000">
                <a:latin typeface="Consolas" panose="020B0609020204030204" pitchFamily="49" charset="0"/>
              </a:rPr>
              <a:t>CreationPolicyEx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class WidgetManager: public </a:t>
            </a:r>
            <a:r>
              <a:rPr lang="en-US" sz="2000">
                <a:latin typeface="Consolas" panose="020B0609020204030204" pitchFamily="49" charset="0"/>
              </a:rPr>
              <a:t>CreationPolicyEx&lt;Widget, </a:t>
            </a:r>
            <a:r>
              <a:rPr lang="en-US" sz="2000">
                <a:latin typeface="Consolas" panose="020B0609020204030204" pitchFamily="49" charset="0"/>
              </a:rPr>
              <a:t>WidgetPattern</a:t>
            </a:r>
            <a:r>
              <a:rPr lang="en-US" sz="2000" smtClean="0">
                <a:latin typeface="Consolas" panose="020B0609020204030204" pitchFamily="49" charset="0"/>
              </a:rPr>
              <a:t>&gt;;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210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инстанцирование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Инстанцированием называется порождение конкретного класса, функции, функции-члена из обобщенного кода</a:t>
            </a:r>
          </a:p>
          <a:p>
            <a:pPr marL="0" indent="0">
              <a:buNone/>
            </a:pPr>
            <a:r>
              <a:rPr lang="ru-RU" smtClean="0"/>
              <a:t>При инстанцировании может происходить:</a:t>
            </a:r>
          </a:p>
          <a:p>
            <a:r>
              <a:rPr lang="ru-RU" smtClean="0"/>
              <a:t>Подстановка типов (</a:t>
            </a:r>
            <a:r>
              <a:rPr lang="en-US" smtClean="0"/>
              <a:t>substitution)</a:t>
            </a:r>
            <a:endParaRPr lang="ru-RU" smtClean="0"/>
          </a:p>
          <a:p>
            <a:r>
              <a:rPr lang="ru-RU" smtClean="0"/>
              <a:t>Вывод типов</a:t>
            </a:r>
            <a:r>
              <a:rPr lang="en-US" smtClean="0"/>
              <a:t> (inference)</a:t>
            </a:r>
            <a:endParaRPr lang="ru-RU" smtClean="0"/>
          </a:p>
          <a:p>
            <a:r>
              <a:rPr lang="ru-RU" smtClean="0"/>
              <a:t>Изобретение типов</a:t>
            </a:r>
            <a:r>
              <a:rPr lang="en-US" smtClean="0"/>
              <a:t> (invention)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3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22638"/>
            <a:ext cx="9905999" cy="4868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smtClean="0"/>
              <a:t> </a:t>
            </a:r>
            <a:r>
              <a:rPr lang="ru-RU" sz="4000" smtClean="0"/>
              <a:t>Шаблонные п</a:t>
            </a:r>
            <a:r>
              <a:rPr lang="ru-RU" sz="4000" smtClean="0"/>
              <a:t>араметры</a:t>
            </a:r>
            <a:endParaRPr lang="ru-RU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Инстанцирование и </a:t>
            </a:r>
            <a:r>
              <a:rPr lang="en-US" sz="4000" smtClean="0"/>
              <a:t>SFINA</a:t>
            </a:r>
            <a:r>
              <a:rPr lang="en-US" sz="4000"/>
              <a:t>E</a:t>
            </a:r>
            <a:endParaRPr lang="en-US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/>
              <a:t> </a:t>
            </a:r>
            <a:r>
              <a:rPr lang="ru-RU" sz="4000" smtClean="0"/>
              <a:t>Некоторые приложения</a:t>
            </a:r>
            <a:endParaRPr lang="ru-RU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 smtClean="0"/>
              <a:t> </a:t>
            </a:r>
            <a:r>
              <a:rPr lang="ru-RU" sz="4000" smtClean="0"/>
              <a:t>14 категорий</a:t>
            </a:r>
            <a:endParaRPr lang="ru-RU" sz="4000" smtClean="0"/>
          </a:p>
        </p:txBody>
      </p:sp>
    </p:spTree>
    <p:extLst>
      <p:ext uri="{BB962C8B-B14F-4D97-AF65-F5344CB8AC3E}">
        <p14:creationId xmlns:p14="http://schemas.microsoft.com/office/powerpoint/2010/main" val="876463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ленивость и энергичность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76260"/>
            <a:ext cx="9905999" cy="1240162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int foo (int x, int </a:t>
            </a:r>
            <a:r>
              <a:rPr lang="en-US">
                <a:latin typeface="Consolas" panose="020B0609020204030204" pitchFamily="49" charset="0"/>
              </a:rPr>
              <a:t>y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>
                <a:latin typeface="Consolas" panose="020B0609020204030204" pitchFamily="49" charset="0"/>
              </a:rPr>
              <a:t>return (x &gt; 3) ? 0 : </a:t>
            </a:r>
            <a:r>
              <a:rPr lang="en-US">
                <a:latin typeface="Consolas" panose="020B0609020204030204" pitchFamily="49" charset="0"/>
              </a:rPr>
              <a:t>y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foo (a + 3, b + </a:t>
            </a:r>
            <a:r>
              <a:rPr lang="en-US">
                <a:latin typeface="Consolas" panose="020B0609020204030204" pitchFamily="49" charset="0"/>
              </a:rPr>
              <a:t>2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1779374" y="3231082"/>
            <a:ext cx="2689990" cy="1648828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latin typeface="Consolas" panose="020B0609020204030204" pitchFamily="49" charset="0"/>
              </a:rPr>
              <a:t>calc a+3</a:t>
            </a:r>
          </a:p>
          <a:p>
            <a:r>
              <a:rPr lang="en-US" sz="2400" smtClean="0">
                <a:latin typeface="Consolas" panose="020B0609020204030204" pitchFamily="49" charset="0"/>
              </a:rPr>
              <a:t>calc b+2</a:t>
            </a:r>
          </a:p>
          <a:p>
            <a:r>
              <a:rPr lang="en-US" sz="2400" smtClean="0">
                <a:latin typeface="Consolas" panose="020B0609020204030204" pitchFamily="49" charset="0"/>
              </a:rPr>
              <a:t>invoke f</a:t>
            </a:r>
          </a:p>
          <a:p>
            <a:r>
              <a:rPr lang="en-US" sz="2400" smtClean="0">
                <a:latin typeface="Consolas" panose="020B0609020204030204" pitchFamily="49" charset="0"/>
              </a:rPr>
              <a:t>test x &gt; 3</a:t>
            </a:r>
            <a:endParaRPr lang="en-US" sz="2400">
              <a:latin typeface="Consolas" panose="020B0609020204030204" pitchFamily="49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2896651" y="5135426"/>
            <a:ext cx="1880622" cy="512031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latin typeface="Consolas" panose="020B0609020204030204" pitchFamily="49" charset="0"/>
              </a:rPr>
              <a:t>return 0</a:t>
            </a:r>
            <a:endParaRPr lang="en-US" sz="2400">
              <a:latin typeface="Consolas" panose="020B0609020204030204" pitchFamily="49" charset="0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2903389" y="5827562"/>
            <a:ext cx="1873884" cy="512031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latin typeface="Consolas" panose="020B0609020204030204" pitchFamily="49" charset="0"/>
              </a:rPr>
              <a:t>return y</a:t>
            </a:r>
            <a:endParaRPr lang="en-US" sz="2400">
              <a:latin typeface="Consolas" panose="020B0609020204030204" pitchFamily="49" charset="0"/>
            </a:endParaRPr>
          </a:p>
        </p:txBody>
      </p:sp>
      <p:cxnSp>
        <p:nvCxnSpPr>
          <p:cNvPr id="12" name="Elbow Connector 11"/>
          <p:cNvCxnSpPr>
            <a:endCxn id="9" idx="1"/>
          </p:cNvCxnSpPr>
          <p:nvPr/>
        </p:nvCxnSpPr>
        <p:spPr>
          <a:xfrm>
            <a:off x="2258791" y="4879387"/>
            <a:ext cx="637860" cy="512055"/>
          </a:xfrm>
          <a:prstGeom prst="bentConnector3">
            <a:avLst>
              <a:gd name="adj1" fmla="val 265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10" idx="1"/>
          </p:cNvCxnSpPr>
          <p:nvPr/>
        </p:nvCxnSpPr>
        <p:spPr>
          <a:xfrm rot="16200000" flipH="1">
            <a:off x="1980816" y="5161005"/>
            <a:ext cx="1203918" cy="641228"/>
          </a:xfrm>
          <a:prstGeom prst="bentConnector2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/>
          <p:cNvSpPr/>
          <p:nvPr/>
        </p:nvSpPr>
        <p:spPr>
          <a:xfrm>
            <a:off x="6433372" y="3216896"/>
            <a:ext cx="2689990" cy="1211957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latin typeface="Consolas" panose="020B0609020204030204" pitchFamily="49" charset="0"/>
              </a:rPr>
              <a:t>invoke f</a:t>
            </a:r>
          </a:p>
          <a:p>
            <a:r>
              <a:rPr lang="en-US" sz="2400" smtClean="0">
                <a:latin typeface="Consolas" panose="020B0609020204030204" pitchFamily="49" charset="0"/>
              </a:rPr>
              <a:t>calc a+3</a:t>
            </a:r>
          </a:p>
          <a:p>
            <a:r>
              <a:rPr lang="en-US" sz="2400" smtClean="0">
                <a:latin typeface="Consolas" panose="020B0609020204030204" pitchFamily="49" charset="0"/>
              </a:rPr>
              <a:t>test x &gt; 3</a:t>
            </a:r>
            <a:endParaRPr lang="en-US" sz="2400">
              <a:latin typeface="Consolas" panose="020B0609020204030204" pitchFamily="49" charset="0"/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7560758" y="4698951"/>
            <a:ext cx="1880622" cy="512031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latin typeface="Consolas" panose="020B0609020204030204" pitchFamily="49" charset="0"/>
              </a:rPr>
              <a:t>return 0</a:t>
            </a:r>
            <a:endParaRPr lang="en-US" sz="2400">
              <a:latin typeface="Consolas" panose="020B0609020204030204" pitchFamily="49" charset="0"/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7557387" y="5481080"/>
            <a:ext cx="1873884" cy="844327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latin typeface="Consolas" panose="020B0609020204030204" pitchFamily="49" charset="0"/>
              </a:rPr>
              <a:t>calc b+2</a:t>
            </a:r>
          </a:p>
          <a:p>
            <a:r>
              <a:rPr lang="en-US" sz="2400" smtClean="0">
                <a:latin typeface="Consolas" panose="020B0609020204030204" pitchFamily="49" charset="0"/>
              </a:rPr>
              <a:t>return y</a:t>
            </a:r>
            <a:endParaRPr lang="en-US" sz="2400">
              <a:latin typeface="Consolas" panose="020B0609020204030204" pitchFamily="49" charset="0"/>
            </a:endParaRPr>
          </a:p>
        </p:txBody>
      </p:sp>
      <p:cxnSp>
        <p:nvCxnSpPr>
          <p:cNvPr id="24" name="Elbow Connector 23"/>
          <p:cNvCxnSpPr/>
          <p:nvPr/>
        </p:nvCxnSpPr>
        <p:spPr>
          <a:xfrm>
            <a:off x="6912785" y="4428602"/>
            <a:ext cx="647973" cy="511532"/>
          </a:xfrm>
          <a:prstGeom prst="bentConnector3">
            <a:avLst>
              <a:gd name="adj1" fmla="val -399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23" idx="1"/>
          </p:cNvCxnSpPr>
          <p:nvPr/>
        </p:nvCxnSpPr>
        <p:spPr>
          <a:xfrm rot="16200000" flipH="1">
            <a:off x="6717888" y="5063745"/>
            <a:ext cx="1037770" cy="641228"/>
          </a:xfrm>
          <a:prstGeom prst="bentConnector2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194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когда </a:t>
            </a:r>
            <a:r>
              <a:rPr lang="en-US" smtClean="0"/>
              <a:t>C++</a:t>
            </a:r>
            <a:r>
              <a:rPr lang="ru-RU" smtClean="0"/>
              <a:t> ведёт себя лениво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При вычислении сокращенных выражений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if (p &amp;&amp; (p-&gt;x == 3))</a:t>
            </a:r>
          </a:p>
          <a:p>
            <a:r>
              <a:rPr lang="ru-RU" smtClean="0">
                <a:solidFill>
                  <a:srgbClr val="FFFF00"/>
                </a:solidFill>
              </a:rPr>
              <a:t>При подстановке шаблонных параметров</a:t>
            </a:r>
          </a:p>
          <a:p>
            <a:r>
              <a:rPr lang="ru-RU" smtClean="0"/>
              <a:t>Если его заставить (см. секретный уровень)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39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Ленивая подстановка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&lt;int </a:t>
            </a:r>
            <a:r>
              <a:rPr lang="en-US" sz="2000">
                <a:latin typeface="Consolas" panose="020B0609020204030204" pitchFamily="49" charset="0"/>
              </a:rPr>
              <a:t>N</a:t>
            </a:r>
            <a:r>
              <a:rPr lang="en-US" sz="2000" smtClean="0">
                <a:latin typeface="Consolas" panose="020B0609020204030204" pitchFamily="49" charset="0"/>
              </a:rPr>
              <a:t>&gt; struct </a:t>
            </a:r>
            <a:r>
              <a:rPr lang="en-US" sz="2000">
                <a:latin typeface="Consolas" panose="020B0609020204030204" pitchFamily="49" charset="0"/>
              </a:rPr>
              <a:t>Danger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typedef char block[N</a:t>
            </a:r>
            <a:r>
              <a:rPr lang="en-US" sz="2000">
                <a:latin typeface="Consolas" panose="020B0609020204030204" pitchFamily="49" charset="0"/>
              </a:rPr>
              <a:t>];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T, int </a:t>
            </a:r>
            <a:r>
              <a:rPr lang="en-US" sz="2000">
                <a:latin typeface="Consolas" panose="020B0609020204030204" pitchFamily="49" charset="0"/>
              </a:rPr>
              <a:t>N</a:t>
            </a:r>
            <a:r>
              <a:rPr lang="en-US" sz="2000" smtClean="0">
                <a:latin typeface="Consolas" panose="020B0609020204030204" pitchFamily="49" charset="0"/>
              </a:rPr>
              <a:t>&gt; struct </a:t>
            </a:r>
            <a:r>
              <a:rPr lang="en-US" sz="2000">
                <a:latin typeface="Consolas" panose="020B0609020204030204" pitchFamily="49" charset="0"/>
              </a:rPr>
              <a:t>Tricky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void test_lazyness</a:t>
            </a:r>
            <a:r>
              <a:rPr lang="en-US" sz="2000">
                <a:latin typeface="Consolas" panose="020B0609020204030204" pitchFamily="49" charset="0"/>
              </a:rPr>
              <a:t>() </a:t>
            </a:r>
            <a:r>
              <a:rPr lang="en-US" sz="2000" smtClean="0">
                <a:latin typeface="Consolas" panose="020B0609020204030204" pitchFamily="49" charset="0"/>
              </a:rPr>
              <a:t>{ </a:t>
            </a:r>
            <a:r>
              <a:rPr lang="en-US" sz="2000">
                <a:latin typeface="Consolas" panose="020B0609020204030204" pitchFamily="49" charset="0"/>
              </a:rPr>
              <a:t>Danger&lt;N&gt; no_boom_yet</a:t>
            </a:r>
            <a:r>
              <a:rPr lang="en-US" sz="2000">
                <a:latin typeface="Consolas" panose="020B0609020204030204" pitchFamily="49" charset="0"/>
              </a:rPr>
              <a:t>;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int main()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Tricky&lt;int, -2&gt; </a:t>
            </a:r>
            <a:r>
              <a:rPr lang="en-US" sz="2000">
                <a:latin typeface="Consolas" panose="020B0609020204030204" pitchFamily="49" charset="0"/>
              </a:rPr>
              <a:t>ok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366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SFINAE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substitution failure is not an error (</a:t>
            </a:r>
            <a:r>
              <a:rPr lang="ru-RU" smtClean="0"/>
              <a:t>провал подстановки не являетися ошибкой</a:t>
            </a:r>
            <a:r>
              <a:rPr lang="en-US" smtClean="0"/>
              <a:t>)</a:t>
            </a:r>
            <a:endParaRPr lang="ru-RU" smtClean="0"/>
          </a:p>
          <a:p>
            <a:pPr marL="457200" indent="-457200">
              <a:buFont typeface="+mj-lt"/>
              <a:buAutoNum type="arabicPeriod"/>
            </a:pPr>
            <a:r>
              <a:rPr lang="fr-FR">
                <a:latin typeface="Consolas" panose="020B0609020204030204" pitchFamily="49" charset="0"/>
              </a:rPr>
              <a:t>template &lt;typename T</a:t>
            </a:r>
            <a:r>
              <a:rPr lang="fr-FR">
                <a:latin typeface="Consolas" panose="020B0609020204030204" pitchFamily="49" charset="0"/>
              </a:rPr>
              <a:t>&gt; </a:t>
            </a:r>
            <a:r>
              <a:rPr lang="fr-FR" smtClean="0">
                <a:latin typeface="Consolas" panose="020B0609020204030204" pitchFamily="49" charset="0"/>
              </a:rPr>
              <a:t>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fr-FR" smtClean="0">
                <a:latin typeface="Consolas" panose="020B0609020204030204" pitchFamily="49" charset="0"/>
              </a:rPr>
              <a:t>max (T </a:t>
            </a:r>
            <a:r>
              <a:rPr lang="fr-FR">
                <a:latin typeface="Consolas" panose="020B0609020204030204" pitchFamily="49" charset="0"/>
              </a:rPr>
              <a:t>a</a:t>
            </a:r>
            <a:r>
              <a:rPr lang="fr-FR">
                <a:latin typeface="Consolas" panose="020B0609020204030204" pitchFamily="49" charset="0"/>
              </a:rPr>
              <a:t>, </a:t>
            </a:r>
            <a:r>
              <a:rPr lang="fr-FR" smtClean="0">
                <a:latin typeface="Consolas" panose="020B0609020204030204" pitchFamily="49" charset="0"/>
              </a:rPr>
              <a:t>T b)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fr-FR" smtClean="0">
                <a:latin typeface="Consolas" panose="020B0609020204030204" pitchFamily="49" charset="0"/>
              </a:rPr>
              <a:t>template </a:t>
            </a:r>
            <a:r>
              <a:rPr lang="fr-FR">
                <a:latin typeface="Consolas" panose="020B0609020204030204" pitchFamily="49" charset="0"/>
              </a:rPr>
              <a:t>&lt;</a:t>
            </a:r>
            <a:r>
              <a:rPr lang="fr-FR">
                <a:latin typeface="Consolas" panose="020B0609020204030204" pitchFamily="49" charset="0"/>
              </a:rPr>
              <a:t>typename </a:t>
            </a:r>
            <a:r>
              <a:rPr lang="fr-FR" smtClean="0">
                <a:latin typeface="Consolas" panose="020B0609020204030204" pitchFamily="49" charset="0"/>
              </a:rPr>
              <a:t>T, typename U&gt; auto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fr-FR">
                <a:latin typeface="Consolas" panose="020B0609020204030204" pitchFamily="49" charset="0"/>
              </a:rPr>
              <a:t>max (T a</a:t>
            </a:r>
            <a:r>
              <a:rPr lang="fr-FR">
                <a:latin typeface="Consolas" panose="020B0609020204030204" pitchFamily="49" charset="0"/>
              </a:rPr>
              <a:t>, </a:t>
            </a:r>
            <a:r>
              <a:rPr lang="fr-FR" smtClean="0">
                <a:latin typeface="Consolas" panose="020B0609020204030204" pitchFamily="49" charset="0"/>
              </a:rPr>
              <a:t>U </a:t>
            </a:r>
            <a:r>
              <a:rPr lang="fr-FR">
                <a:latin typeface="Consolas" panose="020B0609020204030204" pitchFamily="49" charset="0"/>
              </a:rPr>
              <a:t>b</a:t>
            </a:r>
            <a:r>
              <a:rPr lang="fr-FR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int g = max (1, </a:t>
            </a:r>
            <a:r>
              <a:rPr lang="en-US">
                <a:latin typeface="Consolas" panose="020B0609020204030204" pitchFamily="49" charset="0"/>
              </a:rPr>
              <a:t>1.0</a:t>
            </a:r>
            <a:r>
              <a:rPr lang="en-US" smtClean="0">
                <a:latin typeface="Consolas" panose="020B0609020204030204" pitchFamily="49" charset="0"/>
              </a:rPr>
              <a:t>); // </a:t>
            </a:r>
            <a:r>
              <a:rPr lang="ru-RU" smtClean="0">
                <a:latin typeface="Consolas" panose="020B0609020204030204" pitchFamily="49" charset="0"/>
              </a:rPr>
              <a:t>подстановка в 1 провалена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          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подстановка в 2 успешна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81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T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typename </a:t>
            </a:r>
            <a:r>
              <a:rPr lang="en-US">
                <a:latin typeface="Consolas" panose="020B0609020204030204" pitchFamily="49" charset="0"/>
              </a:rPr>
              <a:t>T::</a:t>
            </a:r>
            <a:r>
              <a:rPr lang="en-US">
                <a:latin typeface="Consolas" panose="020B0609020204030204" pitchFamily="49" charset="0"/>
              </a:rPr>
              <a:t>ElementT </a:t>
            </a:r>
            <a:r>
              <a:rPr lang="en-US" smtClean="0">
                <a:latin typeface="Consolas" panose="020B0609020204030204" pitchFamily="49" charset="0"/>
              </a:rPr>
              <a:t>at </a:t>
            </a:r>
            <a:r>
              <a:rPr lang="en-US">
                <a:latin typeface="Consolas" panose="020B0609020204030204" pitchFamily="49" charset="0"/>
              </a:rPr>
              <a:t>(T const&amp; a, </a:t>
            </a: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</a:rPr>
              <a:t>i);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 </a:t>
            </a:r>
            <a:r>
              <a:rPr lang="en-US">
                <a:latin typeface="Consolas" panose="020B0609020204030204" pitchFamily="49" charset="0"/>
              </a:rPr>
              <a:t>(int *p)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latin typeface="Consolas" panose="020B0609020204030204" pitchFamily="49" charset="0"/>
              </a:rPr>
              <a:t>return at (</a:t>
            </a:r>
            <a:r>
              <a:rPr lang="en-US">
                <a:latin typeface="Consolas" panose="020B0609020204030204" pitchFamily="49" charset="0"/>
              </a:rPr>
              <a:t>p, </a:t>
            </a:r>
            <a:r>
              <a:rPr lang="en-US">
                <a:latin typeface="Consolas" panose="020B0609020204030204" pitchFamily="49" charset="0"/>
              </a:rPr>
              <a:t>7</a:t>
            </a:r>
            <a:r>
              <a:rPr lang="en-US" smtClean="0">
                <a:latin typeface="Consolas" panose="020B0609020204030204" pitchFamily="49" charset="0"/>
              </a:rPr>
              <a:t>); }</a:t>
            </a:r>
          </a:p>
          <a:p>
            <a:r>
              <a:rPr lang="ru-RU" smtClean="0"/>
              <a:t>Успех или провал подстановки?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01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T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typename </a:t>
            </a:r>
            <a:r>
              <a:rPr lang="en-US">
                <a:latin typeface="Consolas" panose="020B0609020204030204" pitchFamily="49" charset="0"/>
              </a:rPr>
              <a:t>T::</a:t>
            </a:r>
            <a:r>
              <a:rPr lang="en-US">
                <a:latin typeface="Consolas" panose="020B0609020204030204" pitchFamily="49" charset="0"/>
              </a:rPr>
              <a:t>ElementT </a:t>
            </a:r>
            <a:r>
              <a:rPr lang="en-US" smtClean="0">
                <a:latin typeface="Consolas" panose="020B0609020204030204" pitchFamily="49" charset="0"/>
              </a:rPr>
              <a:t>at </a:t>
            </a:r>
            <a:r>
              <a:rPr lang="en-US">
                <a:latin typeface="Consolas" panose="020B0609020204030204" pitchFamily="49" charset="0"/>
              </a:rPr>
              <a:t>(T const&amp; a, </a:t>
            </a: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</a:rPr>
              <a:t>i);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 </a:t>
            </a:r>
            <a:r>
              <a:rPr lang="en-US">
                <a:latin typeface="Consolas" panose="020B0609020204030204" pitchFamily="49" charset="0"/>
              </a:rPr>
              <a:t>(int *p)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latin typeface="Consolas" panose="020B0609020204030204" pitchFamily="49" charset="0"/>
              </a:rPr>
              <a:t>return at (</a:t>
            </a:r>
            <a:r>
              <a:rPr lang="en-US">
                <a:latin typeface="Consolas" panose="020B0609020204030204" pitchFamily="49" charset="0"/>
              </a:rPr>
              <a:t>p, </a:t>
            </a:r>
            <a:r>
              <a:rPr lang="en-US">
                <a:latin typeface="Consolas" panose="020B0609020204030204" pitchFamily="49" charset="0"/>
              </a:rPr>
              <a:t>7</a:t>
            </a:r>
            <a:r>
              <a:rPr lang="en-US" smtClean="0">
                <a:latin typeface="Consolas" panose="020B0609020204030204" pitchFamily="49" charset="0"/>
              </a:rPr>
              <a:t>); }</a:t>
            </a:r>
          </a:p>
          <a:p>
            <a:r>
              <a:rPr lang="ru-RU" smtClean="0"/>
              <a:t>Провал</a:t>
            </a:r>
          </a:p>
          <a:p>
            <a:r>
              <a:rPr lang="ru-RU" smtClean="0"/>
              <a:t>Как написать </a:t>
            </a:r>
            <a:r>
              <a:rPr lang="en-US" smtClean="0"/>
              <a:t>at, </a:t>
            </a:r>
            <a:r>
              <a:rPr lang="ru-RU" smtClean="0"/>
              <a:t>в которую подстановка будет успешна?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T&gt;</a:t>
            </a:r>
            <a:r>
              <a:rPr lang="ru-RU">
                <a:latin typeface="Consolas" panose="020B0609020204030204" pitchFamily="49" charset="0"/>
              </a:rPr>
              <a:t> 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typename T::ElementT at (T const&amp; a, int i);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T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at </a:t>
            </a:r>
            <a:r>
              <a:rPr lang="en-US">
                <a:latin typeface="Consolas" panose="020B0609020204030204" pitchFamily="49" charset="0"/>
              </a:rPr>
              <a:t>(T const&amp; a, int i) -&gt; </a:t>
            </a:r>
            <a:r>
              <a:rPr lang="en-US">
                <a:latin typeface="Consolas" panose="020B0609020204030204" pitchFamily="49" charset="0"/>
              </a:rPr>
              <a:t>decltype(a[i</a:t>
            </a:r>
            <a:r>
              <a:rPr lang="en-US" smtClean="0"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 (int *p)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latin typeface="Consolas" panose="020B0609020204030204" pitchFamily="49" charset="0"/>
              </a:rPr>
              <a:t>return at (</a:t>
            </a:r>
            <a:r>
              <a:rPr lang="en-US">
                <a:latin typeface="Consolas" panose="020B0609020204030204" pitchFamily="49" charset="0"/>
              </a:rPr>
              <a:t>p, </a:t>
            </a:r>
            <a:r>
              <a:rPr lang="en-US">
                <a:latin typeface="Consolas" panose="020B0609020204030204" pitchFamily="49" charset="0"/>
              </a:rPr>
              <a:t>7</a:t>
            </a:r>
            <a:r>
              <a:rPr lang="en-US" smtClean="0">
                <a:latin typeface="Consolas" panose="020B0609020204030204" pitchFamily="49" charset="0"/>
              </a:rPr>
              <a:t>); } // fail, ok -&gt; ok</a:t>
            </a:r>
          </a:p>
        </p:txBody>
      </p:sp>
    </p:spTree>
    <p:extLst>
      <p:ext uri="{BB962C8B-B14F-4D97-AF65-F5344CB8AC3E}">
        <p14:creationId xmlns:p14="http://schemas.microsoft.com/office/powerpoint/2010/main" val="3245956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</a:t>
            </a:r>
            <a:r>
              <a:rPr lang="en-US" smtClean="0"/>
              <a:t>hasfoobar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foo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latin typeface="Consolas" panose="020B0609020204030204" pitchFamily="49" charset="0"/>
              </a:rPr>
              <a:t>typedef </a:t>
            </a:r>
            <a:r>
              <a:rPr lang="en-US">
                <a:latin typeface="Consolas" panose="020B0609020204030204" pitchFamily="49" charset="0"/>
              </a:rPr>
              <a:t>float </a:t>
            </a:r>
            <a:r>
              <a:rPr lang="en-US">
                <a:latin typeface="Consolas" panose="020B0609020204030204" pitchFamily="49" charset="0"/>
              </a:rPr>
              <a:t>foobar</a:t>
            </a:r>
            <a:r>
              <a:rPr lang="en-US" smtClean="0">
                <a:latin typeface="Consolas" panose="020B0609020204030204" pitchFamily="49" charset="0"/>
              </a:rPr>
              <a:t>; 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bar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std::boolalpha &lt;&lt;</a:t>
            </a:r>
            <a:r>
              <a:rPr lang="ru-RU" smtClean="0">
                <a:latin typeface="Consolas" panose="020B0609020204030204" pitchFamily="49" charset="0"/>
              </a:rPr>
              <a:t> нечто от </a:t>
            </a:r>
            <a:r>
              <a:rPr lang="en-US" smtClean="0">
                <a:latin typeface="Consolas" panose="020B0609020204030204" pitchFamily="49" charset="0"/>
              </a:rPr>
              <a:t>foo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&lt;&lt; " " &lt;&lt; </a:t>
            </a:r>
            <a:r>
              <a:rPr lang="ru-RU" smtClean="0">
                <a:latin typeface="Consolas" panose="020B0609020204030204" pitchFamily="49" charset="0"/>
              </a:rPr>
              <a:t>нечто от </a:t>
            </a:r>
            <a:r>
              <a:rPr lang="en-US" smtClean="0">
                <a:latin typeface="Consolas" panose="020B0609020204030204" pitchFamily="49" charset="0"/>
              </a:rPr>
              <a:t>bar &lt;&lt; endl;</a:t>
            </a:r>
          </a:p>
          <a:p>
            <a:pPr marL="0" indent="0">
              <a:buNone/>
            </a:pPr>
            <a:r>
              <a:rPr lang="ru-RU" smtClean="0">
                <a:latin typeface="Consolas" panose="020B0609020204030204" pitchFamily="49" charset="0"/>
              </a:rPr>
              <a:t>На экране должно быть: </a:t>
            </a:r>
            <a:r>
              <a:rPr lang="en-US" smtClean="0">
                <a:latin typeface="Consolas" panose="020B0609020204030204" pitchFamily="49" charset="0"/>
              </a:rPr>
              <a:t>true, false.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106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</a:t>
            </a:r>
            <a:r>
              <a:rPr lang="en-US" smtClean="0"/>
              <a:t>hasfoobar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</a:t>
            </a:r>
            <a:r>
              <a:rPr lang="en-US" sz="2000">
                <a:latin typeface="Consolas" panose="020B0609020204030204" pitchFamily="49" charset="0"/>
              </a:rPr>
              <a:t>T</a:t>
            </a:r>
            <a:r>
              <a:rPr lang="en-US" sz="2000" smtClean="0">
                <a:latin typeface="Consolas" panose="020B0609020204030204" pitchFamily="49" charset="0"/>
              </a:rPr>
              <a:t>&gt; struct </a:t>
            </a:r>
            <a:r>
              <a:rPr lang="en-US" sz="2000">
                <a:latin typeface="Consolas" panose="020B0609020204030204" pitchFamily="49" charset="0"/>
              </a:rPr>
              <a:t>has_typedef_foobar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typedef char </a:t>
            </a:r>
            <a:r>
              <a:rPr lang="en-US" sz="2000">
                <a:latin typeface="Consolas" panose="020B0609020204030204" pitchFamily="49" charset="0"/>
              </a:rPr>
              <a:t>yes[1</a:t>
            </a:r>
            <a:r>
              <a:rPr lang="en-US" sz="2000" smtClean="0">
                <a:latin typeface="Consolas" panose="020B0609020204030204" pitchFamily="49" charset="0"/>
              </a:rPr>
              <a:t>];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typedef char </a:t>
            </a:r>
            <a:r>
              <a:rPr lang="en-US" sz="2000">
                <a:latin typeface="Consolas" panose="020B0609020204030204" pitchFamily="49" charset="0"/>
              </a:rPr>
              <a:t>no[2</a:t>
            </a:r>
            <a:r>
              <a:rPr lang="en-US" sz="2000" smtClean="0">
                <a:latin typeface="Consolas" panose="020B0609020204030204" pitchFamily="49" charset="0"/>
              </a:rPr>
              <a:t>];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template &lt;typename </a:t>
            </a:r>
            <a:r>
              <a:rPr lang="en-US" sz="2000">
                <a:latin typeface="Consolas" panose="020B0609020204030204" pitchFamily="49" charset="0"/>
              </a:rPr>
              <a:t>C</a:t>
            </a:r>
            <a:r>
              <a:rPr lang="en-US" sz="2000" smtClean="0">
                <a:latin typeface="Consolas" panose="020B0609020204030204" pitchFamily="49" charset="0"/>
              </a:rPr>
              <a:t>&gt; static </a:t>
            </a:r>
            <a:r>
              <a:rPr lang="en-US" sz="2000">
                <a:latin typeface="Consolas" panose="020B0609020204030204" pitchFamily="49" charset="0"/>
              </a:rPr>
              <a:t>yes&amp; test(typename C::</a:t>
            </a:r>
            <a:r>
              <a:rPr lang="en-US" sz="2000">
                <a:latin typeface="Consolas" panose="020B0609020204030204" pitchFamily="49" charset="0"/>
              </a:rPr>
              <a:t>foobar</a:t>
            </a:r>
            <a:r>
              <a:rPr lang="en-US" sz="2000" smtClean="0">
                <a:latin typeface="Consolas" panose="020B0609020204030204" pitchFamily="49" charset="0"/>
              </a:rPr>
              <a:t>*);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template &lt;</a:t>
            </a:r>
            <a:r>
              <a:rPr lang="en-US" sz="2000">
                <a:latin typeface="Consolas" panose="020B0609020204030204" pitchFamily="49" charset="0"/>
              </a:rPr>
              <a:t>typename</a:t>
            </a:r>
            <a:r>
              <a:rPr lang="en-US" sz="2000" smtClean="0">
                <a:latin typeface="Consolas" panose="020B0609020204030204" pitchFamily="49" charset="0"/>
              </a:rPr>
              <a:t>&gt; </a:t>
            </a:r>
            <a:r>
              <a:rPr lang="en-US" sz="2000">
                <a:latin typeface="Consolas" panose="020B0609020204030204" pitchFamily="49" charset="0"/>
              </a:rPr>
              <a:t>static no&amp; </a:t>
            </a:r>
            <a:r>
              <a:rPr lang="en-US" sz="2000">
                <a:latin typeface="Consolas" panose="020B0609020204030204" pitchFamily="49" charset="0"/>
              </a:rPr>
              <a:t>test</a:t>
            </a:r>
            <a:r>
              <a:rPr lang="en-US" sz="2000" smtClean="0">
                <a:latin typeface="Consolas" panose="020B0609020204030204" pitchFamily="49" charset="0"/>
              </a:rPr>
              <a:t>(...);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static </a:t>
            </a:r>
            <a:r>
              <a:rPr lang="en-US" sz="2000">
                <a:latin typeface="Consolas" panose="020B0609020204030204" pitchFamily="49" charset="0"/>
              </a:rPr>
              <a:t>const bool </a:t>
            </a:r>
            <a:r>
              <a:rPr lang="en-US" sz="2000">
                <a:latin typeface="Consolas" panose="020B0609020204030204" pitchFamily="49" charset="0"/>
              </a:rPr>
              <a:t>value </a:t>
            </a:r>
            <a:r>
              <a:rPr lang="en-US" sz="2000" smtClean="0">
                <a:latin typeface="Consolas" panose="020B0609020204030204" pitchFamily="49" charset="0"/>
              </a:rPr>
              <a:t>= </a:t>
            </a:r>
            <a:r>
              <a:rPr lang="en-US" sz="2000">
                <a:latin typeface="Consolas" panose="020B0609020204030204" pitchFamily="49" charset="0"/>
              </a:rPr>
              <a:t>sizeof(test&lt;T&gt;(0)) == </a:t>
            </a:r>
            <a:r>
              <a:rPr lang="en-US" sz="2000">
                <a:latin typeface="Consolas" panose="020B0609020204030204" pitchFamily="49" charset="0"/>
              </a:rPr>
              <a:t>sizeof(yes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cout &lt;&lt; boolalpha &lt;&lt; has_typedef_foobar&lt;foo</a:t>
            </a:r>
            <a:r>
              <a:rPr lang="en-US" sz="2000">
                <a:latin typeface="Consolas" panose="020B0609020204030204" pitchFamily="49" charset="0"/>
              </a:rPr>
              <a:t>&gt;::</a:t>
            </a:r>
            <a:r>
              <a:rPr lang="en-US" sz="2000">
                <a:latin typeface="Consolas" panose="020B0609020204030204" pitchFamily="49" charset="0"/>
              </a:rPr>
              <a:t>value &lt;&lt; " "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 </a:t>
            </a:r>
            <a:r>
              <a:rPr lang="en-US" sz="2000">
                <a:latin typeface="Consolas" panose="020B0609020204030204" pitchFamily="49" charset="0"/>
              </a:rPr>
              <a:t>&lt;&lt; </a:t>
            </a:r>
            <a:r>
              <a:rPr lang="en-US" sz="2000" smtClean="0">
                <a:latin typeface="Consolas" panose="020B0609020204030204" pitchFamily="49" charset="0"/>
              </a:rPr>
              <a:t>has_typedef_foobar&lt;bar&gt;::value &lt;&lt; endl;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893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77479"/>
            <a:ext cx="9905999" cy="3541714"/>
          </a:xfrm>
        </p:spPr>
        <p:txBody>
          <a:bodyPr/>
          <a:lstStyle/>
          <a:p>
            <a:r>
              <a:rPr lang="ru-RU" smtClean="0"/>
              <a:t>Можно ли определить наличие </a:t>
            </a:r>
            <a:r>
              <a:rPr lang="ru-RU" smtClean="0">
                <a:solidFill>
                  <a:srgbClr val="FFC000"/>
                </a:solidFill>
              </a:rPr>
              <a:t>функции</a:t>
            </a:r>
            <a:r>
              <a:rPr lang="ru-RU" smtClean="0"/>
              <a:t> </a:t>
            </a:r>
            <a:r>
              <a:rPr lang="en-US" smtClean="0"/>
              <a:t>foobar?</a:t>
            </a:r>
          </a:p>
          <a:p>
            <a:pPr marL="0" indent="0">
              <a:buNone/>
            </a:pPr>
            <a:r>
              <a:rPr lang="ru-RU" smtClean="0"/>
              <a:t>т. е. 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foo { typedef float foobar</a:t>
            </a:r>
            <a:r>
              <a:rPr lang="en-US">
                <a:latin typeface="Consolas" panose="020B0609020204030204" pitchFamily="49" charset="0"/>
              </a:rPr>
              <a:t>; </a:t>
            </a:r>
            <a:r>
              <a:rPr lang="en-US" smtClean="0">
                <a:latin typeface="Consolas" panose="020B0609020204030204" pitchFamily="49" charset="0"/>
              </a:rPr>
              <a:t>}; // no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bar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float foobar(); }; // yes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8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Шаблонные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mtClean="0"/>
              <a:t>Что может быть шаблонным параметром?</a:t>
            </a:r>
          </a:p>
          <a:p>
            <a:r>
              <a:rPr lang="ru-RU" smtClean="0"/>
              <a:t>Типы</a:t>
            </a:r>
            <a:r>
              <a:rPr lang="en-US" smtClean="0"/>
              <a:t> (</a:t>
            </a:r>
            <a:r>
              <a:rPr lang="ru-RU" smtClean="0"/>
              <a:t>в т. ч. пачки типов)</a:t>
            </a:r>
          </a:p>
          <a:p>
            <a:r>
              <a:rPr lang="ru-RU" smtClean="0"/>
              <a:t>Целые числа (</a:t>
            </a:r>
            <a:r>
              <a:rPr lang="en-US" smtClean="0"/>
              <a:t>bool, char, unsigned char, int, long, etc ....)</a:t>
            </a:r>
            <a:endParaRPr lang="ru-RU" smtClean="0"/>
          </a:p>
          <a:p>
            <a:r>
              <a:rPr lang="ru-RU" smtClean="0"/>
              <a:t>Указатели и ссылки на глобальные и статические переменные и функции</a:t>
            </a:r>
          </a:p>
          <a:p>
            <a:r>
              <a:rPr lang="ru-RU" smtClean="0"/>
              <a:t>Шаблоны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8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77478"/>
            <a:ext cx="9905999" cy="4179305"/>
          </a:xfrm>
        </p:spPr>
        <p:txBody>
          <a:bodyPr/>
          <a:lstStyle/>
          <a:p>
            <a:r>
              <a:rPr lang="ru-RU" smtClean="0"/>
              <a:t>Можно ли определить наличие </a:t>
            </a:r>
            <a:r>
              <a:rPr lang="ru-RU" smtClean="0">
                <a:solidFill>
                  <a:srgbClr val="FFC000"/>
                </a:solidFill>
              </a:rPr>
              <a:t>функции</a:t>
            </a:r>
            <a:r>
              <a:rPr lang="ru-RU" smtClean="0"/>
              <a:t> </a:t>
            </a:r>
            <a:r>
              <a:rPr lang="en-US" smtClean="0"/>
              <a:t>foobar?</a:t>
            </a:r>
          </a:p>
          <a:p>
            <a:pPr marL="0" indent="0">
              <a:buNone/>
            </a:pPr>
            <a:r>
              <a:rPr lang="ru-RU" smtClean="0"/>
              <a:t>т. е. 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foo { typedef float foobar</a:t>
            </a:r>
            <a:r>
              <a:rPr lang="en-US">
                <a:latin typeface="Consolas" panose="020B0609020204030204" pitchFamily="49" charset="0"/>
              </a:rPr>
              <a:t>; </a:t>
            </a:r>
            <a:r>
              <a:rPr lang="en-US" smtClean="0">
                <a:latin typeface="Consolas" panose="020B0609020204030204" pitchFamily="49" charset="0"/>
              </a:rPr>
              <a:t>}; // no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bar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float foobar(); }; // yes</a:t>
            </a:r>
          </a:p>
          <a:p>
            <a:pPr marL="0" indent="0">
              <a:buNone/>
            </a:pPr>
            <a:r>
              <a:rPr lang="ru-RU" smtClean="0">
                <a:latin typeface="Consolas" panose="020B0609020204030204" pitchFamily="49" charset="0"/>
              </a:rPr>
              <a:t>Ключевая идея: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</a:t>
            </a:r>
            <a:r>
              <a:rPr lang="en-US">
                <a:latin typeface="Consolas" panose="020B0609020204030204" pitchFamily="49" charset="0"/>
              </a:rPr>
              <a:t>C&gt; static </a:t>
            </a: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test(void</a:t>
            </a:r>
            <a:r>
              <a:rPr lang="en-US">
                <a:latin typeface="Consolas" panose="020B0609020204030204" pitchFamily="49" charset="0"/>
              </a:rPr>
              <a:t>*) </a:t>
            </a:r>
            <a:r>
              <a:rPr lang="en-US" smtClean="0">
                <a:latin typeface="Consolas" panose="020B0609020204030204" pitchFamily="49" charset="0"/>
              </a:rPr>
              <a:t>-&gt;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decltype(size_t {declval&lt;C&gt;().foobar()}, yes{});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759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2" y="1956816"/>
            <a:ext cx="9905999" cy="4663439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000" dirty="0"/>
              <a:t>ISO/IEC, "Information technology -- Programming languages – C++", ISO/IEC 14882:2014, 2014</a:t>
            </a:r>
          </a:p>
          <a:p>
            <a:pPr lvl="0"/>
            <a:r>
              <a:rPr lang="en-US" sz="2000" dirty="0"/>
              <a:t>The C++ Programming Language (4th Edition)</a:t>
            </a:r>
          </a:p>
          <a:p>
            <a:r>
              <a:rPr lang="en-US" sz="2000" dirty="0" err="1"/>
              <a:t>Davide</a:t>
            </a:r>
            <a:r>
              <a:rPr lang="en-US" sz="2000" dirty="0"/>
              <a:t> </a:t>
            </a:r>
            <a:r>
              <a:rPr lang="en-US" sz="2000" dirty="0" err="1"/>
              <a:t>Vandevoorde</a:t>
            </a:r>
            <a:r>
              <a:rPr lang="en-US" sz="2000" dirty="0"/>
              <a:t>, Nicolai M. </a:t>
            </a:r>
            <a:r>
              <a:rPr lang="en-US" sz="2000" dirty="0" err="1"/>
              <a:t>Josuttis</a:t>
            </a:r>
            <a:r>
              <a:rPr lang="en-US" sz="2000" dirty="0"/>
              <a:t>, </a:t>
            </a:r>
            <a:r>
              <a:rPr lang="en-US" sz="2000" dirty="0" smtClean="0"/>
              <a:t>C</a:t>
            </a:r>
            <a:r>
              <a:rPr lang="en-US" sz="2000" dirty="0"/>
              <a:t>++ Templates. The Complete </a:t>
            </a:r>
            <a:r>
              <a:rPr lang="en-US" sz="2000" dirty="0" smtClean="0"/>
              <a:t>Guid</a:t>
            </a:r>
            <a:r>
              <a:rPr lang="en-US" sz="2000" dirty="0"/>
              <a:t>e</a:t>
            </a:r>
            <a:r>
              <a:rPr lang="en-US" sz="2000" dirty="0" smtClean="0"/>
              <a:t>, </a:t>
            </a:r>
            <a:r>
              <a:rPr lang="en-US" sz="2000" dirty="0"/>
              <a:t>Pearson Education</a:t>
            </a:r>
            <a:r>
              <a:rPr lang="en-US" sz="2000"/>
              <a:t>, </a:t>
            </a:r>
            <a:r>
              <a:rPr lang="en-US" sz="2000" smtClean="0"/>
              <a:t>2003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3299789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секретный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mtClean="0"/>
              <a:t>ленивый поток (на базе </a:t>
            </a:r>
            <a:r>
              <a:rPr lang="en-US"/>
              <a:t>https://</a:t>
            </a:r>
            <a:r>
              <a:rPr lang="en-US"/>
              <a:t>bartoszmilewski.com/2014/04/21/getting-lazy-with-c</a:t>
            </a:r>
            <a:r>
              <a:rPr lang="en-US" smtClean="0"/>
              <a:t>/</a:t>
            </a:r>
            <a:r>
              <a:rPr lang="ru-RU" smtClean="0"/>
              <a:t> 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06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базовая ленивость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</a:t>
            </a:r>
            <a:r>
              <a:rPr lang="en-US" sz="2000">
                <a:latin typeface="Consolas" panose="020B0609020204030204" pitchFamily="49" charset="0"/>
              </a:rPr>
              <a:t>O</a:t>
            </a:r>
            <a:r>
              <a:rPr lang="en-US" sz="2000" smtClean="0">
                <a:latin typeface="Consolas" panose="020B0609020204030204" pitchFamily="49" charset="0"/>
              </a:rPr>
              <a:t>, typename </a:t>
            </a:r>
            <a:r>
              <a:rPr lang="en-US" sz="2000">
                <a:latin typeface="Consolas" panose="020B0609020204030204" pitchFamily="49" charset="0"/>
              </a:rPr>
              <a:t>T1</a:t>
            </a:r>
            <a:r>
              <a:rPr lang="en-US" sz="2000" smtClean="0">
                <a:latin typeface="Consolas" panose="020B0609020204030204" pitchFamily="49" charset="0"/>
              </a:rPr>
              <a:t>, typename T2&gt;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class Lazy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T1 const&amp; lhs;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T2 const&amp; rhs;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public: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Lazy(T1 </a:t>
            </a:r>
            <a:r>
              <a:rPr lang="en-US" sz="2000">
                <a:latin typeface="Consolas" panose="020B0609020204030204" pitchFamily="49" charset="0"/>
              </a:rPr>
              <a:t>const&amp; l,T2 const&amp; </a:t>
            </a:r>
            <a:r>
              <a:rPr lang="en-US" sz="2000">
                <a:latin typeface="Consolas" panose="020B0609020204030204" pitchFamily="49" charset="0"/>
              </a:rPr>
              <a:t>r</a:t>
            </a:r>
            <a:r>
              <a:rPr lang="en-US" sz="2000" smtClean="0">
                <a:latin typeface="Consolas" panose="020B0609020204030204" pitchFamily="49" charset="0"/>
              </a:rPr>
              <a:t>) : lhs(l), rhs(r</a:t>
            </a:r>
            <a:r>
              <a:rPr lang="en-US" sz="2000">
                <a:latin typeface="Consolas" panose="020B0609020204030204" pitchFamily="49" charset="0"/>
              </a:rPr>
              <a:t>) </a:t>
            </a:r>
            <a:r>
              <a:rPr lang="en-US" sz="2000" smtClean="0">
                <a:latin typeface="Consolas" panose="020B0609020204030204" pitchFamily="49" charset="0"/>
              </a:rPr>
              <a:t>{}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typedef </a:t>
            </a:r>
            <a:r>
              <a:rPr lang="en-US" sz="2000">
                <a:latin typeface="Consolas" panose="020B0609020204030204" pitchFamily="49" charset="0"/>
              </a:rPr>
              <a:t>typename O::</a:t>
            </a:r>
            <a:r>
              <a:rPr lang="en-US" sz="2000">
                <a:latin typeface="Consolas" panose="020B0609020204030204" pitchFamily="49" charset="0"/>
              </a:rPr>
              <a:t>Result </a:t>
            </a:r>
            <a:r>
              <a:rPr lang="en-US" sz="2000" smtClean="0">
                <a:latin typeface="Consolas" panose="020B0609020204030204" pitchFamily="49" charset="0"/>
              </a:rPr>
              <a:t>Result;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operator </a:t>
            </a:r>
            <a:r>
              <a:rPr lang="en-US" sz="2000">
                <a:latin typeface="Consolas" panose="020B0609020204030204" pitchFamily="49" charset="0"/>
              </a:rPr>
              <a:t>Result</a:t>
            </a:r>
            <a:r>
              <a:rPr lang="en-US" sz="2000">
                <a:latin typeface="Consolas" panose="020B0609020204030204" pitchFamily="49" charset="0"/>
              </a:rPr>
              <a:t>() </a:t>
            </a:r>
            <a:r>
              <a:rPr lang="en-US" sz="2000" smtClean="0">
                <a:latin typeface="Consolas" panose="020B0609020204030204" pitchFamily="49" charset="0"/>
              </a:rPr>
              <a:t>const {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O op;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return op (</a:t>
            </a:r>
            <a:r>
              <a:rPr lang="en-US" sz="2000">
                <a:latin typeface="Consolas" panose="020B0609020204030204" pitchFamily="49" charset="0"/>
              </a:rPr>
              <a:t>lhs</a:t>
            </a:r>
            <a:r>
              <a:rPr lang="en-US" sz="2000" smtClean="0">
                <a:latin typeface="Consolas" panose="020B0609020204030204" pitchFamily="49" charset="0"/>
              </a:rPr>
              <a:t>, rhs);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42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целые шаблонные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&lt;unsigned </a:t>
            </a: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S</a:t>
            </a:r>
            <a:r>
              <a:rPr lang="en-US" smtClean="0">
                <a:latin typeface="Consolas" panose="020B0609020204030204" pitchFamily="49" charset="0"/>
              </a:rPr>
              <a:t>&gt; class Buffer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unsigned </a:t>
            </a:r>
            <a:r>
              <a:rPr lang="en-US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bytes[S</a:t>
            </a:r>
            <a:r>
              <a:rPr lang="en-US" smtClean="0">
                <a:latin typeface="Consolas" panose="020B0609020204030204" pitchFamily="49" charset="0"/>
              </a:rPr>
              <a:t>];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какая-то обработка данных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Buffer&lt;10&gt; b; // </a:t>
            </a:r>
            <a:r>
              <a:rPr lang="ru-RU" smtClean="0">
                <a:latin typeface="Consolas" panose="020B0609020204030204" pitchFamily="49" charset="0"/>
              </a:rPr>
              <a:t>буфер из десяти </a:t>
            </a:r>
            <a:r>
              <a:rPr lang="en-US" smtClean="0">
                <a:latin typeface="Consolas" panose="020B0609020204030204" pitchFamily="49" charset="0"/>
              </a:rPr>
              <a:t>char</a:t>
            </a:r>
            <a:endParaRPr lang="ru-R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55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целые шаблонные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T, unsigned </a:t>
            </a: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S</a:t>
            </a:r>
            <a:r>
              <a:rPr lang="en-US" smtClean="0">
                <a:latin typeface="Consolas" panose="020B0609020204030204" pitchFamily="49" charset="0"/>
              </a:rPr>
              <a:t>&gt; class Array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unsigned T </a:t>
            </a:r>
            <a:r>
              <a:rPr lang="en-US">
                <a:latin typeface="Consolas" panose="020B0609020204030204" pitchFamily="49" charset="0"/>
              </a:rPr>
              <a:t>bytes[S</a:t>
            </a:r>
            <a:r>
              <a:rPr lang="en-US" smtClean="0">
                <a:latin typeface="Consolas" panose="020B0609020204030204" pitchFamily="49" charset="0"/>
              </a:rPr>
              <a:t>];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какая-то обработка данных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Array&lt;int, 10&gt; b; // </a:t>
            </a:r>
            <a:r>
              <a:rPr lang="ru-RU" smtClean="0">
                <a:latin typeface="Consolas" panose="020B0609020204030204" pitchFamily="49" charset="0"/>
              </a:rPr>
              <a:t>массив из десяти </a:t>
            </a:r>
            <a:r>
              <a:rPr lang="en-US" smtClean="0">
                <a:latin typeface="Consolas" panose="020B0609020204030204" pitchFamily="49" charset="0"/>
              </a:rPr>
              <a:t>int</a:t>
            </a:r>
            <a:endParaRPr lang="ru-R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99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целые шаблонные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T, unsigned </a:t>
            </a: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S</a:t>
            </a:r>
            <a:r>
              <a:rPr lang="en-US" smtClean="0">
                <a:latin typeface="Consolas" panose="020B0609020204030204" pitchFamily="49" charset="0"/>
              </a:rPr>
              <a:t>&gt; class Array;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Array&lt;T, 3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fst, snd, thrd;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T&amp; operator[] (int n) {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  if (n == 0) return fst; 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endParaRPr lang="ru-R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83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Нумералы (типы для чисел)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&lt;int </a:t>
            </a:r>
            <a:r>
              <a:rPr lang="en-US">
                <a:latin typeface="Consolas" panose="020B0609020204030204" pitchFamily="49" charset="0"/>
              </a:rPr>
              <a:t>I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Int2Type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enum { value = </a:t>
            </a:r>
            <a:r>
              <a:rPr lang="en-US">
                <a:latin typeface="Consolas" panose="020B0609020204030204" pitchFamily="49" charset="0"/>
              </a:rPr>
              <a:t>I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Int2Type&lt;3&gt; three;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three.value &lt;&lt; endl;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645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Нумералы (типы для чисел)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85999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&lt;int </a:t>
            </a:r>
            <a:r>
              <a:rPr lang="en-US">
                <a:latin typeface="Consolas" panose="020B0609020204030204" pitchFamily="49" charset="0"/>
              </a:rPr>
              <a:t>I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Int2Type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enum { value = </a:t>
            </a:r>
            <a:r>
              <a:rPr lang="en-US">
                <a:latin typeface="Consolas" panose="020B0609020204030204" pitchFamily="49" charset="0"/>
              </a:rPr>
              <a:t>I </a:t>
            </a:r>
            <a:r>
              <a:rPr lang="en-US">
                <a:latin typeface="Consolas" panose="020B0609020204030204" pitchFamily="49" charset="0"/>
              </a:rPr>
              <a:t>};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typedef int </a:t>
            </a:r>
            <a:r>
              <a:rPr lang="en-US">
                <a:latin typeface="Consolas" panose="020B0609020204030204" pitchFamily="49" charset="0"/>
              </a:rPr>
              <a:t>value_type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typedef Int2Type&lt;I&gt; </a:t>
            </a:r>
            <a:r>
              <a:rPr lang="en-US">
                <a:latin typeface="Consolas" panose="020B0609020204030204" pitchFamily="49" charset="0"/>
              </a:rPr>
              <a:t>type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typedef Int2Type&lt;I+1&gt; </a:t>
            </a:r>
            <a:r>
              <a:rPr lang="en-US">
                <a:latin typeface="Consolas" panose="020B0609020204030204" pitchFamily="49" charset="0"/>
              </a:rPr>
              <a:t>next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typedef Int2Type&lt;I-1&gt; previous;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60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гибкая сортировка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 &lt;typename T, unsigned int </a:t>
            </a:r>
            <a:r>
              <a:rPr lang="en-US" sz="1800">
                <a:latin typeface="Consolas" panose="020B0609020204030204" pitchFamily="49" charset="0"/>
              </a:rPr>
              <a:t>N</a:t>
            </a:r>
            <a:r>
              <a:rPr lang="en-US" sz="1800" smtClean="0">
                <a:latin typeface="Consolas" panose="020B0609020204030204" pitchFamily="49" charset="0"/>
              </a:rPr>
              <a:t>&gt;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class </a:t>
            </a:r>
            <a:r>
              <a:rPr lang="en-US" sz="1800">
                <a:latin typeface="Consolas" panose="020B0609020204030204" pitchFamily="49" charset="0"/>
              </a:rPr>
              <a:t>Array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  </a:t>
            </a:r>
            <a:r>
              <a:rPr lang="en-US" sz="1800" smtClean="0">
                <a:latin typeface="Consolas" panose="020B0609020204030204" pitchFamily="49" charset="0"/>
              </a:rPr>
              <a:t>//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ru-RU" sz="1800">
                <a:latin typeface="Consolas" panose="020B0609020204030204" pitchFamily="49" charset="0"/>
              </a:rPr>
              <a:t>.....</a:t>
            </a:r>
            <a:r>
              <a:rPr lang="en-US" sz="1800" smtClean="0">
                <a:latin typeface="Consolas" panose="020B0609020204030204" pitchFamily="49" charset="0"/>
              </a:rPr>
              <a:t> </a:t>
            </a:r>
            <a:r>
              <a:rPr lang="ru-RU" sz="1800" smtClean="0">
                <a:latin typeface="Consolas" panose="020B0609020204030204" pitchFamily="49" charset="0"/>
              </a:rPr>
              <a:t>тут состояние и т.д. .....</a:t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  </a:t>
            </a:r>
            <a:r>
              <a:rPr lang="en-US" sz="1800" smtClean="0">
                <a:latin typeface="Consolas" panose="020B0609020204030204" pitchFamily="49" charset="0"/>
              </a:rPr>
              <a:t>void do_insertion_sort();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void do_quick_sort();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public: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void sort ()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if (N &lt; 50) do_insertion_sort();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else do_quick_sort();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}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};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61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953</TotalTime>
  <Words>707</Words>
  <Application>Microsoft Office PowerPoint</Application>
  <PresentationFormat>Widescreen</PresentationFormat>
  <Paragraphs>140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Consolas</vt:lpstr>
      <vt:lpstr>Trebuchet MS</vt:lpstr>
      <vt:lpstr>Tw Cen MT</vt:lpstr>
      <vt:lpstr>Wingdings</vt:lpstr>
      <vt:lpstr>Circuit</vt:lpstr>
      <vt:lpstr>SFINAE</vt:lpstr>
      <vt:lpstr>PowerPoint Presentation</vt:lpstr>
      <vt:lpstr>Шаблонные параметры</vt:lpstr>
      <vt:lpstr>целые шаблонные параметры</vt:lpstr>
      <vt:lpstr>целые шаблонные параметры</vt:lpstr>
      <vt:lpstr>целые шаблонные параметры</vt:lpstr>
      <vt:lpstr>Нумералы (типы для чисел)</vt:lpstr>
      <vt:lpstr>Нумералы (типы для чисел)</vt:lpstr>
      <vt:lpstr>пример: гибкая сортировка</vt:lpstr>
      <vt:lpstr>пример: БОЛЕЕ гибкая сортировка</vt:lpstr>
      <vt:lpstr>обсуждение</vt:lpstr>
      <vt:lpstr>Указатели как параметры</vt:lpstr>
      <vt:lpstr>Указатели как параметры</vt:lpstr>
      <vt:lpstr>Указатели как параметры</vt:lpstr>
      <vt:lpstr>Обсуждение:</vt:lpstr>
      <vt:lpstr>шаблоны как параметры</vt:lpstr>
      <vt:lpstr>шаблоны как параметры</vt:lpstr>
      <vt:lpstr>шаблоны как параметры</vt:lpstr>
      <vt:lpstr>инстанцирование</vt:lpstr>
      <vt:lpstr>ленивость и энергичность</vt:lpstr>
      <vt:lpstr>когда C++ ведёт себя лениво</vt:lpstr>
      <vt:lpstr>Ленивая подстановка</vt:lpstr>
      <vt:lpstr>SFINAE</vt:lpstr>
      <vt:lpstr>Задача</vt:lpstr>
      <vt:lpstr>Задача</vt:lpstr>
      <vt:lpstr>решение?</vt:lpstr>
      <vt:lpstr>пример: hasfoobar</vt:lpstr>
      <vt:lpstr>пример: hasfoobar</vt:lpstr>
      <vt:lpstr>обсуждение</vt:lpstr>
      <vt:lpstr>обсуждение</vt:lpstr>
      <vt:lpstr>литература</vt:lpstr>
      <vt:lpstr>секретный уровень</vt:lpstr>
      <vt:lpstr>базовая ленивость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lastModifiedBy>Vladimirov, Konstantin</cp:lastModifiedBy>
  <cp:revision>107</cp:revision>
  <dcterms:created xsi:type="dcterms:W3CDTF">2017-03-25T15:45:52Z</dcterms:created>
  <dcterms:modified xsi:type="dcterms:W3CDTF">2017-03-26T07:39:24Z</dcterms:modified>
</cp:coreProperties>
</file>