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9" r:id="rId14"/>
    <p:sldId id="271" r:id="rId15"/>
    <p:sldId id="272" r:id="rId16"/>
    <p:sldId id="274" r:id="rId17"/>
    <p:sldId id="275" r:id="rId18"/>
    <p:sldId id="268" r:id="rId19"/>
    <p:sldId id="273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3" r:id="rId55"/>
    <p:sldId id="314" r:id="rId56"/>
    <p:sldId id="296" r:id="rId57"/>
    <p:sldId id="315" r:id="rId58"/>
    <p:sldId id="316" r:id="rId59"/>
    <p:sldId id="317" r:id="rId60"/>
    <p:sldId id="318" r:id="rId61"/>
    <p:sldId id="319" r:id="rId62"/>
    <p:sldId id="297" r:id="rId63"/>
    <p:sldId id="320" r:id="rId64"/>
    <p:sldId id="321" r:id="rId65"/>
    <p:sldId id="322" r:id="rId66"/>
    <p:sldId id="323" r:id="rId67"/>
    <p:sldId id="324" r:id="rId68"/>
    <p:sldId id="258" r:id="rId6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71A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7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Последовательные контейнеры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Вектора, массивы, списки и деки в стандартной библиотеке, а также их адапторы и контейнеро-подобные классы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ubtitle 2"/>
              <p:cNvSpPr txBox="1">
                <a:spLocks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10000"/>
                  </a:lnSpc>
                </a:pPr>
                <a:r>
                  <a:rPr lang="ru-RU" sz="1800" smtClean="0"/>
                  <a:t>К. Владимиров, </a:t>
                </a:r>
                <a:r>
                  <a:rPr lang="en-US" sz="1800" smtClean="0"/>
                  <a:t>Intel,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201</m:t>
                    </m:r>
                    <m:r>
                      <a:rPr lang="ru-RU" sz="180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1800" smtClean="0"/>
                  <a:t/>
                </a:r>
                <a:br>
                  <a:rPr lang="en-US" sz="1800" smtClean="0"/>
                </a:br>
                <a:r>
                  <a:rPr lang="en-US" sz="1800" smtClean="0"/>
                  <a:t>mail-to: konstantin.vladimirov@gmail.com</a:t>
                </a:r>
                <a:endParaRPr lang="en-US" sz="1800"/>
              </a:p>
            </p:txBody>
          </p:sp>
        </mc:Choice>
        <mc:Fallback>
          <p:sp>
            <p:nvSpPr>
              <p:cNvPr id="4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  <a:blipFill rotWithShape="0">
                <a:blip r:embed="rId2"/>
                <a:stretch>
                  <a:fillRect t="-3125" r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Гарантии непрерывности памяти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функция </a:t>
            </a:r>
            <a:r>
              <a:rPr lang="en-US" dirty="0" err="1" smtClean="0">
                <a:latin typeface="Consolas" panose="020B0609020204030204" pitchFamily="49" charset="0"/>
              </a:rPr>
              <a:t>init</a:t>
            </a:r>
            <a:r>
              <a:rPr lang="ru-RU" dirty="0" smtClean="0">
                <a:latin typeface="Consolas" panose="020B0609020204030204" pitchFamily="49" charset="0"/>
              </a:rPr>
              <a:t> написана в старом стиле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template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>
                <a:latin typeface="Consolas" panose="020B0609020204030204" pitchFamily="49" charset="0"/>
              </a:rPr>
              <a:t>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</a:t>
            </a:r>
            <a:r>
              <a:rPr lang="fr-FR" dirty="0" smtClean="0">
                <a:latin typeface="Consolas" panose="020B0609020204030204" pitchFamily="49" charset="0"/>
              </a:rPr>
              <a:t>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latin typeface="Consolas" panose="020B0609020204030204" pitchFamily="49" charset="0"/>
              </a:rPr>
              <a:t>void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init</a:t>
            </a:r>
            <a:r>
              <a:rPr lang="fr-FR" dirty="0">
                <a:latin typeface="Consolas" panose="020B0609020204030204" pitchFamily="49" charset="0"/>
              </a:rPr>
              <a:t> (T</a:t>
            </a:r>
            <a:r>
              <a:rPr lang="fr-FR" dirty="0" smtClean="0">
                <a:latin typeface="Consolas" panose="020B0609020204030204" pitchFamily="49" charset="0"/>
              </a:rPr>
              <a:t>*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arr</a:t>
            </a:r>
            <a:r>
              <a:rPr lang="fr-FR" dirty="0" smtClean="0">
                <a:latin typeface="Consolas" panose="020B0609020204030204" pitchFamily="49" charset="0"/>
              </a:rPr>
              <a:t>, </a:t>
            </a:r>
            <a:r>
              <a:rPr lang="fr-FR" dirty="0" err="1" smtClean="0">
                <a:latin typeface="Consolas" panose="020B0609020204030204" pitchFamily="49" charset="0"/>
              </a:rPr>
              <a:t>size_t</a:t>
            </a:r>
            <a:r>
              <a:rPr lang="fr-FR" dirty="0" smtClean="0">
                <a:latin typeface="Consolas" panose="020B0609020204030204" pitchFamily="49" charset="0"/>
              </a:rPr>
              <a:t> size)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// </a:t>
            </a:r>
            <a:r>
              <a:rPr lang="ru-RU" dirty="0" smtClean="0">
                <a:latin typeface="Consolas" panose="020B0609020204030204" pitchFamily="49" charset="0"/>
              </a:rPr>
              <a:t>тут используем </a:t>
            </a:r>
            <a:r>
              <a:rPr lang="en-US" dirty="0" err="1" smtClean="0">
                <a:latin typeface="Consolas" panose="020B0609020204030204" pitchFamily="49" charset="0"/>
              </a:rPr>
              <a:t>arr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 </a:t>
            </a:r>
            <a:r>
              <a:rPr lang="ru-RU" dirty="0" smtClean="0">
                <a:latin typeface="Consolas" panose="020B0609020204030204" pitchFamily="49" charset="0"/>
              </a:rPr>
              <a:t>или </a:t>
            </a:r>
            <a:r>
              <a:rPr lang="en-US" dirty="0" smtClean="0">
                <a:latin typeface="Consolas" panose="020B0609020204030204" pitchFamily="49" charset="0"/>
              </a:rPr>
              <a:t>*(</a:t>
            </a:r>
            <a:r>
              <a:rPr lang="en-US" dirty="0" err="1" smtClean="0">
                <a:latin typeface="Consolas" panose="020B0609020204030204" pitchFamily="49" charset="0"/>
              </a:rPr>
              <a:t>arr</a:t>
            </a:r>
            <a:r>
              <a:rPr lang="en-US" dirty="0" smtClean="0">
                <a:latin typeface="Consolas" panose="020B0609020204030204" pitchFamily="49" charset="0"/>
              </a:rPr>
              <a:t> +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но её можно использовать с векторами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fr-FR" smtClean="0">
                <a:latin typeface="Consolas" panose="020B0609020204030204" pitchFamily="49" charset="0"/>
              </a:rPr>
              <a:t>vector&lt;T</a:t>
            </a:r>
            <a:r>
              <a:rPr lang="fr-FR" dirty="0">
                <a:latin typeface="Consolas" panose="020B0609020204030204" pitchFamily="49" charset="0"/>
              </a:rPr>
              <a:t>&gt; t(n</a:t>
            </a:r>
            <a:r>
              <a:rPr lang="fr-FR" dirty="0" smtClean="0">
                <a:latin typeface="Consolas" panose="020B0609020204030204" pitchFamily="49" charset="0"/>
              </a:rPr>
              <a:t>);</a:t>
            </a:r>
            <a:br>
              <a:rPr lang="fr-FR" dirty="0" smtClean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T *</a:t>
            </a:r>
            <a:r>
              <a:rPr lang="fr-FR" dirty="0" err="1" smtClean="0">
                <a:latin typeface="Consolas" panose="020B0609020204030204" pitchFamily="49" charset="0"/>
              </a:rPr>
              <a:t>start</a:t>
            </a:r>
            <a:r>
              <a:rPr lang="fr-FR" dirty="0" smtClean="0">
                <a:latin typeface="Consolas" panose="020B0609020204030204" pitchFamily="49" charset="0"/>
              </a:rPr>
              <a:t> = </a:t>
            </a:r>
            <a:r>
              <a:rPr lang="fr-FR" dirty="0">
                <a:latin typeface="Consolas" panose="020B0609020204030204" pitchFamily="49" charset="0"/>
              </a:rPr>
              <a:t>&amp;t[0</a:t>
            </a:r>
            <a:r>
              <a:rPr lang="fr-FR" dirty="0" smtClean="0">
                <a:latin typeface="Consolas" panose="020B0609020204030204" pitchFamily="49" charset="0"/>
              </a:rPr>
              <a:t>];</a:t>
            </a:r>
            <a:br>
              <a:rPr lang="fr-FR" dirty="0" smtClean="0">
                <a:latin typeface="Consolas" panose="020B0609020204030204" pitchFamily="49" charset="0"/>
              </a:rPr>
            </a:br>
            <a:r>
              <a:rPr lang="fr-FR" dirty="0" err="1" smtClean="0">
                <a:latin typeface="Consolas" panose="020B0609020204030204" pitchFamily="49" charset="0"/>
              </a:rPr>
              <a:t>init_t</a:t>
            </a:r>
            <a:r>
              <a:rPr lang="fr-FR" dirty="0" smtClean="0">
                <a:latin typeface="Consolas" panose="020B0609020204030204" pitchFamily="49" charset="0"/>
              </a:rPr>
              <a:t> (</a:t>
            </a:r>
            <a:r>
              <a:rPr lang="fr-FR" dirty="0" err="1" smtClean="0">
                <a:latin typeface="Consolas" panose="020B0609020204030204" pitchFamily="49" charset="0"/>
              </a:rPr>
              <a:t>start</a:t>
            </a:r>
            <a:r>
              <a:rPr lang="fr-FR" dirty="0" smtClean="0">
                <a:latin typeface="Consolas" panose="020B0609020204030204" pitchFamily="49" charset="0"/>
              </a:rPr>
              <a:t>, </a:t>
            </a:r>
            <a:r>
              <a:rPr lang="fr-FR" dirty="0">
                <a:latin typeface="Consolas" panose="020B0609020204030204" pitchFamily="49" charset="0"/>
              </a:rPr>
              <a:t>n</a:t>
            </a:r>
            <a:r>
              <a:rPr lang="fr-FR" dirty="0" smtClean="0">
                <a:latin typeface="Consolas" panose="020B0609020204030204" pitchFamily="49" charset="0"/>
              </a:rPr>
              <a:t>);</a:t>
            </a:r>
            <a:br>
              <a:rPr lang="fr-FR" dirty="0" smtClean="0">
                <a:latin typeface="Consolas" panose="020B0609020204030204" pitchFamily="49" charset="0"/>
              </a:rPr>
            </a:br>
            <a:r>
              <a:rPr lang="fr-FR" dirty="0" err="1" smtClean="0">
                <a:latin typeface="Consolas" panose="020B0609020204030204" pitchFamily="49" charset="0"/>
              </a:rPr>
              <a:t>assert</a:t>
            </a:r>
            <a:r>
              <a:rPr lang="fr-FR" dirty="0" smtClean="0">
                <a:latin typeface="Consolas" panose="020B0609020204030204" pitchFamily="49" charset="0"/>
              </a:rPr>
              <a:t> (t[1] == </a:t>
            </a:r>
            <a:r>
              <a:rPr lang="fr-FR" dirty="0" err="1" smtClean="0">
                <a:latin typeface="Consolas" panose="020B0609020204030204" pitchFamily="49" charset="0"/>
              </a:rPr>
              <a:t>start</a:t>
            </a:r>
            <a:r>
              <a:rPr lang="fr-FR" dirty="0" smtClean="0">
                <a:latin typeface="Consolas" panose="020B0609020204030204" pitchFamily="49" charset="0"/>
              </a:rPr>
              <a:t>[1]);</a:t>
            </a:r>
            <a:endParaRPr lang="fr-F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643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Неприятное исключение:</a:t>
            </a:r>
            <a:r>
              <a:rPr lang="en-US" dirty="0" smtClean="0"/>
              <a:t> vector&lt;bool&gt;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indent="0">
              <a:lnSpc>
                <a:spcPct val="100000"/>
              </a:lnSpc>
              <a:buNone/>
            </a:pPr>
            <a:r>
              <a:rPr lang="fr-FR" smtClean="0">
                <a:latin typeface="Consolas" panose="020B0609020204030204" pitchFamily="49" charset="0"/>
              </a:rPr>
              <a:t>vector&lt;bool</a:t>
            </a:r>
            <a:r>
              <a:rPr lang="fr-FR" dirty="0" smtClean="0">
                <a:latin typeface="Consolas" panose="020B0609020204030204" pitchFamily="49" charset="0"/>
              </a:rPr>
              <a:t>&gt; </a:t>
            </a:r>
            <a:r>
              <a:rPr lang="fr-FR" dirty="0">
                <a:latin typeface="Consolas" panose="020B0609020204030204" pitchFamily="49" charset="0"/>
              </a:rPr>
              <a:t>t(n</a:t>
            </a:r>
            <a:r>
              <a:rPr lang="fr-FR" dirty="0" smtClean="0"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  <a:p>
            <a:pPr marL="91440" indent="0">
              <a:lnSpc>
                <a:spcPct val="10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bool</a:t>
            </a:r>
            <a:r>
              <a:rPr lang="fr-FR" dirty="0" smtClean="0">
                <a:latin typeface="Consolas" panose="020B0609020204030204" pitchFamily="49" charset="0"/>
              </a:rPr>
              <a:t> *</a:t>
            </a:r>
            <a:r>
              <a:rPr lang="fr-FR" dirty="0" err="1" smtClean="0">
                <a:latin typeface="Consolas" panose="020B0609020204030204" pitchFamily="49" charset="0"/>
              </a:rPr>
              <a:t>start</a:t>
            </a:r>
            <a:r>
              <a:rPr lang="fr-FR" dirty="0" smtClean="0">
                <a:latin typeface="Consolas" panose="020B0609020204030204" pitchFamily="49" charset="0"/>
              </a:rPr>
              <a:t> = </a:t>
            </a:r>
            <a:r>
              <a:rPr lang="fr-FR" dirty="0">
                <a:latin typeface="Consolas" panose="020B0609020204030204" pitchFamily="49" charset="0"/>
              </a:rPr>
              <a:t>&amp;t[0</a:t>
            </a:r>
            <a:r>
              <a:rPr lang="fr-FR" dirty="0" smtClean="0">
                <a:latin typeface="Consolas" panose="020B0609020204030204" pitchFamily="49" charset="0"/>
              </a:rPr>
              <a:t>]; // </a:t>
            </a:r>
            <a:r>
              <a:rPr lang="en-US" dirty="0" smtClean="0">
                <a:latin typeface="Consolas" panose="020B0609020204030204" pitchFamily="49" charset="0"/>
              </a:rPr>
              <a:t>t[0] </a:t>
            </a:r>
            <a:r>
              <a:rPr lang="ru-RU" dirty="0" smtClean="0">
                <a:latin typeface="Consolas" panose="020B0609020204030204" pitchFamily="49" charset="0"/>
              </a:rPr>
              <a:t>это </a:t>
            </a:r>
            <a:r>
              <a:rPr lang="fr-FR" dirty="0" err="1" smtClean="0">
                <a:latin typeface="Consolas" panose="020B0609020204030204" pitchFamily="49" charset="0"/>
              </a:rPr>
              <a:t>vector</a:t>
            </a:r>
            <a:r>
              <a:rPr lang="fr-FR" dirty="0" smtClean="0">
                <a:latin typeface="Consolas" panose="020B0609020204030204" pitchFamily="49" charset="0"/>
              </a:rPr>
              <a:t>&lt;</a:t>
            </a:r>
            <a:r>
              <a:rPr lang="fr-FR" dirty="0" err="1" smtClean="0">
                <a:latin typeface="Consolas" panose="020B0609020204030204" pitchFamily="49" charset="0"/>
              </a:rPr>
              <a:t>bool</a:t>
            </a:r>
            <a:r>
              <a:rPr lang="fr-FR" dirty="0" smtClean="0">
                <a:latin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</a:rPr>
              <a:t>::reference</a:t>
            </a:r>
            <a:endParaRPr lang="en-US" dirty="0">
              <a:latin typeface="Consolas" panose="020B0609020204030204" pitchFamily="49" charset="0"/>
            </a:endParaRPr>
          </a:p>
          <a:p>
            <a:pPr marL="91440" indent="0">
              <a:lnSpc>
                <a:spcPct val="10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assert</a:t>
            </a:r>
            <a:r>
              <a:rPr lang="fr-FR" dirty="0" smtClean="0">
                <a:latin typeface="Consolas" panose="020B0609020204030204" pitchFamily="49" charset="0"/>
              </a:rPr>
              <a:t> (t[1] == </a:t>
            </a:r>
            <a:r>
              <a:rPr lang="fr-FR" dirty="0" err="1" smtClean="0">
                <a:latin typeface="Consolas" panose="020B0609020204030204" pitchFamily="49" charset="0"/>
              </a:rPr>
              <a:t>start</a:t>
            </a:r>
            <a:r>
              <a:rPr lang="fr-FR" dirty="0" smtClean="0">
                <a:latin typeface="Consolas" panose="020B0609020204030204" pitchFamily="49" charset="0"/>
              </a:rPr>
              <a:t>[1]); // </a:t>
            </a:r>
            <a:r>
              <a:rPr lang="fr-FR" dirty="0" err="1" smtClean="0">
                <a:latin typeface="Consolas" panose="020B0609020204030204" pitchFamily="49" charset="0"/>
              </a:rPr>
              <a:t>oops</a:t>
            </a:r>
            <a:r>
              <a:rPr lang="fr-FR" dirty="0" smtClean="0">
                <a:latin typeface="Consolas" panose="020B0609020204030204" pitchFamily="49" charset="0"/>
              </a:rPr>
              <a:t>!</a:t>
            </a:r>
            <a:endParaRPr lang="ru-RU" dirty="0">
              <a:latin typeface="Consolas" panose="020B0609020204030204" pitchFamily="49" charset="0"/>
            </a:endParaRPr>
          </a:p>
          <a:p>
            <a:pPr marL="91440" indent="0">
              <a:lnSpc>
                <a:spcPct val="100000"/>
              </a:lnSpc>
              <a:buNone/>
            </a:pPr>
            <a:r>
              <a:rPr lang="ru-RU" dirty="0" smtClean="0"/>
              <a:t>Важно запомнить две вещи</a:t>
            </a:r>
          </a:p>
          <a:p>
            <a:pPr marL="434340" indent="-342900">
              <a:lnSpc>
                <a:spcPct val="100000"/>
              </a:lnSpc>
            </a:pPr>
            <a:r>
              <a:rPr lang="en-US" dirty="0" smtClean="0">
                <a:solidFill>
                  <a:srgbClr val="FF0000"/>
                </a:solidFill>
              </a:rPr>
              <a:t>vector&lt;bool&gt;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удовлетворяет соглашениям контейнера</a:t>
            </a:r>
            <a:r>
              <a:rPr lang="en-US" dirty="0" smtClean="0">
                <a:solidFill>
                  <a:srgbClr val="FF0000"/>
                </a:solidFill>
              </a:rPr>
              <a:t> vector</a:t>
            </a:r>
            <a:endParaRPr lang="ru-RU" dirty="0" smtClean="0">
              <a:solidFill>
                <a:srgbClr val="FF0000"/>
              </a:solidFill>
            </a:endParaRPr>
          </a:p>
          <a:p>
            <a:pPr marL="434340" indent="-342900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vector&lt;bool&gt; </a:t>
            </a:r>
            <a:r>
              <a:rPr lang="ru-RU" dirty="0" smtClean="0">
                <a:solidFill>
                  <a:srgbClr val="FF0000"/>
                </a:solidFill>
              </a:rPr>
              <a:t>не содержит элементов типа </a:t>
            </a:r>
            <a:r>
              <a:rPr lang="en-US" dirty="0" smtClean="0">
                <a:solidFill>
                  <a:srgbClr val="FF0000"/>
                </a:solidFill>
              </a:rPr>
              <a:t>bool</a:t>
            </a:r>
          </a:p>
          <a:p>
            <a:pPr marL="91440" indent="0">
              <a:lnSpc>
                <a:spcPct val="100000"/>
              </a:lnSpc>
              <a:buNone/>
            </a:pPr>
            <a:r>
              <a:rPr lang="ru-RU" dirty="0" smtClean="0"/>
              <a:t>Лучше использовать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bitset</a:t>
            </a:r>
            <a:r>
              <a:rPr lang="en-US" dirty="0" smtClean="0"/>
              <a:t>, </a:t>
            </a:r>
            <a:r>
              <a:rPr lang="ru-RU" dirty="0" smtClean="0"/>
              <a:t>который официально не является контейнером в смысле </a:t>
            </a:r>
            <a:r>
              <a:rPr lang="en-US" dirty="0" smtClean="0"/>
              <a:t>STL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ru-RU" dirty="0" smtClean="0"/>
              <a:t>см. далее в разделе «полезные классы»)</a:t>
            </a:r>
            <a:endParaRPr lang="fr-FR" dirty="0"/>
          </a:p>
          <a:p>
            <a:pPr marL="91440" indent="0">
              <a:lnSpc>
                <a:spcPct val="100000"/>
              </a:lnSpc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4928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Гайдлайн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 используйте </a:t>
            </a:r>
            <a:r>
              <a:rPr lang="en-US" smtClean="0">
                <a:latin typeface="Consolas" panose="020B0609020204030204" pitchFamily="49" charset="0"/>
              </a:rPr>
              <a:t>vector&lt;bool&gt;</a:t>
            </a:r>
            <a:r>
              <a:rPr lang="en-US" smtClean="0"/>
              <a:t> </a:t>
            </a:r>
            <a:r>
              <a:rPr lang="ru-RU" smtClean="0"/>
              <a:t>для обобщённого программирования</a:t>
            </a:r>
            <a:endParaRPr lang="en-US" smtClean="0"/>
          </a:p>
          <a:p>
            <a:r>
              <a:rPr lang="ru-RU" smtClean="0"/>
              <a:t>Относитесь к нему как к отдельному классу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using vector_bool = vector&lt;bool&gt;;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vector_bool x(10);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680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Делаем граф куда лучше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Допустим вам принесли следующий класс для графа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VL, typename EL&gt; class Graph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vector&lt;pair&lt;VL, </a:t>
            </a:r>
            <a:r>
              <a:rPr lang="en-US" smtClean="0">
                <a:latin typeface="Consolas" panose="020B0609020204030204" pitchFamily="49" charset="0"/>
              </a:rPr>
              <a:t>vector&lt;EL&gt;&gt;&gt; </a:t>
            </a:r>
            <a:r>
              <a:rPr lang="en-US" smtClean="0">
                <a:latin typeface="Consolas" panose="020B0609020204030204" pitchFamily="49" charset="0"/>
              </a:rPr>
              <a:t>adjList</a:t>
            </a:r>
            <a:r>
              <a:rPr lang="en-US" smtClean="0">
                <a:latin typeface="Consolas" panose="020B0609020204030204" pitchFamily="49" charset="0"/>
              </a:rPr>
              <a:t>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</a:t>
            </a:r>
            <a:r>
              <a:rPr lang="en-US" smtClean="0">
                <a:latin typeface="Consolas" panose="020B0609020204030204" pitchFamily="49" charset="0"/>
              </a:rPr>
              <a:t>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Graph(size_t nvert) : </a:t>
            </a:r>
            <a:r>
              <a:rPr lang="en-US" smtClean="0">
                <a:latin typeface="Consolas" panose="020B0609020204030204" pitchFamily="49" charset="0"/>
              </a:rPr>
              <a:t>adjList_(nvert)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</a:p>
          <a:p>
            <a:r>
              <a:rPr lang="ru-RU" smtClean="0"/>
              <a:t>Кажется теперь всё гораздо лучше?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263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 что неправильно в этом коде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!= N; ++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fr-FR" dirty="0">
                <a:latin typeface="Consolas" panose="020B0609020204030204" pitchFamily="49" charset="0"/>
              </a:rPr>
              <a:t/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</a:t>
            </a:r>
            <a:r>
              <a:rPr lang="fr-FR" dirty="0" err="1" smtClean="0">
                <a:latin typeface="Consolas" panose="020B0609020204030204" pitchFamily="49" charset="0"/>
              </a:rPr>
              <a:t>v.push_back</a:t>
            </a:r>
            <a:r>
              <a:rPr lang="fr-FR" dirty="0" smtClean="0">
                <a:latin typeface="Consolas" panose="020B0609020204030204" pitchFamily="49" charset="0"/>
              </a:rPr>
              <a:t>(i);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006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Ответ: вектор не терпит халатности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v;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v.reserve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(N);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!= N; ++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fr-FR" dirty="0">
                <a:latin typeface="Consolas" panose="020B0609020204030204" pitchFamily="49" charset="0"/>
              </a:rPr>
              <a:t/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</a:t>
            </a:r>
            <a:r>
              <a:rPr lang="fr-FR" dirty="0" err="1" smtClean="0">
                <a:latin typeface="Consolas" panose="020B0609020204030204" pitchFamily="49" charset="0"/>
              </a:rPr>
              <a:t>v.push_back</a:t>
            </a:r>
            <a:r>
              <a:rPr lang="fr-FR" dirty="0" smtClean="0">
                <a:latin typeface="Consolas" panose="020B0609020204030204" pitchFamily="49" charset="0"/>
              </a:rPr>
              <a:t>(i); </a:t>
            </a:r>
            <a:r>
              <a:rPr lang="fr-FR" dirty="0" smtClean="0">
                <a:solidFill>
                  <a:srgbClr val="115EF7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115EF7"/>
                </a:solidFill>
                <a:latin typeface="Consolas" panose="020B0609020204030204" pitchFamily="49" charset="0"/>
              </a:rPr>
              <a:t>теперь здесь не будет перевыделений</a:t>
            </a:r>
          </a:p>
          <a:p>
            <a:pPr marL="434340" indent="-342900">
              <a:lnSpc>
                <a:spcPct val="120000"/>
              </a:lnSpc>
            </a:pPr>
            <a:r>
              <a:rPr lang="ru-RU" dirty="0" smtClean="0"/>
              <a:t>Вставка в конец вектора имеет всего лишь амортизированную константную сложность </a:t>
            </a:r>
            <a:r>
              <a:rPr lang="en-US" dirty="0" smtClean="0"/>
              <a:t>O(1)+. </a:t>
            </a:r>
            <a:r>
              <a:rPr lang="ru-RU" dirty="0" smtClean="0"/>
              <a:t>В этом плюсе кроются все минусы.</a:t>
            </a:r>
          </a:p>
          <a:p>
            <a:pPr marL="434340" indent="-342900">
              <a:lnSpc>
                <a:spcPct val="120000"/>
              </a:lnSpc>
            </a:pPr>
            <a:r>
              <a:rPr lang="ru-RU" dirty="0" smtClean="0"/>
              <a:t>Это означает, что всегда полезно думать о памяти вектора не меньше, чем о памяти динамического массива.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3446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1142999" y="609600"/>
                <a:ext cx="10049933" cy="1356360"/>
              </a:xfrm>
            </p:spPr>
            <p:txBody>
              <a:bodyPr/>
              <a:lstStyle/>
              <a:p>
                <a:r>
                  <a:rPr lang="ru-RU" dirty="0" smtClean="0"/>
                  <a:t>Задача:</a:t>
                </a:r>
                <a:r>
                  <a:rPr lang="ru-RU" dirty="0"/>
                  <a:t> </a:t>
                </a:r>
                <a:r>
                  <a:rPr lang="ru-RU" dirty="0" smtClean="0"/>
                  <a:t>как уменьшить </a:t>
                </a:r>
                <a:r>
                  <a:rPr lang="en-US" dirty="0" smtClean="0"/>
                  <a:t>capacity </a:t>
                </a:r>
                <a:r>
                  <a:rPr lang="ru-RU" dirty="0" smtClean="0"/>
                  <a:t>в </a:t>
                </a:r>
                <a:r>
                  <a:rPr lang="en-US" dirty="0" smtClean="0"/>
                  <a:t>C++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98</m:t>
                    </m:r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2999" y="609600"/>
                <a:ext cx="10049933" cy="1356360"/>
              </a:xfrm>
              <a:blipFill rotWithShape="0">
                <a:blip r:embed="rId2"/>
                <a:stretch>
                  <a:fillRect l="-2426" r="-2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v(10000);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тут много всякого произошло</a:t>
            </a:r>
            <a:endParaRPr lang="en-US" dirty="0" smtClean="0">
              <a:latin typeface="Consolas" panose="020B0609020204030204" pitchFamily="49" charset="0"/>
            </a:endParaRPr>
          </a:p>
          <a:p>
            <a:pPr marL="9144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v.erase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v.begin</a:t>
            </a:r>
            <a:r>
              <a:rPr lang="en-US" dirty="0" smtClean="0">
                <a:latin typeface="Consolas" panose="020B0609020204030204" pitchFamily="49" charset="0"/>
              </a:rPr>
              <a:t>() + 100, </a:t>
            </a:r>
            <a:r>
              <a:rPr lang="en-US" dirty="0" err="1" smtClean="0">
                <a:latin typeface="Consolas" panose="020B0609020204030204" pitchFamily="49" charset="0"/>
              </a:rPr>
              <a:t>v.end</a:t>
            </a:r>
            <a:r>
              <a:rPr lang="en-US" dirty="0" smtClean="0">
                <a:latin typeface="Consolas" panose="020B0609020204030204" pitchFamily="49" charset="0"/>
              </a:rPr>
              <a:t>());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assert (</a:t>
            </a:r>
            <a:r>
              <a:rPr lang="en-US" dirty="0" err="1" smtClean="0">
                <a:latin typeface="Consolas" panose="020B0609020204030204" pitchFamily="49" charset="0"/>
              </a:rPr>
              <a:t>v.size</a:t>
            </a:r>
            <a:r>
              <a:rPr lang="en-US" dirty="0" smtClean="0">
                <a:latin typeface="Consolas" panose="020B0609020204030204" pitchFamily="49" charset="0"/>
              </a:rPr>
              <a:t>() == 100 &amp;&amp; </a:t>
            </a:r>
            <a:r>
              <a:rPr lang="en-US" dirty="0" err="1" smtClean="0">
                <a:latin typeface="Consolas" panose="020B0609020204030204" pitchFamily="49" charset="0"/>
              </a:rPr>
              <a:t>v.capacity</a:t>
            </a:r>
            <a:r>
              <a:rPr lang="en-US" dirty="0" smtClean="0">
                <a:latin typeface="Consolas" panose="020B0609020204030204" pitchFamily="49" charset="0"/>
              </a:rPr>
              <a:t>() == </a:t>
            </a:r>
            <a:r>
              <a:rPr lang="en-US" dirty="0">
                <a:latin typeface="Consolas" panose="020B0609020204030204" pitchFamily="49" charset="0"/>
              </a:rPr>
              <a:t>10000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вектор занимает в памяти больше 30</a:t>
            </a:r>
            <a:r>
              <a:rPr lang="en-US" dirty="0" smtClean="0">
                <a:latin typeface="Consolas" panose="020B0609020204030204" pitchFamily="49" charset="0"/>
              </a:rPr>
              <a:t>K</a:t>
            </a:r>
            <a:r>
              <a:rPr lang="ru-RU" dirty="0" smtClean="0">
                <a:latin typeface="Consolas" panose="020B0609020204030204" pitchFamily="49" charset="0"/>
              </a:rPr>
              <a:t>, используя меньше 1</a:t>
            </a:r>
            <a:r>
              <a:rPr lang="en-US" dirty="0" smtClean="0">
                <a:latin typeface="Consolas" panose="020B0609020204030204" pitchFamily="49" charset="0"/>
              </a:rPr>
              <a:t>K</a:t>
            </a:r>
            <a:r>
              <a:rPr lang="ru-RU" dirty="0" smtClean="0">
                <a:latin typeface="Consolas" panose="020B0609020204030204" pitchFamily="49" charset="0"/>
              </a:rPr>
              <a:t>.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Как реально уменьшить </a:t>
            </a:r>
            <a:r>
              <a:rPr lang="en-US" dirty="0" smtClean="0">
                <a:latin typeface="Consolas" panose="020B0609020204030204" pitchFamily="49" charset="0"/>
              </a:rPr>
              <a:t>capacity?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ru-RU" dirty="0" smtClean="0">
                <a:latin typeface="Consolas" panose="020B0609020204030204" pitchFamily="49" charset="0"/>
              </a:rPr>
              <a:t>Подсказка</a:t>
            </a:r>
            <a:r>
              <a:rPr lang="en-US" dirty="0" smtClean="0">
                <a:latin typeface="Consolas" panose="020B0609020204030204" pitchFamily="49" charset="0"/>
              </a:rPr>
              <a:t>: resize </a:t>
            </a:r>
            <a:r>
              <a:rPr lang="ru-RU" dirty="0" smtClean="0">
                <a:latin typeface="Consolas" panose="020B0609020204030204" pitchFamily="49" charset="0"/>
              </a:rPr>
              <a:t>не работает, от имеет дело с </a:t>
            </a:r>
            <a:r>
              <a:rPr lang="ru-RU" dirty="0" smtClean="0">
                <a:solidFill>
                  <a:srgbClr val="FF0000"/>
                </a:solidFill>
                <a:latin typeface="Consolas" panose="020B0609020204030204" pitchFamily="49" charset="0"/>
              </a:rPr>
              <a:t>размером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191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Решение: а вот и своп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v(10000);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тут много всякого произошло</a:t>
            </a:r>
            <a:endParaRPr lang="en-US" dirty="0" smtClean="0">
              <a:latin typeface="Consolas" panose="020B0609020204030204" pitchFamily="49" charset="0"/>
            </a:endParaRPr>
          </a:p>
          <a:p>
            <a:pPr marL="9144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v.erase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v.begin</a:t>
            </a:r>
            <a:r>
              <a:rPr lang="en-US" dirty="0" smtClean="0">
                <a:latin typeface="Consolas" panose="020B0609020204030204" pitchFamily="49" charset="0"/>
              </a:rPr>
              <a:t>() + 100, </a:t>
            </a:r>
            <a:r>
              <a:rPr lang="en-US" dirty="0" err="1" smtClean="0">
                <a:latin typeface="Consolas" panose="020B0609020204030204" pitchFamily="49" charset="0"/>
              </a:rPr>
              <a:t>v.end</a:t>
            </a:r>
            <a:r>
              <a:rPr lang="en-US" dirty="0" smtClean="0">
                <a:latin typeface="Consolas" panose="020B0609020204030204" pitchFamily="49" charset="0"/>
              </a:rPr>
              <a:t>());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assert (</a:t>
            </a:r>
            <a:r>
              <a:rPr lang="en-US" dirty="0" err="1" smtClean="0">
                <a:latin typeface="Consolas" panose="020B0609020204030204" pitchFamily="49" charset="0"/>
              </a:rPr>
              <a:t>v.size</a:t>
            </a:r>
            <a:r>
              <a:rPr lang="en-US" dirty="0" smtClean="0">
                <a:latin typeface="Consolas" panose="020B0609020204030204" pitchFamily="49" charset="0"/>
              </a:rPr>
              <a:t>() == 100 &amp;&amp; </a:t>
            </a:r>
            <a:r>
              <a:rPr lang="en-US" dirty="0" err="1" smtClean="0">
                <a:latin typeface="Consolas" panose="020B0609020204030204" pitchFamily="49" charset="0"/>
              </a:rPr>
              <a:t>v.capacity</a:t>
            </a:r>
            <a:r>
              <a:rPr lang="en-US" dirty="0" smtClean="0">
                <a:latin typeface="Consolas" panose="020B0609020204030204" pitchFamily="49" charset="0"/>
              </a:rPr>
              <a:t>() == </a:t>
            </a:r>
            <a:r>
              <a:rPr lang="en-US" dirty="0">
                <a:latin typeface="Consolas" panose="020B0609020204030204" pitchFamily="49" charset="0"/>
              </a:rPr>
              <a:t>10000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&gt;(v).swap(v);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ru-RU" dirty="0" smtClean="0">
                <a:latin typeface="Consolas" panose="020B0609020204030204" pitchFamily="49" charset="0"/>
              </a:rPr>
              <a:t>Это довольно сложный и в общем гениально красивый </a:t>
            </a:r>
            <a:r>
              <a:rPr lang="ru-RU" smtClean="0">
                <a:latin typeface="Consolas" panose="020B0609020204030204" pitchFamily="49" charset="0"/>
              </a:rPr>
              <a:t>ход.</a:t>
            </a:r>
            <a:endParaRPr lang="en-US" smtClean="0">
              <a:latin typeface="Consolas" panose="020B0609020204030204" pitchFamily="49" charset="0"/>
            </a:endParaRPr>
          </a:p>
          <a:p>
            <a:pPr marL="91440" indent="0">
              <a:lnSpc>
                <a:spcPct val="120000"/>
              </a:lnSpc>
              <a:buNone/>
            </a:pPr>
            <a:r>
              <a:rPr lang="ru-RU" smtClean="0">
                <a:latin typeface="Consolas" panose="020B0609020204030204" pitchFamily="49" charset="0"/>
              </a:rPr>
              <a:t>Но в </a:t>
            </a:r>
            <a:r>
              <a:rPr lang="en-US" smtClean="0">
                <a:latin typeface="Consolas" panose="020B0609020204030204" pitchFamily="49" charset="0"/>
              </a:rPr>
              <a:t>C++11 </a:t>
            </a:r>
            <a:r>
              <a:rPr lang="ru-RU" smtClean="0">
                <a:latin typeface="Consolas" panose="020B0609020204030204" pitchFamily="49" charset="0"/>
              </a:rPr>
              <a:t>он не нужен, так как есть </a:t>
            </a:r>
            <a:r>
              <a:rPr lang="en-US" smtClean="0">
                <a:latin typeface="Consolas" panose="020B0609020204030204" pitchFamily="49" charset="0"/>
              </a:rPr>
              <a:t>shrink_to_fit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476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Особые возможности </a:t>
            </a:r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19600"/>
          </a:xfrm>
        </p:spPr>
        <p:txBody>
          <a:bodyPr>
            <a:normAutofit/>
          </a:bodyPr>
          <a:lstStyle/>
          <a:p>
            <a:r>
              <a:rPr lang="ru-RU" dirty="0" smtClean="0"/>
              <a:t>Управление памятью</a:t>
            </a:r>
          </a:p>
          <a:p>
            <a:pPr lvl="1"/>
            <a:r>
              <a:rPr lang="en-US" dirty="0" smtClean="0"/>
              <a:t>reserve </a:t>
            </a:r>
            <a:r>
              <a:rPr lang="en-US" dirty="0" smtClean="0">
                <a:ea typeface="Cambria Math" panose="02040503050406030204" pitchFamily="18" charset="0"/>
              </a:rPr>
              <a:t>― </a:t>
            </a:r>
            <a:r>
              <a:rPr lang="ru-RU" dirty="0" smtClean="0">
                <a:ea typeface="Cambria Math" panose="02040503050406030204" pitchFamily="18" charset="0"/>
              </a:rPr>
              <a:t>выделение неинициализированной памяти</a:t>
            </a:r>
            <a:endParaRPr lang="en-US" dirty="0" smtClean="0">
              <a:ea typeface="Cambria Math" panose="02040503050406030204" pitchFamily="18" charset="0"/>
            </a:endParaRPr>
          </a:p>
          <a:p>
            <a:pPr lvl="1"/>
            <a:r>
              <a:rPr lang="en-US" dirty="0">
                <a:ea typeface="Cambria Math" panose="02040503050406030204" pitchFamily="18" charset="0"/>
              </a:rPr>
              <a:t>capacity </a:t>
            </a:r>
            <a:r>
              <a:rPr lang="en-US" dirty="0" smtClean="0">
                <a:ea typeface="Cambria Math" panose="02040503050406030204" pitchFamily="18" charset="0"/>
              </a:rPr>
              <a:t>― </a:t>
            </a:r>
            <a:r>
              <a:rPr lang="ru-RU" dirty="0" smtClean="0">
                <a:ea typeface="Cambria Math" panose="02040503050406030204" pitchFamily="18" charset="0"/>
              </a:rPr>
              <a:t>возвращает размер памяти, зарезервированной под вектор</a:t>
            </a:r>
            <a:endParaRPr lang="ru-RU" dirty="0" smtClean="0"/>
          </a:p>
          <a:p>
            <a:pPr lvl="1"/>
            <a:r>
              <a:rPr lang="en-US" dirty="0" smtClean="0"/>
              <a:t>resize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изменение размера вектора (в том числе уменьшение)</a:t>
            </a:r>
          </a:p>
          <a:p>
            <a:pPr lvl="1"/>
            <a:r>
              <a:rPr lang="en-US" dirty="0" err="1" smtClean="0"/>
              <a:t>shrink_to_fit</a:t>
            </a:r>
            <a:r>
              <a:rPr lang="en-US" dirty="0" smtClean="0"/>
              <a:t> (C++11)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срезка памяти вектора до реально используемой</a:t>
            </a:r>
            <a:endParaRPr lang="en-US" dirty="0" smtClean="0"/>
          </a:p>
          <a:p>
            <a:r>
              <a:rPr lang="ru-RU" dirty="0" smtClean="0"/>
              <a:t>Добавление и удаление элементов</a:t>
            </a:r>
          </a:p>
          <a:p>
            <a:pPr lvl="1"/>
            <a:r>
              <a:rPr lang="en-US" dirty="0" err="1" smtClean="0"/>
              <a:t>push_back</a:t>
            </a:r>
            <a:r>
              <a:rPr lang="ru-RU" dirty="0" smtClean="0"/>
              <a:t> </a:t>
            </a:r>
            <a:r>
              <a:rPr lang="en-US" dirty="0">
                <a:ea typeface="Cambria Math" panose="02040503050406030204" pitchFamily="18" charset="0"/>
              </a:rPr>
              <a:t>― </a:t>
            </a:r>
            <a:r>
              <a:rPr lang="ru-RU" dirty="0" smtClean="0"/>
              <a:t>вставка в конец вектора, может приводить к реаллокациям</a:t>
            </a:r>
          </a:p>
          <a:p>
            <a:pPr lvl="1"/>
            <a:r>
              <a:rPr lang="en-US" dirty="0" err="1" smtClean="0"/>
              <a:t>pop_back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удаление последнего элемента (не меняет резерв памяти)</a:t>
            </a:r>
          </a:p>
          <a:p>
            <a:r>
              <a:rPr lang="ru-RU" dirty="0" smtClean="0">
                <a:ea typeface="Cambria Math" panose="02040503050406030204" pitchFamily="18" charset="0"/>
              </a:rPr>
              <a:t>Доступ к элементам</a:t>
            </a:r>
          </a:p>
          <a:p>
            <a:pPr lvl="1"/>
            <a:r>
              <a:rPr lang="en-US" dirty="0" smtClean="0">
                <a:ea typeface="Cambria Math" panose="02040503050406030204" pitchFamily="18" charset="0"/>
              </a:rPr>
              <a:t>operator[] ― </a:t>
            </a:r>
            <a:r>
              <a:rPr lang="ru-RU" dirty="0" smtClean="0">
                <a:ea typeface="Cambria Math" panose="02040503050406030204" pitchFamily="18" charset="0"/>
              </a:rPr>
              <a:t>доступ по индексу без проверки</a:t>
            </a:r>
          </a:p>
          <a:p>
            <a:pPr lvl="1"/>
            <a:r>
              <a:rPr lang="en-US" dirty="0" smtClean="0">
                <a:ea typeface="Cambria Math" panose="02040503050406030204" pitchFamily="18" charset="0"/>
              </a:rPr>
              <a:t>at ―</a:t>
            </a:r>
            <a:r>
              <a:rPr lang="ru-RU" dirty="0">
                <a:ea typeface="Cambria Math" panose="02040503050406030204" pitchFamily="18" charset="0"/>
              </a:rPr>
              <a:t> доступ по </a:t>
            </a:r>
            <a:r>
              <a:rPr lang="ru-RU" dirty="0" smtClean="0">
                <a:ea typeface="Cambria Math" panose="02040503050406030204" pitchFamily="18" charset="0"/>
              </a:rPr>
              <a:t>индексу с проверкой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453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Вставка и удаление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data[8] = {2, 3, 5, 7, 9, 11, 13, 17};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v;</a:t>
            </a:r>
          </a:p>
          <a:p>
            <a:pPr marL="4572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v.insert</a:t>
            </a:r>
            <a:r>
              <a:rPr lang="en-US" dirty="0" smtClean="0"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latin typeface="Consolas" panose="020B0609020204030204" pitchFamily="49" charset="0"/>
              </a:rPr>
              <a:t>v.begin</a:t>
            </a:r>
            <a:r>
              <a:rPr lang="en-US" dirty="0" smtClean="0">
                <a:latin typeface="Consolas" panose="020B0609020204030204" pitchFamily="49" charset="0"/>
              </a:rPr>
              <a:t>(), data, data + 8);</a:t>
            </a:r>
          </a:p>
          <a:p>
            <a:pPr marL="45720" indent="0">
              <a:buNone/>
            </a:pPr>
            <a:r>
              <a:rPr lang="en-US" dirty="0">
                <a:latin typeface="Consolas" panose="020B0609020204030204" pitchFamily="49" charset="0"/>
              </a:rPr>
              <a:t>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v2;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v2.assign (</a:t>
            </a:r>
            <a:r>
              <a:rPr lang="en-US" dirty="0" err="1" smtClean="0">
                <a:latin typeface="Consolas" panose="020B0609020204030204" pitchFamily="49" charset="0"/>
              </a:rPr>
              <a:t>v.begin</a:t>
            </a:r>
            <a:r>
              <a:rPr lang="en-US" dirty="0" smtClean="0">
                <a:latin typeface="Consolas" panose="020B0609020204030204" pitchFamily="49" charset="0"/>
              </a:rPr>
              <a:t>() + </a:t>
            </a:r>
            <a:r>
              <a:rPr lang="en-US" dirty="0" err="1" smtClean="0">
                <a:latin typeface="Consolas" panose="020B0609020204030204" pitchFamily="49" charset="0"/>
              </a:rPr>
              <a:t>v.size</a:t>
            </a:r>
            <a:r>
              <a:rPr lang="en-US" dirty="0" smtClean="0">
                <a:latin typeface="Consolas" panose="020B0609020204030204" pitchFamily="49" charset="0"/>
              </a:rPr>
              <a:t>() / 2, </a:t>
            </a:r>
            <a:r>
              <a:rPr lang="en-US" dirty="0" err="1" smtClean="0">
                <a:latin typeface="Consolas" panose="020B0609020204030204" pitchFamily="49" charset="0"/>
              </a:rPr>
              <a:t>v.end</a:t>
            </a:r>
            <a:r>
              <a:rPr lang="en-US" dirty="0" smtClean="0">
                <a:latin typeface="Consolas" panose="020B0609020204030204" pitchFamily="49" charset="0"/>
              </a:rPr>
              <a:t>());</a:t>
            </a:r>
          </a:p>
          <a:p>
            <a:pPr marL="4572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v.erase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v.begin</a:t>
            </a:r>
            <a:r>
              <a:rPr lang="en-US" dirty="0">
                <a:latin typeface="Consolas" panose="020B0609020204030204" pitchFamily="49" charset="0"/>
              </a:rPr>
              <a:t>() + </a:t>
            </a:r>
            <a:r>
              <a:rPr lang="en-US" dirty="0" err="1">
                <a:latin typeface="Consolas" panose="020B0609020204030204" pitchFamily="49" charset="0"/>
              </a:rPr>
              <a:t>v.size</a:t>
            </a:r>
            <a:r>
              <a:rPr lang="en-US" dirty="0">
                <a:latin typeface="Consolas" panose="020B0609020204030204" pitchFamily="49" charset="0"/>
              </a:rPr>
              <a:t>() / 2, </a:t>
            </a:r>
            <a:r>
              <a:rPr lang="en-US" dirty="0" err="1" smtClean="0">
                <a:latin typeface="Consolas" panose="020B0609020204030204" pitchFamily="49" charset="0"/>
              </a:rPr>
              <a:t>v.end</a:t>
            </a:r>
            <a:r>
              <a:rPr lang="en-US" dirty="0" smtClean="0">
                <a:latin typeface="Consolas" panose="020B0609020204030204" pitchFamily="49" charset="0"/>
              </a:rPr>
              <a:t>());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сейчас </a:t>
            </a:r>
            <a:r>
              <a:rPr lang="en-US" dirty="0" smtClean="0">
                <a:latin typeface="Consolas" panose="020B0609020204030204" pitchFamily="49" charset="0"/>
              </a:rPr>
              <a:t>v == {2, 3, 5, 7}; v2 == {9, 11, 13, 17};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9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Непрерывные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Узловые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Адаптеры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Контейнеро-подобные классы</a:t>
            </a:r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 smtClean="0"/>
              <a:t>Какие способы инциализации вы бы добавили в вектор</a:t>
            </a:r>
            <a:r>
              <a:rPr lang="en-US" dirty="0" smtClean="0"/>
              <a:t>?</a:t>
            </a:r>
            <a:endParaRPr lang="ru-RU" dirty="0" smtClean="0"/>
          </a:p>
          <a:p>
            <a:pPr marL="45720" indent="0">
              <a:buNone/>
            </a:pPr>
            <a:r>
              <a:rPr lang="ru-RU" dirty="0" smtClean="0"/>
              <a:t>Пока что были рассмотрены:</a:t>
            </a:r>
            <a:endParaRPr lang="en-US" dirty="0" smtClean="0"/>
          </a:p>
          <a:p>
            <a:r>
              <a:rPr lang="en-US" dirty="0" smtClean="0"/>
              <a:t>Value-</a:t>
            </a:r>
            <a:r>
              <a:rPr lang="ru-RU" dirty="0" smtClean="0"/>
              <a:t>инициализация по размеру через первый параметр конструктора</a:t>
            </a:r>
          </a:p>
          <a:p>
            <a:r>
              <a:rPr lang="ru-RU" dirty="0" smtClean="0"/>
              <a:t>Заполнение элементами через </a:t>
            </a:r>
            <a:r>
              <a:rPr lang="en-US" dirty="0" err="1" smtClean="0"/>
              <a:t>push_back</a:t>
            </a:r>
            <a:endParaRPr lang="en-US" dirty="0" smtClean="0"/>
          </a:p>
          <a:p>
            <a:r>
              <a:rPr lang="ru-RU" dirty="0" smtClean="0"/>
              <a:t>Создание из встроенного массива</a:t>
            </a:r>
            <a:r>
              <a:rPr lang="en-US" dirty="0" smtClean="0"/>
              <a:t> </a:t>
            </a:r>
            <a:r>
              <a:rPr lang="ru-RU" dirty="0" smtClean="0"/>
              <a:t>или другого вектор через </a:t>
            </a:r>
            <a:r>
              <a:rPr lang="en-US" dirty="0" smtClean="0"/>
              <a:t>assign </a:t>
            </a:r>
            <a:r>
              <a:rPr lang="ru-RU" dirty="0" smtClean="0"/>
              <a:t>или </a:t>
            </a:r>
            <a:r>
              <a:rPr lang="en-US" dirty="0" smtClean="0"/>
              <a:t>insert</a:t>
            </a:r>
            <a:endParaRPr lang="ru-RU" dirty="0" smtClean="0"/>
          </a:p>
          <a:p>
            <a:pPr marL="45720" indent="0">
              <a:buNone/>
            </a:pPr>
            <a:r>
              <a:rPr lang="ru-RU" dirty="0" smtClean="0"/>
              <a:t>Хватит ли этого?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18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Списочная инициализация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int</a:t>
            </a:r>
            <a:r>
              <a:rPr lang="fr-FR" dirty="0" smtClean="0">
                <a:latin typeface="Consolas" panose="020B0609020204030204" pitchFamily="49" charset="0"/>
              </a:rPr>
              <a:t> b[7]</a:t>
            </a:r>
            <a:r>
              <a:rPr lang="ru-RU" dirty="0" smtClean="0">
                <a:latin typeface="Consolas" panose="020B0609020204030204" pitchFamily="49" charset="0"/>
              </a:rPr>
              <a:t> = </a:t>
            </a:r>
            <a:r>
              <a:rPr lang="en-US" dirty="0" smtClean="0">
                <a:latin typeface="Consolas" panose="020B0609020204030204" pitchFamily="49" charset="0"/>
              </a:rPr>
              <a:t>{2, 3, 5, 7, 9, 11, 13};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</a:t>
            </a:r>
            <a:r>
              <a:rPr lang="ru-RU" dirty="0" smtClean="0">
                <a:latin typeface="Consolas" panose="020B0609020204030204" pitchFamily="49" charset="0"/>
              </a:rPr>
              <a:t> =</a:t>
            </a:r>
            <a:r>
              <a:rPr lang="en-US" dirty="0" smtClean="0">
                <a:latin typeface="Consolas" panose="020B0609020204030204" pitchFamily="49" charset="0"/>
              </a:rPr>
              <a:t> // </a:t>
            </a:r>
            <a:r>
              <a:rPr lang="ru-RU" dirty="0" smtClean="0">
                <a:latin typeface="Consolas" panose="020B0609020204030204" pitchFamily="49" charset="0"/>
              </a:rPr>
              <a:t>хм... в С++98 тут ничего не напишешь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v.push_back</a:t>
            </a:r>
            <a:r>
              <a:rPr lang="en-US" dirty="0" smtClean="0">
                <a:latin typeface="Consolas" panose="020B0609020204030204" pitchFamily="49" charset="0"/>
              </a:rPr>
              <a:t>(2);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v.push_back</a:t>
            </a:r>
            <a:r>
              <a:rPr lang="en-US" dirty="0" smtClean="0">
                <a:latin typeface="Consolas" panose="020B0609020204030204" pitchFamily="49" charset="0"/>
              </a:rPr>
              <a:t>(3); 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v.push_back</a:t>
            </a:r>
            <a:r>
              <a:rPr lang="en-US" dirty="0" smtClean="0">
                <a:latin typeface="Consolas" panose="020B0609020204030204" pitchFamily="49" charset="0"/>
              </a:rPr>
              <a:t>(5); //</a:t>
            </a:r>
            <a:r>
              <a:rPr lang="ru-RU" dirty="0" smtClean="0">
                <a:latin typeface="Consolas" panose="020B0609020204030204" pitchFamily="49" charset="0"/>
              </a:rPr>
              <a:t> хватит, я уже устал</a:t>
            </a:r>
          </a:p>
        </p:txBody>
      </p:sp>
    </p:spTree>
    <p:extLst>
      <p:ext uri="{BB962C8B-B14F-4D97-AF65-F5344CB8AC3E}">
        <p14:creationId xmlns:p14="http://schemas.microsoft.com/office/powerpoint/2010/main" val="2177529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Списочная инициализация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291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int</a:t>
            </a:r>
            <a:r>
              <a:rPr lang="fr-FR" dirty="0" smtClean="0">
                <a:latin typeface="Consolas" panose="020B0609020204030204" pitchFamily="49" charset="0"/>
              </a:rPr>
              <a:t> b[7]</a:t>
            </a:r>
            <a:r>
              <a:rPr lang="ru-RU" dirty="0" smtClean="0">
                <a:latin typeface="Consolas" panose="020B0609020204030204" pitchFamily="49" charset="0"/>
              </a:rPr>
              <a:t> = </a:t>
            </a:r>
            <a:r>
              <a:rPr lang="en-US" dirty="0" smtClean="0">
                <a:latin typeface="Consolas" panose="020B0609020204030204" pitchFamily="49" charset="0"/>
              </a:rPr>
              <a:t>{2, 3, 5, 7, 9, 11, 13};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2, 3, 5, 7, 9, 11, 13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С++11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en-US" dirty="0">
                <a:latin typeface="Consolas" panose="020B0609020204030204" pitchFamily="49" charset="0"/>
              </a:rPr>
              <a:t>{2, 3, 5, 7, 9, 11, 13};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С++</a:t>
            </a:r>
            <a:r>
              <a:rPr lang="ru-RU" dirty="0" smtClean="0">
                <a:latin typeface="Consolas" panose="020B0609020204030204" pitchFamily="49" charset="0"/>
              </a:rPr>
              <a:t>11</a:t>
            </a:r>
          </a:p>
          <a:p>
            <a:pPr>
              <a:lnSpc>
                <a:spcPct val="110000"/>
              </a:lnSpc>
            </a:pPr>
            <a:r>
              <a:rPr lang="ru-RU" dirty="0" smtClean="0"/>
              <a:t>Списочная инициализация доступна для всех стандартных контейнеров</a:t>
            </a:r>
          </a:p>
          <a:p>
            <a:pPr>
              <a:lnSpc>
                <a:spcPct val="110000"/>
              </a:lnSpc>
            </a:pPr>
            <a:r>
              <a:rPr lang="ru-RU" dirty="0" smtClean="0"/>
              <a:t>Проблемой могут быть её механизмы</a:t>
            </a:r>
          </a:p>
        </p:txBody>
      </p:sp>
    </p:spTree>
    <p:extLst>
      <p:ext uri="{BB962C8B-B14F-4D97-AF65-F5344CB8AC3E}">
        <p14:creationId xmlns:p14="http://schemas.microsoft.com/office/powerpoint/2010/main" val="1241292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Списочная инициализация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291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class B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a_, b_;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: 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B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a,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b) : </a:t>
            </a:r>
            <a:r>
              <a:rPr lang="en-US" dirty="0" smtClean="0">
                <a:latin typeface="Consolas" panose="020B0609020204030204" pitchFamily="49" charset="0"/>
              </a:rPr>
              <a:t>a_(a</a:t>
            </a:r>
            <a:r>
              <a:rPr lang="en-US" dirty="0">
                <a:latin typeface="Consolas" panose="020B0609020204030204" pitchFamily="49" charset="0"/>
              </a:rPr>
              <a:t>), </a:t>
            </a:r>
            <a:r>
              <a:rPr lang="en-US" dirty="0" smtClean="0">
                <a:latin typeface="Consolas" panose="020B0609020204030204" pitchFamily="49" charset="0"/>
              </a:rPr>
              <a:t>b_(b) {}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B </a:t>
            </a:r>
            <a:r>
              <a:rPr lang="en-US" dirty="0" err="1" smtClean="0">
                <a:latin typeface="Consolas" panose="020B0609020204030204" pitchFamily="49" charset="0"/>
              </a:rPr>
              <a:t>b</a:t>
            </a:r>
            <a:r>
              <a:rPr lang="en-US" dirty="0" smtClean="0">
                <a:latin typeface="Consolas" panose="020B0609020204030204" pitchFamily="49" charset="0"/>
              </a:rPr>
              <a:t> = {1, 2}; // C++11</a:t>
            </a:r>
          </a:p>
          <a:p>
            <a:pPr>
              <a:lnSpc>
                <a:spcPct val="110000"/>
              </a:lnSpc>
            </a:pPr>
            <a:r>
              <a:rPr lang="ru-RU" dirty="0" smtClean="0"/>
              <a:t>Эта разновидность называется расширенным синтаксисом</a:t>
            </a:r>
          </a:p>
          <a:p>
            <a:pPr>
              <a:lnSpc>
                <a:spcPct val="110000"/>
              </a:lnSpc>
            </a:pPr>
            <a:r>
              <a:rPr lang="ru-RU" dirty="0" smtClean="0"/>
              <a:t>Она не имеет отношения к списочной инициализации векторов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73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Расширенный синтаксис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ru-RU" dirty="0" smtClean="0"/>
              <a:t>Защищает от неявных преобразований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class B { 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: 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B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a) 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smtClean="0">
                <a:latin typeface="Consolas" panose="020B0609020204030204" pitchFamily="49" charset="0"/>
              </a:rPr>
              <a:t>a_(a) {} // </a:t>
            </a:r>
            <a:r>
              <a:rPr lang="ru-RU" dirty="0" smtClean="0">
                <a:latin typeface="Consolas" panose="020B0609020204030204" pitchFamily="49" charset="0"/>
              </a:rPr>
              <a:t>нет маркировки </a:t>
            </a:r>
            <a:r>
              <a:rPr lang="en-US" dirty="0" smtClean="0">
                <a:latin typeface="Consolas" panose="020B0609020204030204" pitchFamily="49" charset="0"/>
              </a:rPr>
              <a:t>explicit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B b(3.14); //</a:t>
            </a:r>
            <a:r>
              <a:rPr lang="ru-RU" dirty="0" smtClean="0">
                <a:latin typeface="Consolas" panose="020B0609020204030204" pitchFamily="49" charset="0"/>
              </a:rPr>
              <a:t> всё хорошо, работает </a:t>
            </a:r>
            <a:r>
              <a:rPr lang="en-US" dirty="0" smtClean="0">
                <a:latin typeface="Consolas" panose="020B0609020204030204" pitchFamily="49" charset="0"/>
              </a:rPr>
              <a:t>double -&gt;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приведение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B b{3}, c(3); // </a:t>
            </a:r>
            <a:r>
              <a:rPr lang="ru-RU" dirty="0" smtClean="0">
                <a:latin typeface="Consolas" panose="020B0609020204030204" pitchFamily="49" charset="0"/>
              </a:rPr>
              <a:t>вызывается один и тот же конструктор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B </a:t>
            </a:r>
            <a:r>
              <a:rPr lang="en-US" dirty="0" smtClean="0">
                <a:latin typeface="Consolas" panose="020B0609020204030204" pitchFamily="49" charset="0"/>
              </a:rPr>
              <a:t>b{3.14}; //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ошибка</a:t>
            </a:r>
          </a:p>
        </p:txBody>
      </p:sp>
    </p:spTree>
    <p:extLst>
      <p:ext uri="{BB962C8B-B14F-4D97-AF65-F5344CB8AC3E}">
        <p14:creationId xmlns:p14="http://schemas.microsoft.com/office/powerpoint/2010/main" val="3823167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Два механизма инициализации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 smtClean="0"/>
              <a:t>Расширенный синтаксис</a:t>
            </a:r>
          </a:p>
          <a:p>
            <a:pPr>
              <a:lnSpc>
                <a:spcPct val="100000"/>
              </a:lnSpc>
            </a:pPr>
            <a:r>
              <a:rPr lang="ru-RU" dirty="0" smtClean="0"/>
              <a:t>Явный конструктор из списка инициализации</a:t>
            </a:r>
            <a:endParaRPr lang="en-US" dirty="0" smtClean="0"/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>
                <a:latin typeface="Consolas" panose="020B0609020204030204" pitchFamily="49" charset="0"/>
              </a:rPr>
              <a:t>B {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a_;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public: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B 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a) : a_(a) </a:t>
            </a:r>
            <a:r>
              <a:rPr lang="en-US" dirty="0" smtClean="0">
                <a:latin typeface="Consolas" panose="020B0609020204030204" pitchFamily="49" charset="0"/>
              </a:rPr>
              <a:t>{}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B (</a:t>
            </a: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initializer_list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</a:rPr>
              <a:t>il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B b(1), c{1}; // </a:t>
            </a:r>
            <a:r>
              <a:rPr lang="ru-RU" dirty="0" smtClean="0">
                <a:latin typeface="Consolas" panose="020B0609020204030204" pitchFamily="49" charset="0"/>
              </a:rPr>
              <a:t>теперь они вызывают </a:t>
            </a:r>
            <a:r>
              <a:rPr lang="ru-RU" b="1" dirty="0" smtClean="0">
                <a:latin typeface="Consolas" panose="020B0609020204030204" pitchFamily="49" charset="0"/>
              </a:rPr>
              <a:t>разные</a:t>
            </a:r>
            <a:r>
              <a:rPr lang="ru-RU" dirty="0" smtClean="0">
                <a:latin typeface="Consolas" panose="020B0609020204030204" pitchFamily="49" charset="0"/>
              </a:rPr>
              <a:t> конструкторы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373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Списочная инициализация</a:t>
            </a:r>
            <a:r>
              <a:rPr lang="en-US" dirty="0" smtClean="0"/>
              <a:t>: </a:t>
            </a:r>
            <a:r>
              <a:rPr lang="ru-RU" dirty="0" smtClean="0"/>
              <a:t>вектора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9260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это вектор </a:t>
            </a:r>
            <a:r>
              <a:rPr lang="en-US" dirty="0" smtClean="0">
                <a:latin typeface="Consolas" panose="020B0609020204030204" pitchFamily="49" charset="0"/>
              </a:rPr>
              <a:t>[14, 14, 14]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</a:rPr>
              <a:t> v1 (3, 14);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а это вектор </a:t>
            </a:r>
            <a:r>
              <a:rPr lang="en-US" dirty="0" smtClean="0">
                <a:latin typeface="Consolas" panose="020B0609020204030204" pitchFamily="49" charset="0"/>
              </a:rPr>
              <a:t>[3, 14]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v2 {3, 14};</a:t>
            </a:r>
            <a:endParaRPr lang="ru-RU" dirty="0" smtClean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ru-RU" dirty="0" smtClean="0"/>
              <a:t>Это связано с наличием у вектора </a:t>
            </a:r>
            <a:r>
              <a:rPr lang="ru-RU" b="1" dirty="0" smtClean="0"/>
              <a:t>нескольких</a:t>
            </a:r>
            <a:r>
              <a:rPr lang="ru-RU" dirty="0" smtClean="0"/>
              <a:t> конструкторов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v(10</a:t>
            </a:r>
            <a:r>
              <a:rPr lang="en-US" dirty="0" smtClean="0">
                <a:latin typeface="Consolas" panose="020B0609020204030204" pitchFamily="49" charset="0"/>
              </a:rPr>
              <a:t>); // </a:t>
            </a:r>
            <a:r>
              <a:rPr lang="ru-RU" dirty="0" smtClean="0">
                <a:latin typeface="Consolas" panose="020B0609020204030204" pitchFamily="49" charset="0"/>
              </a:rPr>
              <a:t>размер 10, инициализация по умолчанию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v(10</a:t>
            </a:r>
            <a:r>
              <a:rPr lang="en-US" dirty="0" smtClean="0">
                <a:latin typeface="Consolas" panose="020B0609020204030204" pitchFamily="49" charset="0"/>
              </a:rPr>
              <a:t>, 1); // </a:t>
            </a:r>
            <a:r>
              <a:rPr lang="ru-RU" dirty="0" smtClean="0">
                <a:latin typeface="Consolas" panose="020B0609020204030204" pitchFamily="49" charset="0"/>
              </a:rPr>
              <a:t>размер 10, инициализировать единицами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v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ru-RU" dirty="0" smtClean="0">
                <a:latin typeface="Consolas" panose="020B0609020204030204" pitchFamily="49" charset="0"/>
              </a:rPr>
              <a:t>10</a:t>
            </a:r>
            <a:r>
              <a:rPr lang="en-US" dirty="0" smtClean="0">
                <a:latin typeface="Consolas" panose="020B0609020204030204" pitchFamily="49" charset="0"/>
              </a:rPr>
              <a:t>, 1}; // </a:t>
            </a:r>
            <a:r>
              <a:rPr lang="ru-RU" dirty="0" smtClean="0">
                <a:latin typeface="Consolas" panose="020B0609020204030204" pitchFamily="49" charset="0"/>
              </a:rPr>
              <a:t>размер </a:t>
            </a:r>
            <a:r>
              <a:rPr lang="en-US" dirty="0" smtClean="0">
                <a:latin typeface="Consolas" panose="020B0609020204030204" pitchFamily="49" charset="0"/>
              </a:rPr>
              <a:t>=</a:t>
            </a:r>
            <a:r>
              <a:rPr lang="ru-RU" dirty="0" smtClean="0">
                <a:latin typeface="Consolas" panose="020B0609020204030204" pitchFamily="49" charset="0"/>
              </a:rPr>
              <a:t> размер</a:t>
            </a:r>
            <a:r>
              <a:rPr lang="ru-RU" dirty="0">
                <a:latin typeface="Consolas" panose="020B0609020204030204" pitchFamily="49" charset="0"/>
              </a:rPr>
              <a:t>у</a:t>
            </a:r>
            <a:r>
              <a:rPr lang="ru-RU" dirty="0" smtClean="0">
                <a:latin typeface="Consolas" panose="020B0609020204030204" pitchFamily="49" charset="0"/>
              </a:rPr>
              <a:t> списка, инициализация списком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955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Списочная инициализация для ваших контейнеров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56100"/>
          </a:xfrm>
        </p:spPr>
        <p:txBody>
          <a:bodyPr/>
          <a:lstStyle/>
          <a:p>
            <a:r>
              <a:rPr lang="ru-RU" dirty="0" smtClean="0"/>
              <a:t>Хорошая новость: </a:t>
            </a:r>
            <a:r>
              <a:rPr lang="en-US" dirty="0" err="1" smtClean="0"/>
              <a:t>initializer_list</a:t>
            </a:r>
            <a:r>
              <a:rPr lang="en-US" dirty="0" smtClean="0"/>
              <a:t> </a:t>
            </a:r>
            <a:r>
              <a:rPr lang="ru-RU" dirty="0" smtClean="0"/>
              <a:t>это тоже разновидность последовательного контейнера</a:t>
            </a:r>
            <a:r>
              <a:rPr lang="en-US" dirty="0" smtClean="0"/>
              <a:t> </a:t>
            </a:r>
            <a:r>
              <a:rPr lang="ru-RU" dirty="0" smtClean="0"/>
              <a:t>и его можно обходить итераторами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T&gt;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class Tree {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тут какая-то специфика дерева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bool </a:t>
            </a:r>
            <a:r>
              <a:rPr lang="en-US" dirty="0" err="1" smtClean="0">
                <a:latin typeface="Consolas" panose="020B0609020204030204" pitchFamily="49" charset="0"/>
              </a:rPr>
              <a:t>add_node</a:t>
            </a:r>
            <a:r>
              <a:rPr lang="en-US" dirty="0" smtClean="0">
                <a:latin typeface="Consolas" panose="020B0609020204030204" pitchFamily="49" charset="0"/>
              </a:rPr>
              <a:t> (T</a:t>
            </a:r>
            <a:r>
              <a:rPr lang="en-US" dirty="0">
                <a:latin typeface="Consolas" panose="020B0609020204030204" pitchFamily="49" charset="0"/>
              </a:rPr>
              <a:t>&amp;</a:t>
            </a:r>
            <a:r>
              <a:rPr lang="en-US" dirty="0" smtClean="0">
                <a:latin typeface="Consolas" panose="020B0609020204030204" pitchFamily="49" charset="0"/>
              </a:rPr>
              <a:t> data);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public: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Tree(initializer_list&lt;T</a:t>
            </a:r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</a:rPr>
              <a:t>il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for </a:t>
            </a:r>
            <a:r>
              <a:rPr lang="en-US" dirty="0" smtClean="0">
                <a:latin typeface="Consolas" panose="020B0609020204030204" pitchFamily="49" charset="0"/>
              </a:rPr>
              <a:t>(auto </a:t>
            </a:r>
            <a:r>
              <a:rPr lang="en-US" dirty="0" err="1" smtClean="0">
                <a:latin typeface="Consolas" panose="020B0609020204030204" pitchFamily="49" charset="0"/>
              </a:rPr>
              <a:t>ili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il.begin</a:t>
            </a:r>
            <a:r>
              <a:rPr lang="en-US" dirty="0" smtClean="0">
                <a:latin typeface="Consolas" panose="020B0609020204030204" pitchFamily="49" charset="0"/>
              </a:rPr>
              <a:t>(); </a:t>
            </a:r>
            <a:r>
              <a:rPr lang="en-US" dirty="0" err="1" smtClean="0">
                <a:latin typeface="Consolas" panose="020B0609020204030204" pitchFamily="49" charset="0"/>
              </a:rPr>
              <a:t>ili</a:t>
            </a:r>
            <a:r>
              <a:rPr lang="en-US" dirty="0" smtClean="0">
                <a:latin typeface="Consolas" panose="020B0609020204030204" pitchFamily="49" charset="0"/>
              </a:rPr>
              <a:t> != </a:t>
            </a:r>
            <a:r>
              <a:rPr lang="en-US" dirty="0" err="1" smtClean="0">
                <a:latin typeface="Consolas" panose="020B0609020204030204" pitchFamily="49" charset="0"/>
              </a:rPr>
              <a:t>il.end</a:t>
            </a:r>
            <a:r>
              <a:rPr lang="en-US" dirty="0" smtClean="0">
                <a:latin typeface="Consolas" panose="020B0609020204030204" pitchFamily="49" charset="0"/>
              </a:rPr>
              <a:t>(); ++</a:t>
            </a:r>
            <a:r>
              <a:rPr lang="en-US" dirty="0" err="1" smtClean="0">
                <a:latin typeface="Consolas" panose="020B0609020204030204" pitchFamily="49" charset="0"/>
              </a:rPr>
              <a:t>ili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add_node</a:t>
            </a:r>
            <a:r>
              <a:rPr lang="en-US" dirty="0" smtClean="0">
                <a:latin typeface="Consolas" panose="020B0609020204030204" pitchFamily="49" charset="0"/>
              </a:rPr>
              <a:t>(*</a:t>
            </a:r>
            <a:r>
              <a:rPr lang="en-US" err="1" smtClean="0">
                <a:latin typeface="Consolas" panose="020B0609020204030204" pitchFamily="49" charset="0"/>
              </a:rPr>
              <a:t>ili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84269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ru-RU" dirty="0" smtClean="0"/>
              <a:t>Список инициализации, как и вектор, непрерывен в памяти</a:t>
            </a:r>
            <a:r>
              <a:rPr lang="ru-RU" smtClean="0"/>
              <a:t>. Но </a:t>
            </a:r>
            <a:r>
              <a:rPr lang="ru-RU" dirty="0" smtClean="0"/>
              <a:t>именно для списка инициализации, нет ли в этом решении каких-то, </a:t>
            </a:r>
            <a:r>
              <a:rPr lang="ru-RU" smtClean="0"/>
              <a:t>иногда ухудшающих его </a:t>
            </a:r>
            <a:r>
              <a:rPr lang="ru-RU" dirty="0" smtClean="0"/>
              <a:t>использование, </a:t>
            </a:r>
            <a:r>
              <a:rPr lang="ru-RU" smtClean="0"/>
              <a:t>недостатков?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10562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ru-RU" dirty="0" smtClean="0"/>
              <a:t>Список инициализации, как и вектор, непрерывен в памяти</a:t>
            </a:r>
            <a:r>
              <a:rPr lang="ru-RU" smtClean="0"/>
              <a:t>. Но </a:t>
            </a:r>
            <a:r>
              <a:rPr lang="ru-RU" dirty="0" smtClean="0"/>
              <a:t>именно для списка инициализации, нет ли в этом решении каких-то, </a:t>
            </a:r>
            <a:r>
              <a:rPr lang="ru-RU" smtClean="0"/>
              <a:t>иногда ухудшающих его </a:t>
            </a:r>
            <a:r>
              <a:rPr lang="ru-RU" dirty="0" smtClean="0"/>
              <a:t>использование, </a:t>
            </a:r>
            <a:r>
              <a:rPr lang="ru-RU" smtClean="0"/>
              <a:t>недостатков?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smtClean="0"/>
              <a:t>Подсказка:</a:t>
            </a:r>
          </a:p>
          <a:p>
            <a:pPr>
              <a:lnSpc>
                <a:spcPct val="100000"/>
              </a:lnSpc>
            </a:pPr>
            <a:r>
              <a:rPr lang="ru-RU" smtClean="0"/>
              <a:t>Список инициализации предполагает создание в памяти и невозможен из некопируемых элементов</a:t>
            </a:r>
          </a:p>
          <a:p>
            <a:pPr>
              <a:lnSpc>
                <a:spcPct val="100000"/>
              </a:lnSpc>
            </a:pPr>
            <a:r>
              <a:rPr lang="ru-RU" smtClean="0"/>
              <a:t>Поэтому он тажке является плохой идеей если копирование дорого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38353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Затравка: такой себе граф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Допустим вам принесли следующий класс для графа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VL, typename EL&gt; class Graph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struct EdgeNode { EdgeNode *nxt; EdgeNode *prev; EL data; 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EdgeNode **AdjList_;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VL *VertexData_;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Graph(size_t nvert) : AdjList_(new EdgeNode*[nvert]()),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         </a:t>
            </a:r>
            <a:r>
              <a:rPr lang="en-US">
                <a:latin typeface="Consolas" panose="020B0609020204030204" pitchFamily="49" charset="0"/>
              </a:rPr>
              <a:t>VertexData</a:t>
            </a:r>
            <a:r>
              <a:rPr lang="en-US" smtClean="0">
                <a:latin typeface="Consolas" panose="020B0609020204030204" pitchFamily="49" charset="0"/>
              </a:rPr>
              <a:t>_(new VL[nvert]()) {}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</a:p>
          <a:p>
            <a:r>
              <a:rPr lang="ru-RU" smtClean="0"/>
              <a:t>Покритикуйте что с ним не так?</a:t>
            </a:r>
            <a:endParaRPr lang="en-US" smtClean="0"/>
          </a:p>
          <a:p>
            <a:r>
              <a:rPr lang="ru-RU" smtClean="0"/>
              <a:t>Подсказка: вы должны назвать более одного пункта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635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 smtClean="0"/>
              <a:t>Какие объективные проблемы вы видите в классе </a:t>
            </a:r>
            <a:r>
              <a:rPr lang="en-US" dirty="0" smtClean="0"/>
              <a:t>vector </a:t>
            </a:r>
            <a:r>
              <a:rPr lang="ru-RU" dirty="0" smtClean="0"/>
              <a:t>по сравнению со встроенными массивами?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271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 встроенных массивов к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fr-FR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int</a:t>
            </a:r>
            <a:r>
              <a:rPr lang="fr-FR" dirty="0" smtClean="0">
                <a:solidFill>
                  <a:srgbClr val="115EF7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115EF7"/>
                </a:solidFill>
                <a:latin typeface="Consolas" panose="020B0609020204030204" pitchFamily="49" charset="0"/>
              </a:rPr>
              <a:t>s</a:t>
            </a:r>
            <a:r>
              <a:rPr lang="fr-FR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_array</a:t>
            </a:r>
            <a:r>
              <a:rPr lang="fr-FR" dirty="0" smtClean="0">
                <a:solidFill>
                  <a:srgbClr val="115EF7"/>
                </a:solidFill>
                <a:latin typeface="Consolas" panose="020B0609020204030204" pitchFamily="49" charset="0"/>
              </a:rPr>
              <a:t>[10]; 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115EF7"/>
                </a:solidFill>
                <a:latin typeface="Consolas" panose="020B0609020204030204" pitchFamily="49" charset="0"/>
              </a:rPr>
              <a:t>на стеке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, </a:t>
            </a:r>
            <a:r>
              <a:rPr lang="ru-RU" dirty="0" smtClean="0">
                <a:solidFill>
                  <a:srgbClr val="115EF7"/>
                </a:solidFill>
                <a:latin typeface="Consolas" panose="020B0609020204030204" pitchFamily="49" charset="0"/>
              </a:rPr>
              <a:t>фиксированный размер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latin typeface="Consolas" panose="020B0609020204030204" pitchFamily="49" charset="0"/>
              </a:rPr>
              <a:t>s_varray</a:t>
            </a:r>
            <a:r>
              <a:rPr lang="fr-FR" dirty="0" smtClean="0">
                <a:latin typeface="Consolas" panose="020B0609020204030204" pitchFamily="49" charset="0"/>
              </a:rPr>
              <a:t>[n]; </a:t>
            </a: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 smtClean="0">
                <a:latin typeface="Consolas" panose="020B0609020204030204" pitchFamily="49" charset="0"/>
              </a:rPr>
              <a:t> ошибка если </a:t>
            </a:r>
            <a:r>
              <a:rPr lang="en-US" dirty="0" smtClean="0">
                <a:latin typeface="Consolas" panose="020B0609020204030204" pitchFamily="49" charset="0"/>
              </a:rPr>
              <a:t>n </a:t>
            </a:r>
            <a:r>
              <a:rPr lang="ru-RU" dirty="0" smtClean="0">
                <a:latin typeface="Consolas" panose="020B0609020204030204" pitchFamily="49" charset="0"/>
              </a:rPr>
              <a:t>не константа</a:t>
            </a:r>
            <a:r>
              <a:rPr lang="en-US" dirty="0" smtClean="0">
                <a:latin typeface="Consolas" panose="020B0609020204030204" pitchFamily="49" charset="0"/>
              </a:rPr>
              <a:t> (VLA </a:t>
            </a:r>
            <a:r>
              <a:rPr lang="ru-RU" dirty="0" smtClean="0">
                <a:latin typeface="Consolas" panose="020B0609020204030204" pitchFamily="49" charset="0"/>
              </a:rPr>
              <a:t>запрещены)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*</a:t>
            </a:r>
            <a:r>
              <a:rPr lang="en-US" dirty="0" err="1" smtClean="0">
                <a:latin typeface="Consolas" panose="020B0609020204030204" pitchFamily="49" charset="0"/>
              </a:rPr>
              <a:t>d_array</a:t>
            </a:r>
            <a:r>
              <a:rPr lang="en-US" dirty="0" smtClean="0">
                <a:latin typeface="Consolas" panose="020B0609020204030204" pitchFamily="49" charset="0"/>
              </a:rPr>
              <a:t> = new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[n]; // </a:t>
            </a:r>
            <a:r>
              <a:rPr lang="ru-RU" dirty="0">
                <a:latin typeface="Consolas" panose="020B0609020204030204" pitchFamily="49" charset="0"/>
              </a:rPr>
              <a:t>в куче</a:t>
            </a:r>
            <a:r>
              <a:rPr lang="ru-RU" dirty="0" smtClean="0">
                <a:latin typeface="Consolas" panose="020B0609020204030204" pitchFamily="49" charset="0"/>
              </a:rPr>
              <a:t>,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произвольный размер</a:t>
            </a:r>
            <a:endParaRPr lang="fr-FR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vector</a:t>
            </a:r>
            <a:r>
              <a:rPr lang="fr-FR" dirty="0" smtClean="0">
                <a:latin typeface="Consolas" panose="020B0609020204030204" pitchFamily="49" charset="0"/>
              </a:rPr>
              <a:t>&lt;</a:t>
            </a:r>
            <a:r>
              <a:rPr lang="fr-FR" dirty="0" err="1" smtClean="0">
                <a:latin typeface="Consolas" panose="020B0609020204030204" pitchFamily="49" charset="0"/>
              </a:rPr>
              <a:t>int</a:t>
            </a:r>
            <a:r>
              <a:rPr lang="fr-FR" dirty="0" smtClean="0">
                <a:latin typeface="Consolas" panose="020B0609020204030204" pitchFamily="49" charset="0"/>
              </a:rPr>
              <a:t>&gt; </a:t>
            </a:r>
            <a:r>
              <a:rPr lang="fr-FR" dirty="0" err="1" smtClean="0">
                <a:latin typeface="Consolas" panose="020B0609020204030204" pitchFamily="49" charset="0"/>
              </a:rPr>
              <a:t>vec</a:t>
            </a:r>
            <a:r>
              <a:rPr lang="fr-FR" dirty="0" smtClean="0">
                <a:latin typeface="Consolas" panose="020B0609020204030204" pitchFamily="49" charset="0"/>
              </a:rPr>
              <a:t>(n);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в куче, произвольный размер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array&lt;</a:t>
            </a: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, 10&gt; </a:t>
            </a: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arr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;</a:t>
            </a:r>
            <a:r>
              <a:rPr lang="ru-RU" dirty="0" smtClean="0">
                <a:solidFill>
                  <a:srgbClr val="115E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15EF7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115EF7"/>
                </a:solidFill>
                <a:latin typeface="Consolas" panose="020B0609020204030204" pitchFamily="49" charset="0"/>
              </a:rPr>
              <a:t>на </a:t>
            </a:r>
            <a:r>
              <a:rPr lang="ru-RU" dirty="0">
                <a:solidFill>
                  <a:srgbClr val="115EF7"/>
                </a:solidFill>
                <a:latin typeface="Consolas" panose="020B0609020204030204" pitchFamily="49" charset="0"/>
              </a:rPr>
              <a:t>стеке</a:t>
            </a:r>
            <a:r>
              <a:rPr lang="en-US" dirty="0">
                <a:solidFill>
                  <a:srgbClr val="115EF7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115EF7"/>
                </a:solidFill>
                <a:latin typeface="Consolas" panose="020B0609020204030204" pitchFamily="49" charset="0"/>
              </a:rPr>
              <a:t>фиксированный размер</a:t>
            </a:r>
            <a:endParaRPr lang="fr-FR" dirty="0">
              <a:solidFill>
                <a:srgbClr val="115EF7"/>
              </a:solidFill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ru-RU" dirty="0" smtClean="0"/>
              <a:t>Использование </a:t>
            </a:r>
            <a:r>
              <a:rPr lang="en-US" dirty="0" smtClean="0"/>
              <a:t>array </a:t>
            </a:r>
            <a:r>
              <a:rPr lang="ru-RU" dirty="0" smtClean="0"/>
              <a:t>так же эффективно как использование встроенного массива. В то же время </a:t>
            </a:r>
            <a:r>
              <a:rPr lang="en-US" dirty="0" smtClean="0"/>
              <a:t>vector </a:t>
            </a:r>
            <a:r>
              <a:rPr lang="en-US" dirty="0">
                <a:ea typeface="Cambria Math" panose="02040503050406030204" pitchFamily="18" charset="0"/>
              </a:rPr>
              <a:t>―</a:t>
            </a:r>
            <a:r>
              <a:rPr lang="ru-RU" dirty="0">
                <a:ea typeface="Cambria Math" panose="02040503050406030204" pitchFamily="18" charset="0"/>
              </a:rPr>
              <a:t> </a:t>
            </a:r>
            <a:r>
              <a:rPr lang="en-US" dirty="0" smtClean="0">
                <a:ea typeface="Cambria Math" panose="02040503050406030204" pitchFamily="18" charset="0"/>
              </a:rPr>
              <a:t> </a:t>
            </a:r>
            <a:r>
              <a:rPr lang="ru-RU" dirty="0" smtClean="0">
                <a:ea typeface="Cambria Math" panose="02040503050406030204" pitchFamily="18" charset="0"/>
              </a:rPr>
              <a:t>плохая замена встроенному массиву, так как требует работы с динамической памятью.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994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Отличия </a:t>
            </a:r>
            <a:r>
              <a:rPr lang="en-US" dirty="0" smtClean="0"/>
              <a:t>array </a:t>
            </a:r>
            <a:r>
              <a:rPr lang="ru-RU" dirty="0" smtClean="0"/>
              <a:t>от встроенных массивов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545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800" dirty="0" smtClean="0"/>
              <a:t>Индекс это часть типа</a:t>
            </a:r>
          </a:p>
          <a:p>
            <a:pPr lvl="1">
              <a:lnSpc>
                <a:spcPct val="100000"/>
              </a:lnSpc>
            </a:pPr>
            <a:r>
              <a:rPr lang="ru-RU" sz="2400" dirty="0"/>
              <a:t>М</a:t>
            </a:r>
            <a:r>
              <a:rPr lang="ru-RU" sz="2400" dirty="0" smtClean="0"/>
              <a:t>ассивы деградируют к указателям, которые не помнят свой размер</a:t>
            </a:r>
            <a:endParaRPr lang="en-US" sz="2400" dirty="0" smtClean="0"/>
          </a:p>
          <a:p>
            <a:pPr lvl="1">
              <a:lnSpc>
                <a:spcPct val="100000"/>
              </a:lnSpc>
            </a:pPr>
            <a:r>
              <a:rPr lang="ru-RU" sz="2400" dirty="0" smtClean="0"/>
              <a:t>Для </a:t>
            </a:r>
            <a:r>
              <a:rPr lang="en-US" sz="2400" dirty="0" err="1" smtClean="0"/>
              <a:t>std</a:t>
            </a:r>
            <a:r>
              <a:rPr lang="en-US" sz="2400" dirty="0" smtClean="0"/>
              <a:t>:</a:t>
            </a:r>
            <a:r>
              <a:rPr lang="en-US" sz="2400" dirty="0"/>
              <a:t>:</a:t>
            </a:r>
            <a:r>
              <a:rPr lang="en-US" sz="2400" dirty="0" smtClean="0"/>
              <a:t>array</a:t>
            </a:r>
            <a:r>
              <a:rPr lang="ru-RU" sz="2400" dirty="0" smtClean="0"/>
              <a:t> размер является частью типа</a:t>
            </a:r>
            <a:endParaRPr lang="en-US" sz="2400" dirty="0" smtClean="0"/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void trap (Animal* animals, </a:t>
            </a: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size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Animal </a:t>
            </a:r>
            <a:r>
              <a:rPr lang="en-US" dirty="0" err="1" smtClean="0">
                <a:latin typeface="Consolas" panose="020B0609020204030204" pitchFamily="49" charset="0"/>
              </a:rPr>
              <a:t>four_animals</a:t>
            </a:r>
            <a:r>
              <a:rPr lang="en-US" dirty="0" smtClean="0">
                <a:latin typeface="Consolas" panose="020B0609020204030204" pitchFamily="49" charset="0"/>
              </a:rPr>
              <a:t>[4];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Animal </a:t>
            </a:r>
            <a:r>
              <a:rPr lang="en-US" dirty="0" err="1">
                <a:latin typeface="Consolas" panose="020B0609020204030204" pitchFamily="49" charset="0"/>
              </a:rPr>
              <a:t>five_animals</a:t>
            </a:r>
            <a:r>
              <a:rPr lang="en-US" dirty="0">
                <a:latin typeface="Consolas" panose="020B0609020204030204" pitchFamily="49" charset="0"/>
              </a:rPr>
              <a:t>[5</a:t>
            </a:r>
            <a:r>
              <a:rPr lang="en-US" dirty="0" smtClean="0">
                <a:latin typeface="Consolas" panose="020B0609020204030204" pitchFamily="49" charset="0"/>
              </a:rPr>
              <a:t>];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trap (</a:t>
            </a:r>
            <a:r>
              <a:rPr lang="en-US" dirty="0" err="1" smtClean="0">
                <a:latin typeface="Consolas" panose="020B0609020204030204" pitchFamily="49" charset="0"/>
              </a:rPr>
              <a:t>four_animals</a:t>
            </a:r>
            <a:r>
              <a:rPr lang="en-US" dirty="0" smtClean="0">
                <a:latin typeface="Consolas" panose="020B0609020204030204" pitchFamily="49" charset="0"/>
              </a:rPr>
              <a:t>, 4);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trap (</a:t>
            </a:r>
            <a:r>
              <a:rPr lang="en-US" dirty="0" err="1" smtClean="0">
                <a:latin typeface="Consolas" panose="020B0609020204030204" pitchFamily="49" charset="0"/>
              </a:rPr>
              <a:t>five_animals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smtClean="0">
                <a:latin typeface="Consolas" panose="020B0609020204030204" pitchFamily="49" charset="0"/>
              </a:rPr>
              <a:t>5); // </a:t>
            </a:r>
            <a:r>
              <a:rPr lang="ru-RU" dirty="0" smtClean="0">
                <a:latin typeface="Consolas" panose="020B0609020204030204" pitchFamily="49" charset="0"/>
              </a:rPr>
              <a:t>Это два вызова одной функции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2896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Отличия </a:t>
            </a:r>
            <a:r>
              <a:rPr lang="en-US" dirty="0" smtClean="0"/>
              <a:t>array </a:t>
            </a:r>
            <a:r>
              <a:rPr lang="ru-RU" dirty="0" smtClean="0"/>
              <a:t>от встроенных массивов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6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800" dirty="0" smtClean="0"/>
              <a:t>Индекс это часть типа</a:t>
            </a:r>
          </a:p>
          <a:p>
            <a:pPr lvl="1">
              <a:lnSpc>
                <a:spcPct val="100000"/>
              </a:lnSpc>
            </a:pPr>
            <a:r>
              <a:rPr lang="ru-RU" sz="2400" dirty="0" smtClean="0"/>
              <a:t>Массивы деградируют к указателям, которые не помнят свой размер</a:t>
            </a:r>
            <a:endParaRPr lang="en-US" sz="2400" dirty="0" smtClean="0"/>
          </a:p>
          <a:p>
            <a:pPr lvl="1">
              <a:lnSpc>
                <a:spcPct val="100000"/>
              </a:lnSpc>
            </a:pPr>
            <a:r>
              <a:rPr lang="ru-RU" sz="2400" dirty="0" smtClean="0"/>
              <a:t>Для </a:t>
            </a:r>
            <a:r>
              <a:rPr lang="en-US" sz="2400" dirty="0" err="1" smtClean="0"/>
              <a:t>std</a:t>
            </a:r>
            <a:r>
              <a:rPr lang="en-US" sz="2400" dirty="0" smtClean="0"/>
              <a:t>:</a:t>
            </a:r>
            <a:r>
              <a:rPr lang="en-US" sz="2400" dirty="0"/>
              <a:t>:</a:t>
            </a:r>
            <a:r>
              <a:rPr lang="en-US" sz="2400" dirty="0" smtClean="0"/>
              <a:t>array</a:t>
            </a:r>
            <a:r>
              <a:rPr lang="ru-RU" sz="2400" dirty="0" smtClean="0"/>
              <a:t> размер является частью типа</a:t>
            </a:r>
            <a:endParaRPr lang="en-US" sz="2400" dirty="0" smtClean="0"/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sz</a:t>
            </a:r>
            <a:r>
              <a:rPr lang="en-US" dirty="0" smtClean="0">
                <a:latin typeface="Consolas" panose="020B0609020204030204" pitchFamily="49" charset="0"/>
              </a:rPr>
              <a:t>&gt; void </a:t>
            </a:r>
            <a:r>
              <a:rPr lang="en-US" dirty="0">
                <a:latin typeface="Consolas" panose="020B0609020204030204" pitchFamily="49" charset="0"/>
              </a:rPr>
              <a:t>trap </a:t>
            </a:r>
            <a:r>
              <a:rPr lang="en-US" dirty="0" smtClean="0">
                <a:latin typeface="Consolas" panose="020B0609020204030204" pitchFamily="49" charset="0"/>
              </a:rPr>
              <a:t>(array&lt;Animal, </a:t>
            </a:r>
            <a:r>
              <a:rPr lang="en-US" dirty="0" err="1" smtClean="0">
                <a:latin typeface="Consolas" panose="020B0609020204030204" pitchFamily="49" charset="0"/>
              </a:rPr>
              <a:t>sz</a:t>
            </a:r>
            <a:r>
              <a:rPr lang="en-US" dirty="0" smtClean="0">
                <a:latin typeface="Consolas" panose="020B0609020204030204" pitchFamily="49" charset="0"/>
              </a:rPr>
              <a:t>&gt; animals);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array&lt;Animal, 4&gt; </a:t>
            </a:r>
            <a:r>
              <a:rPr lang="en-US" dirty="0" err="1" smtClean="0">
                <a:latin typeface="Consolas" panose="020B0609020204030204" pitchFamily="49" charset="0"/>
              </a:rPr>
              <a:t>four_animals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array&lt;Animal, </a:t>
            </a:r>
            <a:r>
              <a:rPr lang="en-US" dirty="0" smtClean="0">
                <a:latin typeface="Consolas" panose="020B0609020204030204" pitchFamily="49" charset="0"/>
              </a:rPr>
              <a:t>5&gt; </a:t>
            </a:r>
            <a:r>
              <a:rPr lang="en-US" dirty="0" err="1" smtClean="0">
                <a:latin typeface="Consolas" panose="020B0609020204030204" pitchFamily="49" charset="0"/>
              </a:rPr>
              <a:t>five_animals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trap (</a:t>
            </a:r>
            <a:r>
              <a:rPr lang="en-US" dirty="0" err="1" smtClean="0">
                <a:latin typeface="Consolas" panose="020B0609020204030204" pitchFamily="49" charset="0"/>
              </a:rPr>
              <a:t>four_animals</a:t>
            </a:r>
            <a:r>
              <a:rPr lang="en-US" dirty="0" smtClean="0">
                <a:latin typeface="Consolas" panose="020B0609020204030204" pitchFamily="49" charset="0"/>
              </a:rPr>
              <a:t>); 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trap (</a:t>
            </a:r>
            <a:r>
              <a:rPr lang="en-US" dirty="0" err="1" smtClean="0">
                <a:latin typeface="Consolas" panose="020B0609020204030204" pitchFamily="49" charset="0"/>
              </a:rPr>
              <a:t>five_animals</a:t>
            </a:r>
            <a:r>
              <a:rPr lang="en-US" dirty="0" smtClean="0">
                <a:latin typeface="Consolas" panose="020B0609020204030204" pitchFamily="49" charset="0"/>
              </a:rPr>
              <a:t>); // </a:t>
            </a:r>
            <a:r>
              <a:rPr lang="ru-RU" dirty="0" smtClean="0">
                <a:latin typeface="Consolas" panose="020B0609020204030204" pitchFamily="49" charset="0"/>
              </a:rPr>
              <a:t>Это две совсем разных функции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5453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Отличия </a:t>
            </a:r>
            <a:r>
              <a:rPr lang="en-US" dirty="0" smtClean="0"/>
              <a:t>array </a:t>
            </a:r>
            <a:r>
              <a:rPr lang="ru-RU" dirty="0" smtClean="0"/>
              <a:t>от встроенных массивов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Инвариантность</a:t>
            </a:r>
          </a:p>
          <a:p>
            <a:pPr lvl="1"/>
            <a:r>
              <a:rPr lang="ru-RU" sz="2400" dirty="0" smtClean="0"/>
              <a:t>Встроенные массивы деградируют к указателям, которые </a:t>
            </a:r>
            <a:r>
              <a:rPr lang="ru-RU" sz="2400" b="1" dirty="0" smtClean="0"/>
              <a:t>ковариантны</a:t>
            </a:r>
            <a:r>
              <a:rPr lang="en-US" sz="2400" b="1" dirty="0" smtClean="0"/>
              <a:t>:</a:t>
            </a:r>
            <a:r>
              <a:rPr lang="ru-RU" sz="2400" dirty="0" smtClean="0"/>
              <a:t> </a:t>
            </a:r>
            <a:r>
              <a:rPr lang="ru-RU" sz="2400" dirty="0"/>
              <a:t>е</a:t>
            </a:r>
            <a:r>
              <a:rPr lang="ru-RU" sz="2400" dirty="0" smtClean="0"/>
              <a:t>сли </a:t>
            </a:r>
            <a:r>
              <a:rPr lang="en-US" sz="2400" dirty="0" smtClean="0"/>
              <a:t>A </a:t>
            </a:r>
            <a:r>
              <a:rPr lang="ru-RU" sz="2400" dirty="0" smtClean="0"/>
              <a:t>обобщает </a:t>
            </a:r>
            <a:r>
              <a:rPr lang="en-US" sz="2400" dirty="0" smtClean="0"/>
              <a:t>B, </a:t>
            </a:r>
            <a:r>
              <a:rPr lang="ru-RU" sz="2400" dirty="0" smtClean="0"/>
              <a:t>то </a:t>
            </a:r>
            <a:r>
              <a:rPr lang="en-US" sz="2400" dirty="0" smtClean="0"/>
              <a:t>A* </a:t>
            </a:r>
            <a:r>
              <a:rPr lang="ru-RU" sz="2400" dirty="0" smtClean="0"/>
              <a:t>обобщает </a:t>
            </a:r>
            <a:r>
              <a:rPr lang="en-US" sz="2400" dirty="0" smtClean="0"/>
              <a:t>B*</a:t>
            </a:r>
          </a:p>
          <a:p>
            <a:pPr lvl="1"/>
            <a:r>
              <a:rPr lang="en-US" sz="2400" dirty="0" err="1" smtClean="0"/>
              <a:t>std</a:t>
            </a:r>
            <a:r>
              <a:rPr lang="en-US" sz="2400" dirty="0" smtClean="0"/>
              <a:t>:</a:t>
            </a:r>
            <a:r>
              <a:rPr lang="en-US" sz="2400" dirty="0"/>
              <a:t>:</a:t>
            </a:r>
            <a:r>
              <a:rPr lang="en-US" sz="2400" dirty="0" smtClean="0"/>
              <a:t>array </a:t>
            </a:r>
            <a:r>
              <a:rPr lang="ru-RU" sz="2400" dirty="0" smtClean="0"/>
              <a:t>ни к чему не деградируют и поэтому </a:t>
            </a:r>
            <a:r>
              <a:rPr lang="ru-RU" sz="2400" b="1" dirty="0" smtClean="0"/>
              <a:t>инвариантны</a:t>
            </a:r>
            <a:endParaRPr lang="en-US" sz="2400" b="1" dirty="0" smtClean="0"/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>
                <a:latin typeface="Consolas" panose="020B0609020204030204" pitchFamily="49" charset="0"/>
              </a:rPr>
              <a:t>Dog </a:t>
            </a:r>
            <a:r>
              <a:rPr lang="en-US" dirty="0" smtClean="0">
                <a:latin typeface="Consolas" panose="020B0609020204030204" pitchFamily="49" charset="0"/>
              </a:rPr>
              <a:t>: public </a:t>
            </a:r>
            <a:r>
              <a:rPr lang="en-US" dirty="0">
                <a:latin typeface="Consolas" panose="020B0609020204030204" pitchFamily="49" charset="0"/>
              </a:rPr>
              <a:t>Animal { </a:t>
            </a:r>
            <a:r>
              <a:rPr lang="ru-RU" dirty="0" smtClean="0">
                <a:latin typeface="Consolas" panose="020B0609020204030204" pitchFamily="49" charset="0"/>
              </a:rPr>
              <a:t>тут много собачьей специфики</a:t>
            </a:r>
            <a:r>
              <a:rPr lang="en-US" dirty="0" smtClean="0">
                <a:latin typeface="Consolas" panose="020B0609020204030204" pitchFamily="49" charset="0"/>
              </a:rPr>
              <a:t> };</a:t>
            </a:r>
          </a:p>
          <a:p>
            <a:pPr marL="45720" indent="0">
              <a:buNone/>
            </a:pP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smtClean="0">
                <a:latin typeface="Consolas" panose="020B0609020204030204" pitchFamily="49" charset="0"/>
              </a:rPr>
              <a:t>trap (Animal* animals, </a:t>
            </a: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size);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Dog dogs[5];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trap (dogs, 5); // ok, Dog* is Animal*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663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Отличия </a:t>
            </a:r>
            <a:r>
              <a:rPr lang="en-US" dirty="0" smtClean="0"/>
              <a:t>array </a:t>
            </a:r>
            <a:r>
              <a:rPr lang="ru-RU" dirty="0" smtClean="0"/>
              <a:t>от встроенных массивов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Инвариантность</a:t>
            </a:r>
          </a:p>
          <a:p>
            <a:pPr lvl="1"/>
            <a:r>
              <a:rPr lang="ru-RU" sz="2400" dirty="0" smtClean="0"/>
              <a:t>Встроенные массивы деградируют к указателям, которые </a:t>
            </a:r>
            <a:r>
              <a:rPr lang="ru-RU" sz="2400" b="1" dirty="0" smtClean="0"/>
              <a:t>ковариантны</a:t>
            </a:r>
            <a:r>
              <a:rPr lang="en-US" sz="2400" b="1" dirty="0"/>
              <a:t>:</a:t>
            </a:r>
            <a:r>
              <a:rPr lang="ru-RU" sz="2400" dirty="0" smtClean="0"/>
              <a:t> если </a:t>
            </a:r>
            <a:r>
              <a:rPr lang="en-US" sz="2400" dirty="0" smtClean="0"/>
              <a:t>A </a:t>
            </a:r>
            <a:r>
              <a:rPr lang="ru-RU" sz="2400" dirty="0" smtClean="0"/>
              <a:t>обобщает </a:t>
            </a:r>
            <a:r>
              <a:rPr lang="en-US" sz="2400" dirty="0" smtClean="0"/>
              <a:t>B, </a:t>
            </a:r>
            <a:r>
              <a:rPr lang="ru-RU" sz="2400" dirty="0" smtClean="0"/>
              <a:t>то </a:t>
            </a:r>
            <a:r>
              <a:rPr lang="en-US" sz="2400" dirty="0" smtClean="0"/>
              <a:t>A* </a:t>
            </a:r>
            <a:r>
              <a:rPr lang="ru-RU" sz="2400" dirty="0" smtClean="0"/>
              <a:t>обобщает </a:t>
            </a:r>
            <a:r>
              <a:rPr lang="en-US" sz="2400" dirty="0" smtClean="0"/>
              <a:t>B*</a:t>
            </a:r>
          </a:p>
          <a:p>
            <a:pPr lvl="1"/>
            <a:r>
              <a:rPr lang="en-US" sz="2400" dirty="0" err="1" smtClean="0"/>
              <a:t>std</a:t>
            </a:r>
            <a:r>
              <a:rPr lang="en-US" sz="2400" dirty="0" smtClean="0"/>
              <a:t>:</a:t>
            </a:r>
            <a:r>
              <a:rPr lang="en-US" sz="2400" dirty="0"/>
              <a:t>:</a:t>
            </a:r>
            <a:r>
              <a:rPr lang="en-US" sz="2400" dirty="0" smtClean="0"/>
              <a:t>array </a:t>
            </a:r>
            <a:r>
              <a:rPr lang="ru-RU" sz="2400" dirty="0" smtClean="0"/>
              <a:t>ни к чему не деградируют и поэтому </a:t>
            </a:r>
            <a:r>
              <a:rPr lang="ru-RU" sz="2400" b="1" dirty="0" smtClean="0"/>
              <a:t>инвариантны</a:t>
            </a:r>
            <a:endParaRPr lang="en-US" sz="2400" b="1" dirty="0" smtClean="0"/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>
                <a:latin typeface="Consolas" panose="020B0609020204030204" pitchFamily="49" charset="0"/>
              </a:rPr>
              <a:t>Dog </a:t>
            </a:r>
            <a:r>
              <a:rPr lang="en-US" dirty="0" smtClean="0">
                <a:latin typeface="Consolas" panose="020B0609020204030204" pitchFamily="49" charset="0"/>
              </a:rPr>
              <a:t>: public </a:t>
            </a:r>
            <a:r>
              <a:rPr lang="en-US" dirty="0">
                <a:latin typeface="Consolas" panose="020B0609020204030204" pitchFamily="49" charset="0"/>
              </a:rPr>
              <a:t>Animal { </a:t>
            </a:r>
            <a:r>
              <a:rPr lang="ru-RU" dirty="0" smtClean="0">
                <a:latin typeface="Consolas" panose="020B0609020204030204" pitchFamily="49" charset="0"/>
              </a:rPr>
              <a:t>тут много собачьей специфики</a:t>
            </a:r>
            <a:r>
              <a:rPr lang="en-US" dirty="0" smtClean="0">
                <a:latin typeface="Consolas" panose="020B0609020204030204" pitchFamily="49" charset="0"/>
              </a:rPr>
              <a:t> };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sz</a:t>
            </a:r>
            <a:r>
              <a:rPr lang="en-US" dirty="0" smtClean="0">
                <a:latin typeface="Consolas" panose="020B0609020204030204" pitchFamily="49" charset="0"/>
              </a:rPr>
              <a:t>&gt; void trap (array&lt;Animal, </a:t>
            </a:r>
            <a:r>
              <a:rPr lang="en-US" dirty="0" err="1" smtClean="0">
                <a:latin typeface="Consolas" panose="020B0609020204030204" pitchFamily="49" charset="0"/>
              </a:rPr>
              <a:t>sz</a:t>
            </a:r>
            <a:r>
              <a:rPr lang="en-US" dirty="0" smtClean="0">
                <a:latin typeface="Consolas" panose="020B0609020204030204" pitchFamily="49" charset="0"/>
              </a:rPr>
              <a:t>&gt; animals);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array&lt;Dog, 5&gt; dogs;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trap&lt;5&gt; (dogs); // </a:t>
            </a:r>
            <a:r>
              <a:rPr lang="ru-RU" dirty="0" smtClean="0">
                <a:latin typeface="Consolas" panose="020B0609020204030204" pitchFamily="49" charset="0"/>
              </a:rPr>
              <a:t>ошибка</a:t>
            </a:r>
            <a:r>
              <a:rPr lang="en-US" dirty="0" smtClean="0">
                <a:latin typeface="Consolas" panose="020B0609020204030204" pitchFamily="49" charset="0"/>
              </a:rPr>
              <a:t>, array&lt;Dog&gt; </a:t>
            </a:r>
            <a:r>
              <a:rPr lang="ru-RU" dirty="0" smtClean="0">
                <a:latin typeface="Consolas" panose="020B0609020204030204" pitchFamily="49" charset="0"/>
              </a:rPr>
              <a:t>это не </a:t>
            </a:r>
            <a:r>
              <a:rPr lang="en-US" dirty="0" smtClean="0">
                <a:latin typeface="Consolas" panose="020B0609020204030204" pitchFamily="49" charset="0"/>
              </a:rPr>
              <a:t>array&lt;Animal&gt;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160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очему контейнеры не ковариантны?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 smtClean="0"/>
              <a:t>Ответ:</a:t>
            </a:r>
            <a:r>
              <a:rPr lang="en-US" dirty="0" smtClean="0"/>
              <a:t> </a:t>
            </a:r>
            <a:r>
              <a:rPr lang="ru-RU" dirty="0" smtClean="0"/>
              <a:t>простой контрпример</a:t>
            </a:r>
          </a:p>
          <a:p>
            <a:pPr marL="4572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vector&lt;Cat*&gt; v1;</a:t>
            </a:r>
          </a:p>
          <a:p>
            <a:pPr marL="4572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vector&lt;Animal*&gt;&amp; v2 = v1; // ok, </a:t>
            </a:r>
            <a:r>
              <a:rPr lang="ru-RU" sz="2000" dirty="0" smtClean="0">
                <a:latin typeface="Consolas" panose="020B0609020204030204" pitchFamily="49" charset="0"/>
              </a:rPr>
              <a:t>если контейнеры ковариантны</a:t>
            </a:r>
          </a:p>
          <a:p>
            <a:pPr marL="4572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v2.push_back(new Dog); //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latin typeface="Consolas" panose="020B0609020204030204" pitchFamily="49" charset="0"/>
              </a:rPr>
              <a:t>приехали</a:t>
            </a:r>
          </a:p>
          <a:p>
            <a:pPr marL="45720" indent="0">
              <a:buNone/>
            </a:pPr>
            <a:r>
              <a:rPr lang="ru-RU" dirty="0" smtClean="0"/>
              <a:t>Можно поставить обратный вопрос: а почему, собственно, указатели не инвариантны? Предлагается над ним подумать дома.</a:t>
            </a:r>
          </a:p>
          <a:p>
            <a:pPr marL="45720" indent="0">
              <a:buNone/>
            </a:pPr>
            <a:r>
              <a:rPr lang="ru-RU" dirty="0" smtClean="0"/>
              <a:t>Подсказка</a:t>
            </a:r>
            <a:r>
              <a:rPr lang="en-US" dirty="0" smtClean="0"/>
              <a:t> #1</a:t>
            </a:r>
            <a:r>
              <a:rPr lang="ru-RU" dirty="0" smtClean="0"/>
              <a:t>: ковариантны только одинарные указатели.</a:t>
            </a:r>
          </a:p>
          <a:p>
            <a:pPr marL="45720" indent="0">
              <a:buNone/>
            </a:pPr>
            <a:r>
              <a:rPr lang="ru-RU" dirty="0" smtClean="0"/>
              <a:t>Подсказка </a:t>
            </a:r>
            <a:r>
              <a:rPr lang="en-US" dirty="0" smtClean="0"/>
              <a:t>#2: </a:t>
            </a:r>
            <a:r>
              <a:rPr lang="ru-RU" dirty="0" smtClean="0"/>
              <a:t>для ответа недостаточно логики, понадобится также исторический контекст.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673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92600"/>
          </a:xfrm>
        </p:spPr>
        <p:txBody>
          <a:bodyPr/>
          <a:lstStyle/>
          <a:p>
            <a:pPr marL="45720" indent="0">
              <a:buNone/>
            </a:pPr>
            <a:r>
              <a:rPr lang="ru-RU" sz="2400" dirty="0" smtClean="0"/>
              <a:t>Вам предлагают обертку для указателя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T&gt; class </a:t>
            </a:r>
            <a:r>
              <a:rPr lang="en-US" dirty="0" err="1" smtClean="0">
                <a:latin typeface="Consolas" panose="020B0609020204030204" pitchFamily="49" charset="0"/>
              </a:rPr>
              <a:t>WrapPtr</a:t>
            </a:r>
            <a:r>
              <a:rPr lang="en-US" dirty="0" smtClean="0">
                <a:latin typeface="Consolas" panose="020B0609020204030204" pitchFamily="49" charset="0"/>
              </a:rPr>
              <a:t>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T *</a:t>
            </a:r>
            <a:r>
              <a:rPr lang="en-US" dirty="0" err="1" smtClean="0">
                <a:latin typeface="Consolas" panose="020B0609020204030204" pitchFamily="49" charset="0"/>
              </a:rPr>
              <a:t>ptr</a:t>
            </a:r>
            <a:r>
              <a:rPr lang="en-US" dirty="0" smtClean="0">
                <a:latin typeface="Consolas" panose="020B0609020204030204" pitchFamily="49" charset="0"/>
              </a:rPr>
              <a:t>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WrapPtr</a:t>
            </a:r>
            <a:r>
              <a:rPr lang="en-US" dirty="0" smtClean="0">
                <a:latin typeface="Consolas" panose="020B0609020204030204" pitchFamily="49" charset="0"/>
              </a:rPr>
              <a:t> (T* </a:t>
            </a:r>
            <a:r>
              <a:rPr lang="en-US" dirty="0" err="1" smtClean="0">
                <a:latin typeface="Consolas" panose="020B0609020204030204" pitchFamily="49" charset="0"/>
              </a:rPr>
              <a:t>ptr</a:t>
            </a:r>
            <a:r>
              <a:rPr lang="en-US" dirty="0" smtClean="0">
                <a:latin typeface="Consolas" panose="020B0609020204030204" pitchFamily="49" charset="0"/>
              </a:rPr>
              <a:t>) : </a:t>
            </a:r>
            <a:r>
              <a:rPr lang="en-US" dirty="0" err="1" smtClean="0">
                <a:latin typeface="Consolas" panose="020B0609020204030204" pitchFamily="49" charset="0"/>
              </a:rPr>
              <a:t>ptr</a:t>
            </a:r>
            <a:r>
              <a:rPr lang="en-US" dirty="0" smtClean="0">
                <a:latin typeface="Consolas" panose="020B0609020204030204" pitchFamily="49" charset="0"/>
              </a:rPr>
              <a:t>_(</a:t>
            </a:r>
            <a:r>
              <a:rPr lang="en-US" dirty="0" err="1" smtClean="0">
                <a:latin typeface="Consolas" panose="020B0609020204030204" pitchFamily="49" charset="0"/>
              </a:rPr>
              <a:t>ptr</a:t>
            </a:r>
            <a:r>
              <a:rPr lang="en-US" dirty="0" smtClean="0">
                <a:latin typeface="Consolas" panose="020B0609020204030204" pitchFamily="49" charset="0"/>
              </a:rPr>
              <a:t>) {}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T* get() { return </a:t>
            </a:r>
            <a:r>
              <a:rPr lang="en-US" dirty="0" err="1" smtClean="0">
                <a:latin typeface="Consolas" panose="020B0609020204030204" pitchFamily="49" charset="0"/>
              </a:rPr>
              <a:t>ptr</a:t>
            </a:r>
            <a:r>
              <a:rPr lang="en-US" dirty="0" smtClean="0">
                <a:latin typeface="Consolas" panose="020B0609020204030204" pitchFamily="49" charset="0"/>
              </a:rPr>
              <a:t>_; 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2400" dirty="0" smtClean="0"/>
              <a:t>Является ли она ковариантной или инвариантной относительно генерализации?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326181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52966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dirty="0" smtClean="0"/>
              <a:t>Ковариантность указателей не работает когда они участвуют в аргументах функций</a:t>
            </a:r>
          </a:p>
          <a:p>
            <a:pPr marL="4572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template &lt;</a:t>
            </a:r>
            <a:r>
              <a:rPr lang="en-US" sz="2000" dirty="0" err="1" smtClean="0">
                <a:latin typeface="Consolas" panose="020B0609020204030204" pitchFamily="49" charset="0"/>
              </a:rPr>
              <a:t>typename</a:t>
            </a:r>
            <a:r>
              <a:rPr lang="en-US" sz="2000" dirty="0" smtClean="0">
                <a:latin typeface="Consolas" panose="020B0609020204030204" pitchFamily="49" charset="0"/>
              </a:rPr>
              <a:t> T&gt;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Base {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virtual Base* foo(Base *</a:t>
            </a:r>
            <a:r>
              <a:rPr lang="en-US" sz="2000" dirty="0" err="1" smtClean="0">
                <a:latin typeface="Consolas" panose="020B0609020204030204" pitchFamily="49" charset="0"/>
              </a:rPr>
              <a:t>ptr</a:t>
            </a:r>
            <a:r>
              <a:rPr lang="en-US" sz="2000" dirty="0" smtClean="0">
                <a:latin typeface="Consolas" panose="020B0609020204030204" pitchFamily="49" charset="0"/>
              </a:rPr>
              <a:t>);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T&gt; </a:t>
            </a:r>
            <a:r>
              <a:rPr lang="en-US" sz="2000" dirty="0" err="1"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Derived </a:t>
            </a:r>
            <a:r>
              <a:rPr lang="en-US" sz="2000" dirty="0">
                <a:latin typeface="Consolas" panose="020B0609020204030204" pitchFamily="49" charset="0"/>
              </a:rPr>
              <a:t>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</a:rPr>
              <a:t>Derived* foo(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Derived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ptr</a:t>
            </a:r>
            <a:r>
              <a:rPr lang="en-US" sz="2000" dirty="0" smtClean="0">
                <a:latin typeface="Consolas" panose="020B0609020204030204" pitchFamily="49" charset="0"/>
              </a:rPr>
              <a:t>) override; //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fail</a:t>
            </a:r>
            <a:r>
              <a:rPr lang="en-US" sz="2000" dirty="0">
                <a:latin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ru-RU" sz="2000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dirty="0" smtClean="0"/>
              <a:t>Это полезное или вредное свойство языка?</a:t>
            </a:r>
          </a:p>
          <a:p>
            <a:pPr marL="45720" indent="0">
              <a:buNone/>
            </a:pPr>
            <a:r>
              <a:rPr lang="ru-RU" dirty="0" smtClean="0"/>
              <a:t>Подсказка: подумайте о вызове по указателю на базовый класс.</a:t>
            </a:r>
          </a:p>
          <a:p>
            <a:pPr marL="45720" indent="0">
              <a:buNone/>
            </a:pPr>
            <a:r>
              <a:rPr lang="ru-RU" dirty="0" smtClean="0"/>
              <a:t>Интересный факт: ковариантные возвращаемые типы поддерживаются!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32400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Непрерывные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Узловые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Адаптеры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Контейнеро-подобные классы</a:t>
            </a:r>
          </a:p>
        </p:txBody>
      </p:sp>
    </p:spTree>
    <p:extLst>
      <p:ext uri="{BB962C8B-B14F-4D97-AF65-F5344CB8AC3E}">
        <p14:creationId xmlns:p14="http://schemas.microsoft.com/office/powerpoint/2010/main" val="103469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Много возможных проблем связано с тем, что один и тот же класс берёт две разных функции: обеспечивает интерфейс графа и пытается управлять памятью</a:t>
            </a:r>
          </a:p>
          <a:p>
            <a:r>
              <a:rPr lang="ru-RU" smtClean="0"/>
              <a:t>Худшая из проблем это безопасность исключений</a:t>
            </a:r>
          </a:p>
          <a:p>
            <a:r>
              <a:rPr lang="ru-RU" smtClean="0"/>
              <a:t>Как насчёт перепроектировать класс для безопасности?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какие-то объявления для </a:t>
            </a:r>
            <a:r>
              <a:rPr lang="en-US" smtClean="0">
                <a:latin typeface="Consolas" panose="020B0609020204030204" pitchFamily="49" charset="0"/>
              </a:rPr>
              <a:t>EdgeNodeList</a:t>
            </a:r>
            <a:r>
              <a:rPr lang="ru-RU" smtClean="0">
                <a:latin typeface="Consolas" panose="020B0609020204030204" pitchFamily="49" charset="0"/>
              </a:rPr>
              <a:t> и </a:t>
            </a:r>
            <a:r>
              <a:rPr lang="en-US">
                <a:latin typeface="Consolas" panose="020B0609020204030204" pitchFamily="49" charset="0"/>
              </a:rPr>
              <a:t>VLVector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VL, typename EL&gt; class Graph 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EdgeNodeList&lt;EL&gt; AdjList</a:t>
            </a:r>
            <a:r>
              <a:rPr lang="en-US">
                <a:latin typeface="Consolas" panose="020B0609020204030204" pitchFamily="49" charset="0"/>
              </a:rPr>
              <a:t>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VLVector&lt;VL&gt; VertexData</a:t>
            </a:r>
            <a:r>
              <a:rPr lang="en-US">
                <a:latin typeface="Consolas" panose="020B0609020204030204" pitchFamily="49" charset="0"/>
              </a:rPr>
              <a:t>_;</a:t>
            </a:r>
            <a:br>
              <a:rPr lang="en-US">
                <a:latin typeface="Consolas" panose="020B0609020204030204" pitchFamily="49" charset="0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464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Рассмотрите </a:t>
            </a:r>
            <a:r>
              <a:rPr lang="en-US" dirty="0" err="1" smtClean="0"/>
              <a:t>deque</a:t>
            </a:r>
            <a:r>
              <a:rPr lang="ru-RU" dirty="0" smtClean="0"/>
              <a:t> </a:t>
            </a:r>
            <a:r>
              <a:rPr lang="ru-RU" smtClean="0"/>
              <a:t>вместо </a:t>
            </a:r>
            <a:r>
              <a:rPr lang="en-US" smtClean="0"/>
              <a:t>vector</a:t>
            </a:r>
            <a:r>
              <a:rPr lang="ru-RU" smtClean="0"/>
              <a:t>*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Эффективно растёт в обоих направлениях</a:t>
            </a:r>
          </a:p>
          <a:p>
            <a:r>
              <a:rPr lang="ru-RU" dirty="0" smtClean="0"/>
              <a:t>Не требует больших реаллокаций с перемещениями, так как разбит на блоки</a:t>
            </a:r>
          </a:p>
          <a:p>
            <a:r>
              <a:rPr lang="ru-RU" dirty="0" smtClean="0"/>
              <a:t>Гораздо меньше фрагментирует кучу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39900" y="3897630"/>
            <a:ext cx="8509000" cy="749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39900" y="5067300"/>
            <a:ext cx="2159000" cy="749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46600" y="5067300"/>
            <a:ext cx="2159000" cy="749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53300" y="5067300"/>
            <a:ext cx="2159000" cy="749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1" idx="3"/>
            <a:endCxn id="12" idx="1"/>
          </p:cNvCxnSpPr>
          <p:nvPr/>
        </p:nvCxnSpPr>
        <p:spPr>
          <a:xfrm>
            <a:off x="3898900" y="5441950"/>
            <a:ext cx="6477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713220" y="5441950"/>
            <a:ext cx="6400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248900" y="3897630"/>
            <a:ext cx="533400" cy="749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152380" y="5067300"/>
            <a:ext cx="96520" cy="749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9512300" y="5441950"/>
            <a:ext cx="6400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248900" y="5067300"/>
            <a:ext cx="533400" cy="749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3383280" y="6096000"/>
            <a:ext cx="8561585" cy="519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2000" i="1" smtClean="0"/>
              <a:t>*</a:t>
            </a:r>
            <a:r>
              <a:rPr lang="ru-RU" sz="2000" i="1" smtClean="0"/>
              <a:t>Но оставьте комментарий в коде если вы его действительно </a:t>
            </a:r>
            <a:r>
              <a:rPr lang="ru-RU" sz="2000" b="1" i="1" smtClean="0"/>
              <a:t>выберете</a:t>
            </a:r>
            <a:endParaRPr lang="en-US" sz="2000" b="1" i="1"/>
          </a:p>
        </p:txBody>
      </p:sp>
    </p:spTree>
    <p:extLst>
      <p:ext uri="{BB962C8B-B14F-4D97-AF65-F5344CB8AC3E}">
        <p14:creationId xmlns:p14="http://schemas.microsoft.com/office/powerpoint/2010/main" val="10575538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 что неправильно в этом коде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deque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!= N; ++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fr-FR" dirty="0">
                <a:latin typeface="Consolas" panose="020B0609020204030204" pitchFamily="49" charset="0"/>
              </a:rPr>
              <a:t/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</a:t>
            </a:r>
            <a:r>
              <a:rPr lang="fr-FR" dirty="0" err="1" smtClean="0">
                <a:latin typeface="Consolas" panose="020B0609020204030204" pitchFamily="49" charset="0"/>
              </a:rPr>
              <a:t>v.push_back</a:t>
            </a:r>
            <a:r>
              <a:rPr lang="fr-FR" dirty="0" smtClean="0">
                <a:latin typeface="Consolas" panose="020B0609020204030204" pitchFamily="49" charset="0"/>
              </a:rPr>
              <a:t>(i);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720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Ответ: всё хорошо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deque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!= N; ++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fr-FR" dirty="0">
                <a:latin typeface="Consolas" panose="020B0609020204030204" pitchFamily="49" charset="0"/>
              </a:rPr>
              <a:t/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</a:t>
            </a:r>
            <a:r>
              <a:rPr lang="fr-FR" dirty="0" err="1" smtClean="0">
                <a:latin typeface="Consolas" panose="020B0609020204030204" pitchFamily="49" charset="0"/>
              </a:rPr>
              <a:t>v.push_back</a:t>
            </a:r>
            <a:r>
              <a:rPr lang="fr-FR" dirty="0" smtClean="0">
                <a:latin typeface="Consolas" panose="020B0609020204030204" pitchFamily="49" charset="0"/>
              </a:rPr>
              <a:t>(i);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34340" indent="-342900">
              <a:lnSpc>
                <a:spcPct val="120000"/>
              </a:lnSpc>
            </a:pPr>
            <a:r>
              <a:rPr lang="ru-RU" dirty="0"/>
              <a:t>Вставка в конец </a:t>
            </a:r>
            <a:r>
              <a:rPr lang="ru-RU" dirty="0" smtClean="0"/>
              <a:t>дека </a:t>
            </a:r>
            <a:r>
              <a:rPr lang="ru-RU" dirty="0"/>
              <a:t>имеет </a:t>
            </a:r>
            <a:r>
              <a:rPr lang="ru-RU" dirty="0" smtClean="0"/>
              <a:t>всегда честную константную </a:t>
            </a:r>
            <a:r>
              <a:rPr lang="ru-RU" dirty="0"/>
              <a:t>сложность </a:t>
            </a:r>
            <a:r>
              <a:rPr lang="en-US" dirty="0"/>
              <a:t>O(1</a:t>
            </a:r>
            <a:r>
              <a:rPr lang="en-US" dirty="0" smtClean="0"/>
              <a:t>). </a:t>
            </a:r>
            <a:endParaRPr lang="ru-RU" dirty="0"/>
          </a:p>
          <a:p>
            <a:pPr marL="434340" indent="-342900">
              <a:lnSpc>
                <a:spcPct val="120000"/>
              </a:lnSpc>
            </a:pPr>
            <a:r>
              <a:rPr lang="ru-RU" dirty="0"/>
              <a:t>Это означает, что </a:t>
            </a:r>
            <a:r>
              <a:rPr lang="ru-RU" dirty="0" smtClean="0"/>
              <a:t>думать </a:t>
            </a:r>
            <a:r>
              <a:rPr lang="ru-RU" dirty="0"/>
              <a:t>о </a:t>
            </a:r>
            <a:r>
              <a:rPr lang="ru-RU" dirty="0" smtClean="0"/>
              <a:t>памяти дека вам вообще не нужно.</a:t>
            </a:r>
            <a:endParaRPr lang="en-US" dirty="0"/>
          </a:p>
          <a:p>
            <a:pPr marL="91440" indent="0">
              <a:lnSpc>
                <a:spcPct val="120000"/>
              </a:lnSpc>
              <a:buNone/>
            </a:pP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4971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Деки против векторов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3600" dirty="0" smtClean="0"/>
              <a:t>Вектора</a:t>
            </a:r>
          </a:p>
          <a:p>
            <a:r>
              <a:rPr lang="ru-RU" dirty="0" smtClean="0"/>
              <a:t>Доступ к элементу </a:t>
            </a:r>
            <a:r>
              <a:rPr lang="en-US" dirty="0" smtClean="0"/>
              <a:t>O(1)</a:t>
            </a:r>
          </a:p>
          <a:p>
            <a:r>
              <a:rPr lang="ru-RU" dirty="0" smtClean="0"/>
              <a:t>Вставка в конец аморт. </a:t>
            </a:r>
            <a:r>
              <a:rPr lang="en-US" dirty="0" smtClean="0"/>
              <a:t>O(1)</a:t>
            </a:r>
            <a:r>
              <a:rPr lang="ru-RU" dirty="0" smtClean="0"/>
              <a:t>+</a:t>
            </a:r>
          </a:p>
          <a:p>
            <a:r>
              <a:rPr lang="ru-RU" dirty="0" smtClean="0"/>
              <a:t>Вставка в начало </a:t>
            </a:r>
            <a:r>
              <a:rPr lang="en-US" dirty="0" smtClean="0"/>
              <a:t>O(N)</a:t>
            </a:r>
          </a:p>
          <a:p>
            <a:r>
              <a:rPr lang="ru-RU" dirty="0"/>
              <a:t>Вставка в </a:t>
            </a:r>
            <a:r>
              <a:rPr lang="ru-RU" dirty="0" smtClean="0"/>
              <a:t>середину </a:t>
            </a:r>
            <a:r>
              <a:rPr lang="en-US" dirty="0"/>
              <a:t>O(N</a:t>
            </a:r>
            <a:r>
              <a:rPr lang="en-US" dirty="0" smtClean="0"/>
              <a:t>)</a:t>
            </a:r>
          </a:p>
          <a:p>
            <a:r>
              <a:rPr lang="ru-RU" dirty="0" smtClean="0"/>
              <a:t>Вычисление размера </a:t>
            </a:r>
            <a:r>
              <a:rPr lang="en-US" dirty="0" smtClean="0"/>
              <a:t>O(1)</a:t>
            </a:r>
          </a:p>
          <a:p>
            <a:r>
              <a:rPr lang="ru-RU" dirty="0" smtClean="0">
                <a:solidFill>
                  <a:srgbClr val="115EF7"/>
                </a:solidFill>
              </a:rPr>
              <a:t>Есть гарантии по памяти</a:t>
            </a:r>
            <a:endParaRPr lang="en-US" dirty="0" smtClean="0">
              <a:solidFill>
                <a:srgbClr val="115EF7"/>
              </a:solidFill>
            </a:endParaRPr>
          </a:p>
          <a:p>
            <a:r>
              <a:rPr lang="ru-RU" dirty="0" smtClean="0"/>
              <a:t>Есть </a:t>
            </a:r>
            <a:r>
              <a:rPr lang="en-US" dirty="0" smtClean="0"/>
              <a:t>reserve / capacity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5416388" cy="402336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3600" dirty="0" smtClean="0"/>
              <a:t>Деки</a:t>
            </a:r>
          </a:p>
          <a:p>
            <a:r>
              <a:rPr lang="ru-RU" dirty="0"/>
              <a:t>Доступ к элементу </a:t>
            </a:r>
            <a:r>
              <a:rPr lang="en-US" dirty="0"/>
              <a:t>O(1</a:t>
            </a:r>
            <a:r>
              <a:rPr lang="en-US" dirty="0" smtClean="0"/>
              <a:t>)</a:t>
            </a:r>
          </a:p>
          <a:p>
            <a:r>
              <a:rPr lang="ru-RU" dirty="0" smtClean="0">
                <a:solidFill>
                  <a:srgbClr val="115EF7"/>
                </a:solidFill>
              </a:rPr>
              <a:t>Вставка в конец </a:t>
            </a:r>
            <a:r>
              <a:rPr lang="en-US" dirty="0" smtClean="0">
                <a:solidFill>
                  <a:srgbClr val="115EF7"/>
                </a:solidFill>
              </a:rPr>
              <a:t>O(1)</a:t>
            </a:r>
            <a:endParaRPr lang="ru-RU" dirty="0" smtClean="0">
              <a:solidFill>
                <a:srgbClr val="115EF7"/>
              </a:solidFill>
            </a:endParaRPr>
          </a:p>
          <a:p>
            <a:r>
              <a:rPr lang="ru-RU" dirty="0">
                <a:solidFill>
                  <a:srgbClr val="115EF7"/>
                </a:solidFill>
              </a:rPr>
              <a:t>Вставка в начало </a:t>
            </a:r>
            <a:r>
              <a:rPr lang="en-US" dirty="0" smtClean="0">
                <a:solidFill>
                  <a:srgbClr val="115EF7"/>
                </a:solidFill>
              </a:rPr>
              <a:t>O(</a:t>
            </a:r>
            <a:r>
              <a:rPr lang="ru-RU" dirty="0" smtClean="0">
                <a:solidFill>
                  <a:srgbClr val="115EF7"/>
                </a:solidFill>
              </a:rPr>
              <a:t>1</a:t>
            </a:r>
            <a:r>
              <a:rPr lang="en-US" dirty="0" smtClean="0">
                <a:solidFill>
                  <a:srgbClr val="115EF7"/>
                </a:solidFill>
              </a:rPr>
              <a:t>)</a:t>
            </a:r>
            <a:endParaRPr lang="ru-RU" dirty="0" smtClean="0">
              <a:solidFill>
                <a:srgbClr val="115EF7"/>
              </a:solidFill>
            </a:endParaRPr>
          </a:p>
          <a:p>
            <a:r>
              <a:rPr lang="ru-RU" dirty="0" smtClean="0"/>
              <a:t>Вставка </a:t>
            </a:r>
            <a:r>
              <a:rPr lang="ru-RU" dirty="0"/>
              <a:t>в середину </a:t>
            </a:r>
            <a:r>
              <a:rPr lang="en-US" dirty="0" smtClean="0"/>
              <a:t>O(</a:t>
            </a:r>
            <a:r>
              <a:rPr lang="en-US" dirty="0"/>
              <a:t>N</a:t>
            </a:r>
            <a:r>
              <a:rPr lang="en-US" dirty="0" smtClean="0"/>
              <a:t>)</a:t>
            </a:r>
            <a:endParaRPr lang="en-US" dirty="0"/>
          </a:p>
          <a:p>
            <a:r>
              <a:rPr lang="ru-RU" dirty="0"/>
              <a:t>Вычисление размера </a:t>
            </a:r>
            <a:r>
              <a:rPr lang="en-US" dirty="0"/>
              <a:t>O(1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Нет гарантий по памяти</a:t>
            </a:r>
            <a:endParaRPr lang="en-US" dirty="0" smtClean="0"/>
          </a:p>
          <a:p>
            <a:r>
              <a:rPr lang="ru-RU" dirty="0" smtClean="0">
                <a:solidFill>
                  <a:srgbClr val="115EF7"/>
                </a:solidFill>
              </a:rPr>
              <a:t>Нет необходимости в </a:t>
            </a:r>
            <a:r>
              <a:rPr lang="en-US" dirty="0" smtClean="0">
                <a:solidFill>
                  <a:srgbClr val="115EF7"/>
                </a:solidFill>
              </a:rPr>
              <a:t>reserve/capacity</a:t>
            </a:r>
            <a:endParaRPr lang="en-US" dirty="0">
              <a:solidFill>
                <a:srgbClr val="115EF7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667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узловые контейнеры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81391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" idx="3"/>
          </p:cNvCxnSpPr>
          <p:nvPr/>
        </p:nvCxnSpPr>
        <p:spPr>
          <a:xfrm>
            <a:off x="8775699" y="2738507"/>
            <a:ext cx="6477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183273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888965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596562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298444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04136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22143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24025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29717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1476955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1182647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890244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592126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297818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015825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717707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423399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129717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424025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6422589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67861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162169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7160733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592752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7887060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7885624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8332332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8626640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8625204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9075756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9370064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9368628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9815336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0109644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10108208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0553480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0847788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10846352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1291624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178010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6472318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6916154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210462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7641045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7935353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8380625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674933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124049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9418357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863629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10157937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0601773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10896081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1339917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30229" y="2383245"/>
            <a:ext cx="53051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deque</a:t>
            </a:r>
            <a:endParaRPr lang="ru-RU" sz="24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контейнер с произвольным доступом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list</a:t>
            </a:r>
            <a:endParaRPr lang="ru-RU" sz="24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контейнер </a:t>
            </a:r>
            <a:r>
              <a:rPr lang="ru-RU" sz="2400" dirty="0"/>
              <a:t>с последовательным двусторонним доступом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forward_list</a:t>
            </a:r>
            <a:endParaRPr lang="ru-RU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контейнер с последовательным </a:t>
            </a:r>
            <a:r>
              <a:rPr lang="ru-RU" sz="2400" dirty="0" smtClean="0"/>
              <a:t>односторонним доступом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76440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Особая возможность списков: сплайс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2613990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37308" y="2986710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881144" y="2613990"/>
            <a:ext cx="294308" cy="7493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75452" y="2986710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606035" y="2613990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00343" y="2986710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345615" y="2613990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639923" y="2986710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089039" y="2613990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43000" y="3978193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437308" y="4350913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881144" y="3978193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175452" y="4350913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606035" y="3978193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900343" y="4350913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345615" y="3978193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639923" y="4350913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089039" y="3978193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985489" y="259096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279797" y="2963687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723633" y="259096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endCxn id="45" idx="0"/>
          </p:cNvCxnSpPr>
          <p:nvPr/>
        </p:nvCxnSpPr>
        <p:spPr>
          <a:xfrm>
            <a:off x="7017941" y="2963687"/>
            <a:ext cx="794930" cy="102582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652535" y="258903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9946843" y="2961757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0392115" y="258903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0686423" y="2961757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1135539" y="258903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927573" y="5123072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221881" y="5497722"/>
            <a:ext cx="264788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665717" y="3989515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960025" y="4362235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390608" y="3989515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8684916" y="4362235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9130188" y="3989515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endCxn id="38" idx="2"/>
          </p:cNvCxnSpPr>
          <p:nvPr/>
        </p:nvCxnSpPr>
        <p:spPr>
          <a:xfrm flipV="1">
            <a:off x="9424496" y="3338337"/>
            <a:ext cx="375193" cy="102389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9873612" y="5123072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190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Сплайс для списков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2057400"/>
            <a:ext cx="11290852" cy="40386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first = { 1, 2, 3 }; 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second = { 10, 20, 30 };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auto </a:t>
            </a:r>
            <a:r>
              <a:rPr lang="en-US" dirty="0">
                <a:latin typeface="Consolas" panose="020B0609020204030204" pitchFamily="49" charset="0"/>
              </a:rPr>
              <a:t>it = </a:t>
            </a:r>
            <a:r>
              <a:rPr lang="en-US" dirty="0" err="1" smtClean="0">
                <a:latin typeface="Consolas" panose="020B0609020204030204" pitchFamily="49" charset="0"/>
              </a:rPr>
              <a:t>first.begin</a:t>
            </a:r>
            <a:r>
              <a:rPr lang="en-US" dirty="0" smtClean="0">
                <a:latin typeface="Consolas" panose="020B0609020204030204" pitchFamily="49" charset="0"/>
              </a:rPr>
              <a:t>(); // </a:t>
            </a:r>
            <a:r>
              <a:rPr lang="ru-RU" dirty="0" smtClean="0">
                <a:latin typeface="Consolas" panose="020B0609020204030204" pitchFamily="49" charset="0"/>
              </a:rPr>
              <a:t>указывает на 1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перекидываем весь список </a:t>
            </a:r>
            <a:r>
              <a:rPr lang="en-US" dirty="0" smtClean="0">
                <a:latin typeface="Consolas" panose="020B0609020204030204" pitchFamily="49" charset="0"/>
              </a:rPr>
              <a:t>second </a:t>
            </a:r>
            <a:r>
              <a:rPr lang="ru-RU" dirty="0" smtClean="0">
                <a:latin typeface="Consolas" panose="020B0609020204030204" pitchFamily="49" charset="0"/>
              </a:rPr>
              <a:t>в начало </a:t>
            </a:r>
            <a:r>
              <a:rPr lang="en-US" dirty="0" smtClean="0">
                <a:latin typeface="Consolas" panose="020B0609020204030204" pitchFamily="49" charset="0"/>
              </a:rPr>
              <a:t>first, it </a:t>
            </a:r>
            <a:r>
              <a:rPr lang="ru-RU" dirty="0" smtClean="0">
                <a:latin typeface="Consolas" panose="020B0609020204030204" pitchFamily="49" charset="0"/>
              </a:rPr>
              <a:t>указывает на 1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first.splice_after</a:t>
            </a:r>
            <a:r>
              <a:rPr lang="en-US" dirty="0" smtClean="0"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latin typeface="Consolas" panose="020B0609020204030204" pitchFamily="49" charset="0"/>
              </a:rPr>
              <a:t>first.before_begin</a:t>
            </a:r>
            <a:r>
              <a:rPr lang="en-US" dirty="0" smtClean="0">
                <a:latin typeface="Consolas" panose="020B0609020204030204" pitchFamily="49" charset="0"/>
              </a:rPr>
              <a:t> (), second);</a:t>
            </a:r>
            <a:endParaRPr lang="ru-RU" dirty="0" smtClean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7165" y="4439478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437308" y="4696240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847240" y="4439478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292512" y="4696240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18492" y="4439478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07165" y="526773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437308" y="5524501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847240" y="526773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292512" y="5524501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718492" y="526773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8074292" y="440469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8518309" y="4636605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917275" y="440607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3"/>
            <a:endCxn id="33" idx="1"/>
          </p:cNvCxnSpPr>
          <p:nvPr/>
        </p:nvCxnSpPr>
        <p:spPr>
          <a:xfrm flipV="1">
            <a:off x="9347418" y="4636605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760258" y="440469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519982" y="440607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3"/>
            <a:endCxn id="36" idx="1"/>
          </p:cNvCxnSpPr>
          <p:nvPr/>
        </p:nvCxnSpPr>
        <p:spPr>
          <a:xfrm>
            <a:off x="5950125" y="4637987"/>
            <a:ext cx="409932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360057" y="440607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6" idx="3"/>
            <a:endCxn id="38" idx="1"/>
          </p:cNvCxnSpPr>
          <p:nvPr/>
        </p:nvCxnSpPr>
        <p:spPr>
          <a:xfrm flipV="1">
            <a:off x="6790200" y="4636605"/>
            <a:ext cx="441109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231309" y="440469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8" idx="3"/>
            <a:endCxn id="29" idx="1"/>
          </p:cNvCxnSpPr>
          <p:nvPr/>
        </p:nvCxnSpPr>
        <p:spPr>
          <a:xfrm>
            <a:off x="7661452" y="4636605"/>
            <a:ext cx="41284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38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Сплайс для списков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2057400"/>
            <a:ext cx="11290852" cy="40386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first =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10, 20, </a:t>
            </a:r>
            <a:r>
              <a:rPr lang="en-US" dirty="0" smtClean="0">
                <a:latin typeface="Consolas" panose="020B0609020204030204" pitchFamily="49" charset="0"/>
              </a:rPr>
              <a:t>30, 1</a:t>
            </a:r>
            <a:r>
              <a:rPr lang="en-US" dirty="0">
                <a:latin typeface="Consolas" panose="020B0609020204030204" pitchFamily="49" charset="0"/>
              </a:rPr>
              <a:t>, 2, 3 }; 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second = </a:t>
            </a:r>
            <a:r>
              <a:rPr lang="en-US" dirty="0" smtClean="0">
                <a:latin typeface="Consolas" panose="020B0609020204030204" pitchFamily="49" charset="0"/>
              </a:rPr>
              <a:t>{};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it </a:t>
            </a:r>
            <a:r>
              <a:rPr lang="ru-RU" dirty="0" smtClean="0">
                <a:latin typeface="Consolas" panose="020B0609020204030204" pitchFamily="49" charset="0"/>
              </a:rPr>
              <a:t>указывает на 1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перекидываем элементы со второго по </a:t>
            </a:r>
            <a:r>
              <a:rPr lang="en-US" dirty="0">
                <a:latin typeface="Consolas" panose="020B0609020204030204" pitchFamily="49" charset="0"/>
              </a:rPr>
              <a:t>it </a:t>
            </a:r>
            <a:r>
              <a:rPr lang="ru-RU" dirty="0">
                <a:latin typeface="Consolas" panose="020B0609020204030204" pitchFamily="49" charset="0"/>
              </a:rPr>
              <a:t>в список </a:t>
            </a:r>
            <a:r>
              <a:rPr lang="en-US" dirty="0">
                <a:latin typeface="Consolas" panose="020B0609020204030204" pitchFamily="49" charset="0"/>
              </a:rPr>
              <a:t>second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second.splice_after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second.before_begin</a:t>
            </a:r>
            <a:r>
              <a:rPr lang="en-US" dirty="0" smtClean="0">
                <a:latin typeface="Consolas" panose="020B0609020204030204" pitchFamily="49" charset="0"/>
              </a:rPr>
              <a:t>(), </a:t>
            </a:r>
            <a:r>
              <a:rPr lang="en-US" dirty="0">
                <a:latin typeface="Consolas" panose="020B0609020204030204" pitchFamily="49" charset="0"/>
              </a:rPr>
              <a:t>first, </a:t>
            </a:r>
            <a:r>
              <a:rPr lang="en-US" dirty="0" err="1" smtClean="0">
                <a:latin typeface="Consolas" panose="020B0609020204030204" pitchFamily="49" charset="0"/>
              </a:rPr>
              <a:t>first.begin</a:t>
            </a:r>
            <a:r>
              <a:rPr lang="en-US" dirty="0" smtClean="0">
                <a:latin typeface="Consolas" panose="020B0609020204030204" pitchFamily="49" charset="0"/>
              </a:rPr>
              <a:t>(), </a:t>
            </a:r>
            <a:r>
              <a:rPr lang="en-US" dirty="0">
                <a:latin typeface="Consolas" panose="020B0609020204030204" pitchFamily="49" charset="0"/>
              </a:rPr>
              <a:t>it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144483" y="447095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588500" y="4702865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987466" y="447233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3"/>
            <a:endCxn id="33" idx="1"/>
          </p:cNvCxnSpPr>
          <p:nvPr/>
        </p:nvCxnSpPr>
        <p:spPr>
          <a:xfrm flipV="1">
            <a:off x="4417609" y="4702865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830449" y="447095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90173" y="447233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3"/>
            <a:endCxn id="36" idx="1"/>
          </p:cNvCxnSpPr>
          <p:nvPr/>
        </p:nvCxnSpPr>
        <p:spPr>
          <a:xfrm>
            <a:off x="1020316" y="4704247"/>
            <a:ext cx="409932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430248" y="447233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6" idx="3"/>
            <a:endCxn id="38" idx="1"/>
          </p:cNvCxnSpPr>
          <p:nvPr/>
        </p:nvCxnSpPr>
        <p:spPr>
          <a:xfrm flipV="1">
            <a:off x="1860391" y="4702865"/>
            <a:ext cx="441109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301500" y="447095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8" idx="3"/>
            <a:endCxn id="29" idx="1"/>
          </p:cNvCxnSpPr>
          <p:nvPr/>
        </p:nvCxnSpPr>
        <p:spPr>
          <a:xfrm>
            <a:off x="2731643" y="4702865"/>
            <a:ext cx="41284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818463" y="446957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9262480" y="4701483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61446" y="447095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2" idx="3"/>
            <a:endCxn id="44" idx="1"/>
          </p:cNvCxnSpPr>
          <p:nvPr/>
        </p:nvCxnSpPr>
        <p:spPr>
          <a:xfrm flipV="1">
            <a:off x="10091589" y="4701483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504429" y="446957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264153" y="447095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264153" y="539874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7" idx="3"/>
            <a:endCxn id="49" idx="1"/>
          </p:cNvCxnSpPr>
          <p:nvPr/>
        </p:nvCxnSpPr>
        <p:spPr>
          <a:xfrm flipV="1">
            <a:off x="6694296" y="5629272"/>
            <a:ext cx="441109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135405" y="539735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5" idx="3"/>
            <a:endCxn id="40" idx="1"/>
          </p:cNvCxnSpPr>
          <p:nvPr/>
        </p:nvCxnSpPr>
        <p:spPr>
          <a:xfrm flipV="1">
            <a:off x="6694296" y="4701483"/>
            <a:ext cx="2124167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0209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Сплайс для списков</a:t>
            </a:r>
            <a:r>
              <a:rPr lang="en-US" dirty="0" smtClean="0"/>
              <a:t>: </a:t>
            </a:r>
            <a:r>
              <a:rPr lang="ru-RU" dirty="0" smtClean="0"/>
              <a:t>упражнение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2057400"/>
            <a:ext cx="11290852" cy="40386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first = </a:t>
            </a:r>
            <a:r>
              <a:rPr lang="en-US" dirty="0" smtClean="0">
                <a:latin typeface="Consolas" panose="020B0609020204030204" pitchFamily="49" charset="0"/>
              </a:rPr>
              <a:t>{ 10, 1</a:t>
            </a:r>
            <a:r>
              <a:rPr lang="en-US" dirty="0">
                <a:latin typeface="Consolas" panose="020B0609020204030204" pitchFamily="49" charset="0"/>
              </a:rPr>
              <a:t>, 2, 3 }; 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second = </a:t>
            </a:r>
            <a:r>
              <a:rPr lang="en-US" dirty="0" smtClean="0">
                <a:latin typeface="Consolas" panose="020B0609020204030204" pitchFamily="49" charset="0"/>
              </a:rPr>
              <a:t>{ 20</a:t>
            </a:r>
            <a:r>
              <a:rPr lang="en-US" dirty="0">
                <a:latin typeface="Consolas" panose="020B0609020204030204" pitchFamily="49" charset="0"/>
              </a:rPr>
              <a:t>, 30 };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en-US" dirty="0">
                <a:latin typeface="Consolas" panose="020B0609020204030204" pitchFamily="49" charset="0"/>
              </a:rPr>
              <a:t>it </a:t>
            </a:r>
            <a:r>
              <a:rPr lang="ru-RU" dirty="0" smtClean="0">
                <a:latin typeface="Consolas" panose="020B0609020204030204" pitchFamily="49" charset="0"/>
              </a:rPr>
              <a:t>указывает на 1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перекидываем все элементы второго списка начиная со второго в первый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???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73037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617054" y="4767744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016020" y="4537213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3"/>
            <a:endCxn id="8" idx="1"/>
          </p:cNvCxnSpPr>
          <p:nvPr/>
        </p:nvCxnSpPr>
        <p:spPr>
          <a:xfrm flipV="1">
            <a:off x="4446163" y="4767744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59003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8727" y="4537213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8727" y="546500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3"/>
            <a:endCxn id="12" idx="1"/>
          </p:cNvCxnSpPr>
          <p:nvPr/>
        </p:nvCxnSpPr>
        <p:spPr>
          <a:xfrm flipV="1">
            <a:off x="1048870" y="5695533"/>
            <a:ext cx="441109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489979" y="546362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3"/>
            <a:endCxn id="4" idx="1"/>
          </p:cNvCxnSpPr>
          <p:nvPr/>
        </p:nvCxnSpPr>
        <p:spPr>
          <a:xfrm flipV="1">
            <a:off x="1048870" y="4767744"/>
            <a:ext cx="2124167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770935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9214952" y="4766362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613918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3"/>
            <a:endCxn id="18" idx="1"/>
          </p:cNvCxnSpPr>
          <p:nvPr/>
        </p:nvCxnSpPr>
        <p:spPr>
          <a:xfrm flipV="1">
            <a:off x="10044061" y="4766362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456901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87876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216625" y="546362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2" idx="3"/>
            <a:endCxn id="19" idx="1"/>
          </p:cNvCxnSpPr>
          <p:nvPr/>
        </p:nvCxnSpPr>
        <p:spPr>
          <a:xfrm>
            <a:off x="6642449" y="4766362"/>
            <a:ext cx="44542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212306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9" idx="3"/>
            <a:endCxn id="14" idx="1"/>
          </p:cNvCxnSpPr>
          <p:nvPr/>
        </p:nvCxnSpPr>
        <p:spPr>
          <a:xfrm>
            <a:off x="7518019" y="4766362"/>
            <a:ext cx="1252916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1437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Сплайс для списков</a:t>
            </a:r>
            <a:r>
              <a:rPr lang="en-US" dirty="0" smtClean="0"/>
              <a:t>: </a:t>
            </a:r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2057400"/>
            <a:ext cx="11290852" cy="40386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en-US" dirty="0" err="1">
                <a:latin typeface="Consolas" panose="020B0609020204030204" pitchFamily="49" charset="0"/>
              </a:rPr>
              <a:t>forward_list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first = { 10, 1, 2, 3 }; 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en-US" dirty="0" err="1">
                <a:latin typeface="Consolas" panose="020B0609020204030204" pitchFamily="49" charset="0"/>
              </a:rPr>
              <a:t>forward_list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second = { 20, 30 };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it </a:t>
            </a:r>
            <a:r>
              <a:rPr lang="ru-RU" dirty="0">
                <a:latin typeface="Consolas" panose="020B0609020204030204" pitchFamily="49" charset="0"/>
              </a:rPr>
              <a:t>указывает на 1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перекидываем все элементы второго списка начиная со второго в первый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first.splice_after</a:t>
            </a:r>
            <a:r>
              <a:rPr lang="en-US" dirty="0" smtClean="0"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latin typeface="Consolas" panose="020B0609020204030204" pitchFamily="49" charset="0"/>
              </a:rPr>
              <a:t>first.before_begin</a:t>
            </a:r>
            <a:r>
              <a:rPr lang="en-US" dirty="0">
                <a:latin typeface="Consolas" panose="020B0609020204030204" pitchFamily="49" charset="0"/>
              </a:rPr>
              <a:t>(), second, </a:t>
            </a:r>
            <a:r>
              <a:rPr lang="en-US" dirty="0" err="1">
                <a:latin typeface="Consolas" panose="020B0609020204030204" pitchFamily="49" charset="0"/>
              </a:rPr>
              <a:t>second.begin</a:t>
            </a:r>
            <a:r>
              <a:rPr lang="en-US" dirty="0" smtClean="0">
                <a:latin typeface="Consolas" panose="020B0609020204030204" pitchFamily="49" charset="0"/>
              </a:rPr>
              <a:t>());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73037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617054" y="4767744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016020" y="4537213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3"/>
            <a:endCxn id="8" idx="1"/>
          </p:cNvCxnSpPr>
          <p:nvPr/>
        </p:nvCxnSpPr>
        <p:spPr>
          <a:xfrm flipV="1">
            <a:off x="4446163" y="4767744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59003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8727" y="4537213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8727" y="546500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3"/>
            <a:endCxn id="12" idx="1"/>
          </p:cNvCxnSpPr>
          <p:nvPr/>
        </p:nvCxnSpPr>
        <p:spPr>
          <a:xfrm flipV="1">
            <a:off x="1048870" y="5695533"/>
            <a:ext cx="441109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489979" y="546362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3"/>
            <a:endCxn id="4" idx="1"/>
          </p:cNvCxnSpPr>
          <p:nvPr/>
        </p:nvCxnSpPr>
        <p:spPr>
          <a:xfrm flipV="1">
            <a:off x="1048870" y="4767744"/>
            <a:ext cx="2124167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770935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9214952" y="4766362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613918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3"/>
            <a:endCxn id="18" idx="1"/>
          </p:cNvCxnSpPr>
          <p:nvPr/>
        </p:nvCxnSpPr>
        <p:spPr>
          <a:xfrm flipV="1">
            <a:off x="10044061" y="4766362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456901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87876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216625" y="546362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2" idx="3"/>
            <a:endCxn id="19" idx="1"/>
          </p:cNvCxnSpPr>
          <p:nvPr/>
        </p:nvCxnSpPr>
        <p:spPr>
          <a:xfrm>
            <a:off x="6642449" y="4766362"/>
            <a:ext cx="44542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212306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9" idx="3"/>
            <a:endCxn id="14" idx="1"/>
          </p:cNvCxnSpPr>
          <p:nvPr/>
        </p:nvCxnSpPr>
        <p:spPr>
          <a:xfrm>
            <a:off x="7518019" y="4766362"/>
            <a:ext cx="1252916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252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Много возможных проблем связано с тем, что один и тот же класс берёт две разных функции: обеспечивает интерфейс графа и пытается управлять памятью</a:t>
            </a:r>
          </a:p>
          <a:p>
            <a:r>
              <a:rPr lang="ru-RU" smtClean="0"/>
              <a:t>Худшая из проблем это безопасность исключений</a:t>
            </a:r>
          </a:p>
          <a:p>
            <a:r>
              <a:rPr lang="ru-RU" smtClean="0"/>
              <a:t>Как насчёт перепроектировать класс для безопасности</a:t>
            </a:r>
            <a:r>
              <a:rPr lang="en-US" smtClean="0"/>
              <a:t>?</a:t>
            </a:r>
          </a:p>
          <a:p>
            <a:r>
              <a:rPr lang="ru-RU" smtClean="0"/>
              <a:t>Идея кажется совсем плохой. Хорошо бы использовать некие стандартные классы, а не писать велосипед</a:t>
            </a:r>
          </a:p>
          <a:p>
            <a:r>
              <a:rPr lang="ru-RU" smtClean="0"/>
              <a:t>Но </a:t>
            </a:r>
            <a:r>
              <a:rPr lang="ru-RU" b="1" smtClean="0"/>
              <a:t>какие</a:t>
            </a:r>
            <a:r>
              <a:rPr lang="ru-RU" smtClean="0"/>
              <a:t> стандартные классы у нас есть?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568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 что не так в этом коде?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Container&gt; void foo (Container &amp;c)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if (</a:t>
            </a:r>
            <a:r>
              <a:rPr lang="en-US" dirty="0" err="1" smtClean="0">
                <a:latin typeface="Consolas" panose="020B0609020204030204" pitchFamily="49" charset="0"/>
              </a:rPr>
              <a:t>c.size</a:t>
            </a:r>
            <a:r>
              <a:rPr lang="en-US" dirty="0" smtClean="0">
                <a:latin typeface="Consolas" panose="020B0609020204030204" pitchFamily="49" charset="0"/>
              </a:rPr>
              <a:t>() == 0)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{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   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особая обработка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 smtClean="0">
                <a:latin typeface="Consolas" panose="020B0609020204030204" pitchFamily="49" charset="0"/>
              </a:rPr>
              <a:t> обычное тело функции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1018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Решение: использован не тот метод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Container&gt; void foo (Container &amp;c)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if (</a:t>
            </a: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c.empty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()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{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   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особая обработка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 smtClean="0">
                <a:latin typeface="Consolas" panose="020B0609020204030204" pitchFamily="49" charset="0"/>
              </a:rPr>
              <a:t> обычное тело функции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Дело в том, что у списков </a:t>
            </a:r>
            <a:r>
              <a:rPr lang="en-US" dirty="0" smtClean="0">
                <a:latin typeface="Consolas" panose="020B0609020204030204" pitchFamily="49" charset="0"/>
              </a:rPr>
              <a:t>size </a:t>
            </a:r>
            <a:r>
              <a:rPr lang="ru-RU" dirty="0" smtClean="0">
                <a:latin typeface="Consolas" panose="020B0609020204030204" pitchFamily="49" charset="0"/>
              </a:rPr>
              <a:t>имеет сложность </a:t>
            </a:r>
            <a:r>
              <a:rPr lang="en-US" dirty="0" smtClean="0">
                <a:latin typeface="Consolas" panose="020B0609020204030204" pitchFamily="49" charset="0"/>
              </a:rPr>
              <a:t>O(N) </a:t>
            </a:r>
            <a:r>
              <a:rPr lang="ru-RU" dirty="0" smtClean="0">
                <a:latin typeface="Consolas" panose="020B0609020204030204" pitchFamily="49" charset="0"/>
              </a:rPr>
              <a:t>и это связано с возможностью делать </a:t>
            </a:r>
            <a:r>
              <a:rPr lang="en-US" dirty="0" smtClean="0">
                <a:latin typeface="Consolas" panose="020B0609020204030204" pitchFamily="49" charset="0"/>
              </a:rPr>
              <a:t>splice.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8600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Балансировка </a:t>
            </a:r>
            <a:r>
              <a:rPr lang="en-US" dirty="0" smtClean="0"/>
              <a:t>size/splice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" indent="0">
                  <a:buNone/>
                </a:pPr>
                <a:r>
                  <a:rPr lang="ru-RU" dirty="0" smtClean="0"/>
                  <a:t>Две опции: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dirty="0" smtClean="0"/>
                  <a:t>размер списка хранится и обновляется при вставках, но тогда </a:t>
                </a:r>
                <a:r>
                  <a:rPr lang="en-US" dirty="0" smtClean="0"/>
                  <a:t>splice </a:t>
                </a:r>
                <a:r>
                  <a:rPr lang="ru-RU" dirty="0" smtClean="0"/>
                  <a:t>должна проверить размер вставляемой последовательность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splice </a:t>
                </a:r>
                <a:r>
                  <a:rPr lang="ru-RU" dirty="0" smtClean="0"/>
                  <a:t>работает перевязкой указателей, но тогда размер списка вычисляется</a:t>
                </a:r>
              </a:p>
              <a:p>
                <a:pPr marL="45720" indent="0">
                  <a:buNone/>
                </a:pPr>
                <a:r>
                  <a:rPr lang="ru-RU" dirty="0" smtClean="0"/>
                  <a:t>По стандарту выбрана опция (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ru-RU" dirty="0" smtClean="0"/>
                  <a:t>)</a:t>
                </a:r>
              </a:p>
              <a:p>
                <a:pPr marL="45720" indent="0">
                  <a:buNone/>
                </a:pPr>
                <a:r>
                  <a:rPr lang="en-US" dirty="0" smtClean="0"/>
                  <a:t>size </a:t>
                </a:r>
                <a:r>
                  <a:rPr lang="ru-RU" dirty="0" smtClean="0"/>
                  <a:t>у списков </a:t>
                </a:r>
                <a:r>
                  <a:rPr lang="en-US" dirty="0" smtClean="0"/>
                  <a:t>O(N), splice </a:t>
                </a:r>
                <a:r>
                  <a:rPr lang="ru-RU" dirty="0" smtClean="0"/>
                  <a:t>у списков </a:t>
                </a:r>
                <a:r>
                  <a:rPr lang="en-US" dirty="0" smtClean="0"/>
                  <a:t>O(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45720" indent="0">
                  <a:buNone/>
                </a:pPr>
                <a:r>
                  <a:rPr lang="ru-RU" dirty="0" smtClean="0"/>
                  <a:t>Но при этом </a:t>
                </a:r>
                <a:r>
                  <a:rPr lang="en-US" dirty="0" smtClean="0"/>
                  <a:t>empty </a:t>
                </a:r>
                <a:r>
                  <a:rPr lang="ru-RU" dirty="0" smtClean="0"/>
                  <a:t>у списков </a:t>
                </a:r>
                <a:r>
                  <a:rPr lang="en-US" dirty="0" smtClean="0"/>
                  <a:t>O(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9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0243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Особые возможности списков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Очистка</a:t>
            </a:r>
            <a:endParaRPr lang="en-US" sz="2800" dirty="0" smtClean="0"/>
          </a:p>
          <a:p>
            <a:pPr lvl="1"/>
            <a:r>
              <a:rPr lang="en-US" sz="2400" dirty="0" smtClean="0"/>
              <a:t>Remove</a:t>
            </a:r>
            <a:endParaRPr lang="en-US" sz="2400" dirty="0"/>
          </a:p>
          <a:p>
            <a:pPr lvl="1"/>
            <a:r>
              <a:rPr lang="en-US" sz="2400" dirty="0" smtClean="0"/>
              <a:t>Unique</a:t>
            </a:r>
            <a:endParaRPr lang="ru-RU" sz="2400" dirty="0" smtClean="0"/>
          </a:p>
          <a:p>
            <a:r>
              <a:rPr lang="ru-RU" sz="2800" dirty="0" smtClean="0"/>
              <a:t>Манипуляции списками</a:t>
            </a:r>
            <a:endParaRPr lang="en-US" sz="2800" dirty="0" smtClean="0"/>
          </a:p>
          <a:p>
            <a:pPr lvl="1"/>
            <a:r>
              <a:rPr lang="en-US" sz="2400" dirty="0" smtClean="0"/>
              <a:t>Splice </a:t>
            </a:r>
          </a:p>
          <a:p>
            <a:pPr lvl="1"/>
            <a:r>
              <a:rPr lang="en-US" sz="2400" dirty="0" smtClean="0"/>
              <a:t>Reverse</a:t>
            </a:r>
          </a:p>
          <a:p>
            <a:pPr lvl="1"/>
            <a:r>
              <a:rPr lang="en-US" sz="2400" dirty="0" smtClean="0"/>
              <a:t>Sort</a:t>
            </a:r>
          </a:p>
          <a:p>
            <a:pPr lvl="1"/>
            <a:r>
              <a:rPr lang="en-US" sz="2400" dirty="0" smtClean="0"/>
              <a:t>Merge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51576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Делаем граф ещё лучше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Следующая хорошая идея: использовать списки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VL, typename EL&gt; class Graph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vector&lt;list</a:t>
            </a:r>
            <a:r>
              <a:rPr lang="en-US" smtClean="0">
                <a:latin typeface="Consolas" panose="020B0609020204030204" pitchFamily="49" charset="0"/>
              </a:rPr>
              <a:t>&lt;EL&gt;&gt; </a:t>
            </a:r>
            <a:r>
              <a:rPr lang="en-US" smtClean="0">
                <a:latin typeface="Consolas" panose="020B0609020204030204" pitchFamily="49" charset="0"/>
              </a:rPr>
              <a:t>adjList_;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 i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often insertions on edges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vector&lt;VL&gt; vertices_;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</a:t>
            </a:r>
            <a:r>
              <a:rPr lang="en-US" smtClean="0">
                <a:latin typeface="Consolas" panose="020B0609020204030204" pitchFamily="49" charset="0"/>
              </a:rPr>
              <a:t>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Graph(size_t nvert) : </a:t>
            </a:r>
            <a:r>
              <a:rPr lang="en-US" smtClean="0">
                <a:latin typeface="Consolas" panose="020B0609020204030204" pitchFamily="49" charset="0"/>
              </a:rPr>
              <a:t>adjList_(nvert), vertices_(nvert)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</a:p>
          <a:p>
            <a:r>
              <a:rPr lang="ru-RU" smtClean="0"/>
              <a:t>Обсуждение: а может другие узловые контейнеры?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216220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Делаем граф ещё лучше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Следующая хорошая идея: использовать списки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VL, typename EL&gt; class Graph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vector&lt;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deque</a:t>
            </a:r>
            <a:r>
              <a:rPr lang="en-US" smtClean="0">
                <a:latin typeface="Consolas" panose="020B0609020204030204" pitchFamily="49" charset="0"/>
              </a:rPr>
              <a:t>&lt;EL&gt;&gt; </a:t>
            </a:r>
            <a:r>
              <a:rPr lang="en-US" smtClean="0">
                <a:latin typeface="Consolas" panose="020B0609020204030204" pitchFamily="49" charset="0"/>
              </a:rPr>
              <a:t>adjList_;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vector&lt;VL&gt; vertices_;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</a:t>
            </a:r>
            <a:r>
              <a:rPr lang="en-US" smtClean="0">
                <a:latin typeface="Consolas" panose="020B0609020204030204" pitchFamily="49" charset="0"/>
              </a:rPr>
              <a:t>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Graph(size_t nvert) : </a:t>
            </a:r>
            <a:r>
              <a:rPr lang="en-US" smtClean="0">
                <a:latin typeface="Consolas" panose="020B0609020204030204" pitchFamily="49" charset="0"/>
              </a:rPr>
              <a:t>adjList_(nvert), vertices_(nvert)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</a:p>
          <a:p>
            <a:r>
              <a:rPr lang="ru-RU" smtClean="0"/>
              <a:t>Обсуждение: а может другие узловые контейнеры</a:t>
            </a:r>
            <a:r>
              <a:rPr lang="en-US" smtClean="0"/>
              <a:t>?</a:t>
            </a:r>
          </a:p>
          <a:p>
            <a:r>
              <a:rPr lang="ru-RU" smtClean="0"/>
              <a:t>Гайдлайн: пока вам не нужен сплайс, дека скорее всего будет лучше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181650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Непрерывные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Узловые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Адаптеры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Контейнеро-подобные классы</a:t>
            </a:r>
          </a:p>
        </p:txBody>
      </p:sp>
    </p:spTree>
    <p:extLst>
      <p:ext uri="{BB962C8B-B14F-4D97-AF65-F5344CB8AC3E}">
        <p14:creationId xmlns:p14="http://schemas.microsoft.com/office/powerpoint/2010/main" val="35840219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контейнерных адаптеров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55800" y="2459807"/>
            <a:ext cx="5473700" cy="711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Какой-то контейнер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19720" y="2209270"/>
            <a:ext cx="13335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top()</a:t>
            </a:r>
          </a:p>
          <a:p>
            <a:r>
              <a:rPr lang="en-US" sz="2400" dirty="0" smtClean="0"/>
              <a:t>push()</a:t>
            </a:r>
          </a:p>
          <a:p>
            <a:r>
              <a:rPr lang="en-US" sz="2400" dirty="0" smtClean="0"/>
              <a:t>pop()</a:t>
            </a:r>
            <a:endParaRPr lang="en-US" sz="2400" dirty="0"/>
          </a:p>
        </p:txBody>
      </p:sp>
      <p:cxnSp>
        <p:nvCxnSpPr>
          <p:cNvPr id="6" name="Straight Arrow Connector 5"/>
          <p:cNvCxnSpPr>
            <a:stCxn id="5" idx="1"/>
            <a:endCxn id="4" idx="3"/>
          </p:cNvCxnSpPr>
          <p:nvPr/>
        </p:nvCxnSpPr>
        <p:spPr>
          <a:xfrm flipH="1">
            <a:off x="7429500" y="2809435"/>
            <a:ext cx="490220" cy="59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22600" y="4112787"/>
            <a:ext cx="4406900" cy="711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Какой-то контейнер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19720" y="4058356"/>
            <a:ext cx="13335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front()</a:t>
            </a:r>
          </a:p>
          <a:p>
            <a:r>
              <a:rPr lang="en-US" sz="2400" dirty="0" smtClean="0"/>
              <a:t>pop()</a:t>
            </a:r>
            <a:endParaRPr lang="en-US" sz="2400" dirty="0"/>
          </a:p>
        </p:txBody>
      </p:sp>
      <p:cxnSp>
        <p:nvCxnSpPr>
          <p:cNvPr id="11" name="Straight Arrow Connector 10"/>
          <p:cNvCxnSpPr>
            <a:stCxn id="10" idx="1"/>
            <a:endCxn id="9" idx="3"/>
          </p:cNvCxnSpPr>
          <p:nvPr/>
        </p:nvCxnSpPr>
        <p:spPr>
          <a:xfrm flipH="1" flipV="1">
            <a:off x="7429500" y="4468387"/>
            <a:ext cx="490220" cy="54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4100" y="4045656"/>
            <a:ext cx="13335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back()</a:t>
            </a:r>
          </a:p>
          <a:p>
            <a:r>
              <a:rPr lang="en-US" sz="2400" dirty="0" smtClean="0"/>
              <a:t>push()</a:t>
            </a:r>
            <a:endParaRPr lang="en-US" sz="2400" dirty="0"/>
          </a:p>
        </p:txBody>
      </p:sp>
      <p:cxnSp>
        <p:nvCxnSpPr>
          <p:cNvPr id="13" name="Straight Arrow Connector 12"/>
          <p:cNvCxnSpPr>
            <a:stCxn id="12" idx="3"/>
            <a:endCxn id="9" idx="1"/>
          </p:cNvCxnSpPr>
          <p:nvPr/>
        </p:nvCxnSpPr>
        <p:spPr>
          <a:xfrm>
            <a:off x="2387600" y="4461155"/>
            <a:ext cx="635000" cy="72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022600" y="5455601"/>
            <a:ext cx="4406900" cy="711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Какой-то контейнер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19720" y="5401170"/>
            <a:ext cx="13335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top()</a:t>
            </a:r>
          </a:p>
          <a:p>
            <a:r>
              <a:rPr lang="en-US" sz="2400" dirty="0" smtClean="0"/>
              <a:t>pop()</a:t>
            </a:r>
            <a:endParaRPr lang="en-US" sz="2400" dirty="0"/>
          </a:p>
        </p:txBody>
      </p:sp>
      <p:cxnSp>
        <p:nvCxnSpPr>
          <p:cNvPr id="33" name="Straight Arrow Connector 32"/>
          <p:cNvCxnSpPr>
            <a:stCxn id="32" idx="1"/>
            <a:endCxn id="31" idx="3"/>
          </p:cNvCxnSpPr>
          <p:nvPr/>
        </p:nvCxnSpPr>
        <p:spPr>
          <a:xfrm flipH="1" flipV="1">
            <a:off x="7429500" y="5811201"/>
            <a:ext cx="490220" cy="54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22350" y="5580368"/>
            <a:ext cx="13335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push()</a:t>
            </a:r>
            <a:endParaRPr lang="en-US" sz="2400" dirty="0"/>
          </a:p>
        </p:txBody>
      </p:sp>
      <p:cxnSp>
        <p:nvCxnSpPr>
          <p:cNvPr id="35" name="Straight Arrow Connector 34"/>
          <p:cNvCxnSpPr>
            <a:stCxn id="34" idx="3"/>
            <a:endCxn id="31" idx="1"/>
          </p:cNvCxnSpPr>
          <p:nvPr/>
        </p:nvCxnSpPr>
        <p:spPr>
          <a:xfrm>
            <a:off x="2355850" y="5811201"/>
            <a:ext cx="6667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4512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Излишняя ортогональность адаптеров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143000" y="2057400"/>
            <a:ext cx="9872871" cy="4340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stack &lt;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&gt; s; // ok, </a:t>
            </a:r>
            <a:r>
              <a:rPr lang="ru-RU" sz="2400" dirty="0" smtClean="0">
                <a:latin typeface="Consolas" panose="020B0609020204030204" pitchFamily="49" charset="0"/>
              </a:rPr>
              <a:t>это </a:t>
            </a:r>
            <a:r>
              <a:rPr lang="en-US" sz="2400" dirty="0" smtClean="0">
                <a:latin typeface="Consolas" panose="020B0609020204030204" pitchFamily="49" charset="0"/>
              </a:rPr>
              <a:t>stack &lt;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, </a:t>
            </a:r>
            <a:r>
              <a:rPr lang="en-US" sz="2400" dirty="0" err="1" smtClean="0">
                <a:latin typeface="Consolas" panose="020B0609020204030204" pitchFamily="49" charset="0"/>
              </a:rPr>
              <a:t>deque</a:t>
            </a:r>
            <a:r>
              <a:rPr lang="en-US" sz="2400" dirty="0" smtClean="0">
                <a:latin typeface="Consolas" panose="020B0609020204030204" pitchFamily="49" charset="0"/>
              </a:rPr>
              <a:t>&lt;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&gt;&gt;</a:t>
            </a:r>
          </a:p>
          <a:p>
            <a:pPr marL="4572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stack &lt;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, vector&lt;long&gt;&gt; s1; //</a:t>
            </a:r>
            <a:r>
              <a:rPr lang="ru-RU" sz="2400" dirty="0" smtClean="0">
                <a:latin typeface="Consolas" panose="020B0609020204030204" pitchFamily="49" charset="0"/>
              </a:rPr>
              <a:t> сомнительно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stack </a:t>
            </a:r>
            <a:r>
              <a:rPr lang="en-US" sz="2400" dirty="0"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latin typeface="Consolas" panose="020B0609020204030204" pitchFamily="49" charset="0"/>
              </a:rPr>
              <a:t>vector&lt;char&gt;&gt; s2; </a:t>
            </a:r>
            <a:r>
              <a:rPr lang="en-US" sz="2400" dirty="0">
                <a:latin typeface="Consolas" panose="020B0609020204030204" pitchFamily="49" charset="0"/>
              </a:rPr>
              <a:t>//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</a:rPr>
              <a:t>совсем плохо</a:t>
            </a:r>
          </a:p>
          <a:p>
            <a:pPr marL="4572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s2.push(1000);</a:t>
            </a:r>
          </a:p>
          <a:p>
            <a:pPr marL="4572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</a:rPr>
              <a:t>Что вернёт </a:t>
            </a:r>
            <a:r>
              <a:rPr lang="en-US" sz="2400" dirty="0" smtClean="0">
                <a:latin typeface="Consolas" panose="020B0609020204030204" pitchFamily="49" charset="0"/>
              </a:rPr>
              <a:t>s2.top()?</a:t>
            </a:r>
            <a:endParaRPr lang="ru-RU" sz="2400" dirty="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</a:rPr>
              <a:t>Ещё хуже: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stack </a:t>
            </a:r>
            <a:r>
              <a:rPr lang="en-US" sz="2400" dirty="0">
                <a:latin typeface="Consolas" panose="020B0609020204030204" pitchFamily="49" charset="0"/>
              </a:rPr>
              <a:t>&lt;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, </a:t>
            </a:r>
            <a:r>
              <a:rPr lang="en-US" sz="2400" dirty="0" err="1" smtClean="0">
                <a:latin typeface="Consolas" panose="020B0609020204030204" pitchFamily="49" charset="0"/>
              </a:rPr>
              <a:t>forward_list</a:t>
            </a:r>
            <a:r>
              <a:rPr lang="en-US" sz="2400" dirty="0" smtClean="0">
                <a:latin typeface="Consolas" panose="020B0609020204030204" pitchFamily="49" charset="0"/>
              </a:rPr>
              <a:t>&lt;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&gt;&gt; </a:t>
            </a:r>
            <a:r>
              <a:rPr lang="en-US" sz="2400" dirty="0">
                <a:latin typeface="Consolas" panose="020B0609020204030204" pitchFamily="49" charset="0"/>
              </a:rPr>
              <a:t>s</a:t>
            </a:r>
            <a:r>
              <a:rPr lang="en-US" sz="2400" dirty="0" smtClean="0">
                <a:latin typeface="Consolas" panose="020B0609020204030204" pitchFamily="49" charset="0"/>
              </a:rPr>
              <a:t>; //</a:t>
            </a:r>
            <a:r>
              <a:rPr lang="ru-RU" sz="2400" dirty="0" smtClean="0">
                <a:latin typeface="Consolas" panose="020B0609020204030204" pitchFamily="49" charset="0"/>
              </a:rPr>
              <a:t> ошибка компиляции</a:t>
            </a:r>
          </a:p>
          <a:p>
            <a:pPr marL="4572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</a:rPr>
              <a:t>Но эта ошибка неочевидна. Стек же </a:t>
            </a:r>
            <a:r>
              <a:rPr lang="ru-RU" sz="2400" dirty="0" smtClean="0">
                <a:solidFill>
                  <a:srgbClr val="115EF7"/>
                </a:solidFill>
                <a:latin typeface="Consolas" panose="020B0609020204030204" pitchFamily="49" charset="0"/>
              </a:rPr>
              <a:t>может</a:t>
            </a:r>
            <a:r>
              <a:rPr lang="ru-RU" sz="2400" dirty="0" smtClean="0">
                <a:latin typeface="Consolas" panose="020B0609020204030204" pitchFamily="49" charset="0"/>
              </a:rPr>
              <a:t> быть сделан на односвязном списке. Но не в </a:t>
            </a:r>
            <a:r>
              <a:rPr lang="en-US" sz="2400" dirty="0" smtClean="0">
                <a:latin typeface="Consolas" panose="020B0609020204030204" pitchFamily="49" charset="0"/>
              </a:rPr>
              <a:t>STL-uniform way.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865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 борьба с интерфейсом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</a:rPr>
              <a:t>stack </a:t>
            </a:r>
            <a:r>
              <a:rPr lang="en-US" sz="2400" dirty="0" smtClean="0">
                <a:latin typeface="Consolas" panose="020B0609020204030204" pitchFamily="49" charset="0"/>
              </a:rPr>
              <a:t>&lt;T&gt; </a:t>
            </a:r>
            <a:r>
              <a:rPr lang="en-US" sz="2400" dirty="0">
                <a:latin typeface="Consolas" panose="020B0609020204030204" pitchFamily="49" charset="0"/>
              </a:rPr>
              <a:t>s</a:t>
            </a:r>
            <a:r>
              <a:rPr lang="en-US" sz="2400" dirty="0" smtClean="0">
                <a:latin typeface="Consolas" panose="020B0609020204030204" pitchFamily="49" charset="0"/>
              </a:rPr>
              <a:t>; // </a:t>
            </a:r>
            <a:r>
              <a:rPr lang="ru-RU" sz="2400" dirty="0" smtClean="0">
                <a:latin typeface="Consolas" panose="020B0609020204030204" pitchFamily="49" charset="0"/>
              </a:rPr>
              <a:t>помним, что под ним дышит </a:t>
            </a:r>
            <a:r>
              <a:rPr lang="en-US" sz="2400" dirty="0" err="1" smtClean="0">
                <a:latin typeface="Consolas" panose="020B0609020204030204" pitchFamily="49" charset="0"/>
              </a:rPr>
              <a:t>deque</a:t>
            </a:r>
            <a:r>
              <a:rPr lang="en-US" sz="2400" dirty="0" smtClean="0">
                <a:latin typeface="Consolas" panose="020B0609020204030204" pitchFamily="49" charset="0"/>
              </a:rPr>
              <a:t> &lt;T&gt;</a:t>
            </a:r>
            <a:endParaRPr lang="ru-RU" sz="2400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for (</a:t>
            </a:r>
            <a:r>
              <a:rPr lang="ru-RU" sz="2400" dirty="0" smtClean="0">
                <a:latin typeface="Consolas" panose="020B0609020204030204" pitchFamily="49" charset="0"/>
              </a:rPr>
              <a:t>долгий-долгий цикл)</a:t>
            </a:r>
            <a:br>
              <a:rPr lang="ru-RU" sz="2400" dirty="0" smtClean="0">
                <a:latin typeface="Consolas" panose="020B0609020204030204" pitchFamily="49" charset="0"/>
              </a:rPr>
            </a:br>
            <a:r>
              <a:rPr lang="ru-RU" sz="2400" dirty="0" smtClean="0"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latin typeface="Consolas" panose="020B0609020204030204" pitchFamily="49" charset="0"/>
              </a:rPr>
              <a:t>s.push</a:t>
            </a:r>
            <a:r>
              <a:rPr lang="ru-RU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ru-RU" sz="2400" dirty="0" smtClean="0">
                <a:latin typeface="Consolas" panose="020B0609020204030204" pitchFamily="49" charset="0"/>
              </a:rPr>
              <a:t>сложное значение)</a:t>
            </a:r>
            <a:r>
              <a:rPr lang="en-US" sz="2400" dirty="0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</a:rPr>
              <a:t>тут много всего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</a:rPr>
              <a:t>А вот тут надо очистить стек. Типа </a:t>
            </a:r>
            <a:r>
              <a:rPr lang="en-US" sz="2400" dirty="0" err="1" smtClean="0">
                <a:latin typeface="Consolas" panose="020B0609020204030204" pitchFamily="49" charset="0"/>
              </a:rPr>
              <a:t>deque</a:t>
            </a:r>
            <a:r>
              <a:rPr lang="en-US" sz="2400" dirty="0" smtClean="0">
                <a:latin typeface="Consolas" panose="020B0609020204030204" pitchFamily="49" charset="0"/>
              </a:rPr>
              <a:t>&lt;T&gt;::clear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</a:rPr>
              <a:t>Но как</a:t>
            </a:r>
            <a:r>
              <a:rPr lang="en-US" sz="2400" dirty="0" smtClean="0">
                <a:latin typeface="Consolas" panose="020B0609020204030204" pitchFamily="49" charset="0"/>
              </a:rPr>
              <a:t>?</a:t>
            </a:r>
            <a:endParaRPr lang="ru-RU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531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</a:t>
            </a:r>
            <a:r>
              <a:rPr lang="ru-RU" smtClean="0"/>
              <a:t>оследовательные контейнеры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Контейнеры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smtClean="0"/>
              <a:t>vector</a:t>
            </a:r>
            <a:r>
              <a:rPr lang="ru-RU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массив с переменным размером и гарантией </a:t>
            </a:r>
            <a:r>
              <a:rPr lang="ru-RU" smtClean="0">
                <a:ea typeface="Cambria Math" panose="02040503050406030204" pitchFamily="18" charset="0"/>
              </a:rPr>
              <a:t>непрерывности </a:t>
            </a:r>
            <a:r>
              <a:rPr lang="ru-RU" smtClean="0">
                <a:ea typeface="Cambria Math" panose="02040503050406030204" pitchFamily="18" charset="0"/>
              </a:rPr>
              <a:t>памяти*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/>
              <a:t>array</a:t>
            </a:r>
            <a:r>
              <a:rPr lang="en-US"/>
              <a:t> </a:t>
            </a:r>
            <a:r>
              <a:rPr lang="en-US">
                <a:ea typeface="Cambria Math" panose="02040503050406030204" pitchFamily="18" charset="0"/>
              </a:rPr>
              <a:t>― </a:t>
            </a:r>
            <a:r>
              <a:rPr lang="ru-RU">
                <a:ea typeface="Cambria Math" panose="02040503050406030204" pitchFamily="18" charset="0"/>
              </a:rPr>
              <a:t>массив с фиксированным размером, </a:t>
            </a:r>
            <a:r>
              <a:rPr lang="en-US"/>
              <a:t> </a:t>
            </a:r>
            <a:r>
              <a:rPr lang="ru-RU"/>
              <a:t>известным в момент компиляции</a:t>
            </a:r>
            <a:endParaRPr lang="en-US"/>
          </a:p>
          <a:p>
            <a:pPr lvl="1"/>
            <a:r>
              <a:rPr lang="en-US" b="1" smtClean="0"/>
              <a:t>deque</a:t>
            </a:r>
            <a:r>
              <a:rPr lang="ru-RU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массив с переменным размером без гарантий по памяти</a:t>
            </a:r>
            <a:endParaRPr lang="en-US" dirty="0" smtClean="0"/>
          </a:p>
          <a:p>
            <a:pPr lvl="1"/>
            <a:r>
              <a:rPr lang="en-US" b="1" dirty="0" smtClean="0"/>
              <a:t>list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двусвязный список</a:t>
            </a:r>
            <a:endParaRPr lang="en-US" dirty="0" smtClean="0"/>
          </a:p>
          <a:p>
            <a:pPr lvl="1"/>
            <a:r>
              <a:rPr lang="en-US" b="1" dirty="0" err="1" smtClean="0"/>
              <a:t>forward_list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односвязный список</a:t>
            </a:r>
            <a:endParaRPr lang="ru-RU" dirty="0" smtClean="0"/>
          </a:p>
          <a:p>
            <a:r>
              <a:rPr lang="ru-RU" smtClean="0"/>
              <a:t>Адапт</a:t>
            </a:r>
            <a:r>
              <a:rPr lang="ru-RU"/>
              <a:t>е</a:t>
            </a:r>
            <a:r>
              <a:rPr lang="ru-RU" smtClean="0"/>
              <a:t>ры</a:t>
            </a:r>
            <a:endParaRPr lang="ru-RU" dirty="0" smtClean="0"/>
          </a:p>
          <a:p>
            <a:pPr lvl="1"/>
            <a:r>
              <a:rPr lang="en-US" b="1" dirty="0" smtClean="0"/>
              <a:t>stack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</a:t>
            </a:r>
            <a:r>
              <a:rPr lang="en-US" dirty="0" smtClean="0">
                <a:ea typeface="Cambria Math" panose="02040503050406030204" pitchFamily="18" charset="0"/>
              </a:rPr>
              <a:t>FIFO </a:t>
            </a:r>
            <a:r>
              <a:rPr lang="ru-RU" dirty="0" smtClean="0">
                <a:ea typeface="Cambria Math" panose="02040503050406030204" pitchFamily="18" charset="0"/>
              </a:rPr>
              <a:t>контейнер, чаще всего на базе</a:t>
            </a:r>
            <a:r>
              <a:rPr lang="en-US" dirty="0" smtClean="0">
                <a:ea typeface="Cambria Math" panose="02040503050406030204" pitchFamily="18" charset="0"/>
              </a:rPr>
              <a:t> </a:t>
            </a:r>
            <a:r>
              <a:rPr lang="en-US" dirty="0" err="1" smtClean="0">
                <a:ea typeface="Cambria Math" panose="02040503050406030204" pitchFamily="18" charset="0"/>
              </a:rPr>
              <a:t>deque</a:t>
            </a:r>
            <a:endParaRPr lang="en-US" dirty="0" smtClean="0"/>
          </a:p>
          <a:p>
            <a:pPr lvl="1"/>
            <a:r>
              <a:rPr lang="en-US" b="1" dirty="0" smtClean="0"/>
              <a:t>queue</a:t>
            </a:r>
            <a:r>
              <a:rPr lang="en-US" dirty="0" smtClean="0"/>
              <a:t> </a:t>
            </a:r>
            <a:r>
              <a:rPr lang="en-US" dirty="0">
                <a:ea typeface="Cambria Math" panose="02040503050406030204" pitchFamily="18" charset="0"/>
              </a:rPr>
              <a:t>―</a:t>
            </a:r>
            <a:r>
              <a:rPr lang="ru-RU" dirty="0">
                <a:ea typeface="Cambria Math" panose="02040503050406030204" pitchFamily="18" charset="0"/>
              </a:rPr>
              <a:t> </a:t>
            </a:r>
            <a:r>
              <a:rPr lang="en-US" dirty="0">
                <a:ea typeface="Cambria Math" panose="02040503050406030204" pitchFamily="18" charset="0"/>
              </a:rPr>
              <a:t>L</a:t>
            </a:r>
            <a:r>
              <a:rPr lang="en-US" dirty="0" smtClean="0">
                <a:ea typeface="Cambria Math" panose="02040503050406030204" pitchFamily="18" charset="0"/>
              </a:rPr>
              <a:t>IFO </a:t>
            </a:r>
            <a:r>
              <a:rPr lang="ru-RU" dirty="0">
                <a:ea typeface="Cambria Math" panose="02040503050406030204" pitchFamily="18" charset="0"/>
              </a:rPr>
              <a:t>контейнер, чаще всего на базе</a:t>
            </a:r>
            <a:r>
              <a:rPr lang="en-US" dirty="0">
                <a:ea typeface="Cambria Math" panose="02040503050406030204" pitchFamily="18" charset="0"/>
              </a:rPr>
              <a:t> </a:t>
            </a:r>
            <a:r>
              <a:rPr lang="en-US" dirty="0" err="1" smtClean="0">
                <a:ea typeface="Cambria Math" panose="02040503050406030204" pitchFamily="18" charset="0"/>
              </a:rPr>
              <a:t>deque</a:t>
            </a:r>
            <a:endParaRPr lang="en-US" dirty="0" smtClean="0"/>
          </a:p>
          <a:p>
            <a:pPr lvl="1"/>
            <a:r>
              <a:rPr lang="en-US" b="1" dirty="0" err="1" smtClean="0"/>
              <a:t>priority_queue</a:t>
            </a:r>
            <a:r>
              <a:rPr lang="en-US" dirty="0" smtClean="0"/>
              <a:t> </a:t>
            </a:r>
            <a:r>
              <a:rPr lang="en-US" dirty="0">
                <a:ea typeface="Cambria Math" panose="02040503050406030204" pitchFamily="18" charset="0"/>
              </a:rPr>
              <a:t>―</a:t>
            </a:r>
            <a:r>
              <a:rPr lang="ru-RU" dirty="0">
                <a:ea typeface="Cambria Math" panose="02040503050406030204" pitchFamily="18" charset="0"/>
              </a:rPr>
              <a:t> </a:t>
            </a:r>
            <a:r>
              <a:rPr lang="ru-RU" dirty="0" smtClean="0">
                <a:ea typeface="Cambria Math" panose="02040503050406030204" pitchFamily="18" charset="0"/>
              </a:rPr>
              <a:t>очередь с приоритетами, чаще всего на базе </a:t>
            </a:r>
            <a:r>
              <a:rPr lang="en-US" dirty="0" smtClean="0">
                <a:ea typeface="Cambria Math" panose="02040503050406030204" pitchFamily="18" charset="0"/>
              </a:rPr>
              <a:t>vector</a:t>
            </a:r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12064" y="5832390"/>
            <a:ext cx="11432801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i="1" smtClean="0"/>
              <a:t>*</a:t>
            </a:r>
            <a:r>
              <a:rPr lang="en-US" sz="1800" i="1"/>
              <a:t>W</a:t>
            </a:r>
            <a:r>
              <a:rPr lang="en-US" sz="1800" i="1" smtClean="0"/>
              <a:t>hen choosing a container, remember vector is best. Leave a comment to explain if you choose from the rest </a:t>
            </a:r>
            <a:br>
              <a:rPr lang="en-US" sz="1800" i="1" smtClean="0"/>
            </a:br>
            <a:r>
              <a:rPr lang="en-US" sz="1800" i="1" smtClean="0"/>
              <a:t>(c) Tony van Eerd</a:t>
            </a:r>
            <a:endParaRPr lang="en-US" sz="1800" i="1"/>
          </a:p>
        </p:txBody>
      </p:sp>
    </p:spTree>
    <p:extLst>
      <p:ext uri="{BB962C8B-B14F-4D97-AF65-F5344CB8AC3E}">
        <p14:creationId xmlns:p14="http://schemas.microsoft.com/office/powerpoint/2010/main" val="1050735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Решение: и снова своп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</a:rPr>
              <a:t>stack </a:t>
            </a:r>
            <a:r>
              <a:rPr lang="en-US" sz="2400" dirty="0" smtClean="0">
                <a:latin typeface="Consolas" panose="020B0609020204030204" pitchFamily="49" charset="0"/>
              </a:rPr>
              <a:t>&lt;T&gt; </a:t>
            </a:r>
            <a:r>
              <a:rPr lang="en-US" sz="2400" dirty="0">
                <a:latin typeface="Consolas" panose="020B0609020204030204" pitchFamily="49" charset="0"/>
              </a:rPr>
              <a:t>s</a:t>
            </a:r>
            <a:r>
              <a:rPr lang="en-US" sz="2400" dirty="0" smtClean="0">
                <a:latin typeface="Consolas" panose="020B0609020204030204" pitchFamily="49" charset="0"/>
              </a:rPr>
              <a:t>; // </a:t>
            </a:r>
            <a:r>
              <a:rPr lang="ru-RU" sz="2400" dirty="0" smtClean="0">
                <a:latin typeface="Consolas" panose="020B0609020204030204" pitchFamily="49" charset="0"/>
              </a:rPr>
              <a:t>помним, что под ним дышит </a:t>
            </a:r>
            <a:r>
              <a:rPr lang="en-US" sz="2400" dirty="0" err="1" smtClean="0">
                <a:latin typeface="Consolas" panose="020B0609020204030204" pitchFamily="49" charset="0"/>
              </a:rPr>
              <a:t>deque</a:t>
            </a:r>
            <a:r>
              <a:rPr lang="en-US" sz="2400" dirty="0" smtClean="0">
                <a:latin typeface="Consolas" panose="020B0609020204030204" pitchFamily="49" charset="0"/>
              </a:rPr>
              <a:t> &lt;T&gt;</a:t>
            </a:r>
            <a:endParaRPr lang="ru-RU" sz="2400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for (</a:t>
            </a:r>
            <a:r>
              <a:rPr lang="ru-RU" sz="2400" dirty="0" smtClean="0">
                <a:latin typeface="Consolas" panose="020B0609020204030204" pitchFamily="49" charset="0"/>
              </a:rPr>
              <a:t>долгий-долгий цикл)</a:t>
            </a:r>
            <a:br>
              <a:rPr lang="ru-RU" sz="2400" dirty="0" smtClean="0">
                <a:latin typeface="Consolas" panose="020B0609020204030204" pitchFamily="49" charset="0"/>
              </a:rPr>
            </a:br>
            <a:r>
              <a:rPr lang="ru-RU" sz="2400" dirty="0" smtClean="0"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latin typeface="Consolas" panose="020B0609020204030204" pitchFamily="49" charset="0"/>
              </a:rPr>
              <a:t>s.push</a:t>
            </a:r>
            <a:r>
              <a:rPr lang="ru-RU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ru-RU" sz="2400" dirty="0" smtClean="0">
                <a:latin typeface="Consolas" panose="020B0609020204030204" pitchFamily="49" charset="0"/>
              </a:rPr>
              <a:t>сложное значение)</a:t>
            </a:r>
            <a:r>
              <a:rPr lang="en-US" sz="2400" dirty="0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</a:rPr>
              <a:t>тут много всего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</a:rPr>
              <a:t>А вот тут надо очистить стек. Типа </a:t>
            </a:r>
            <a:r>
              <a:rPr lang="en-US" sz="2400" dirty="0" err="1" smtClean="0">
                <a:latin typeface="Consolas" panose="020B0609020204030204" pitchFamily="49" charset="0"/>
              </a:rPr>
              <a:t>deque</a:t>
            </a:r>
            <a:r>
              <a:rPr lang="en-US" sz="2400" dirty="0" smtClean="0">
                <a:latin typeface="Consolas" panose="020B0609020204030204" pitchFamily="49" charset="0"/>
              </a:rPr>
              <a:t>&lt;T&gt;::clear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115EF7"/>
                </a:solidFill>
                <a:latin typeface="Consolas" panose="020B0609020204030204" pitchFamily="49" charset="0"/>
              </a:rPr>
              <a:t>stack&lt;T&gt;().swap(s);</a:t>
            </a:r>
          </a:p>
        </p:txBody>
      </p:sp>
    </p:spTree>
    <p:extLst>
      <p:ext uri="{BB962C8B-B14F-4D97-AF65-F5344CB8AC3E}">
        <p14:creationId xmlns:p14="http://schemas.microsoft.com/office/powerpoint/2010/main" val="35062660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Почему стек, очередь и очередь с приоритетами не отдельные контейнеры?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2158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Непрерывные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Узловые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Адаптеры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/>
              <a:t> </a:t>
            </a:r>
            <a:r>
              <a:rPr lang="ru-RU" sz="4800" smtClean="0"/>
              <a:t>Контейнеро-подобные классы</a:t>
            </a:r>
          </a:p>
        </p:txBody>
      </p:sp>
    </p:spTree>
    <p:extLst>
      <p:ext uri="{BB962C8B-B14F-4D97-AF65-F5344CB8AC3E}">
        <p14:creationId xmlns:p14="http://schemas.microsoft.com/office/powerpoint/2010/main" val="37151420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Соблазн: </a:t>
            </a:r>
            <a:r>
              <a:rPr lang="en-US" dirty="0" smtClean="0"/>
              <a:t>operator+ </a:t>
            </a:r>
            <a:r>
              <a:rPr lang="ru-RU" dirty="0" smtClean="0"/>
              <a:t>для векторов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67200"/>
          </a:xfrm>
        </p:spPr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ru-RU" sz="2400" dirty="0" smtClean="0"/>
              <a:t>Как мог бы работать </a:t>
            </a:r>
            <a:r>
              <a:rPr lang="en-US" sz="2400" dirty="0" smtClean="0"/>
              <a:t>operator+ </a:t>
            </a:r>
            <a:r>
              <a:rPr lang="ru-RU" sz="2400" dirty="0" smtClean="0"/>
              <a:t>в случае векторов?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v1 { 2, 3, 5, 7 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v2 { 20, 30, 50, 70 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и вот здесь очень хочется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auto v = v1 + v2;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assert(v == (vector&lt;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&gt;){ 22, 33, 55, 77 });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sz="2400" dirty="0" smtClean="0"/>
              <a:t>Обсуждение: так может быть и определим специализацию </a:t>
            </a:r>
            <a:r>
              <a:rPr lang="en-US" sz="2400" dirty="0" smtClean="0"/>
              <a:t>vector&lt;</a:t>
            </a:r>
            <a:r>
              <a:rPr lang="en-US" sz="2400" dirty="0" err="1" smtClean="0"/>
              <a:t>int</a:t>
            </a:r>
            <a:r>
              <a:rPr lang="en-US" sz="2400" dirty="0" smtClean="0"/>
              <a:t>&gt; </a:t>
            </a:r>
            <a:r>
              <a:rPr lang="ru-RU" sz="2400" dirty="0" smtClean="0"/>
              <a:t>(ну может ещё парочку) и для неё (них) сделаем </a:t>
            </a:r>
            <a:r>
              <a:rPr lang="en-US" sz="2400" dirty="0" smtClean="0"/>
              <a:t>operator+?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1083528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Соблазн: </a:t>
            </a:r>
            <a:r>
              <a:rPr lang="en-US" dirty="0" smtClean="0"/>
              <a:t>operator+ </a:t>
            </a:r>
            <a:r>
              <a:rPr lang="ru-RU" dirty="0" smtClean="0"/>
              <a:t>для векторов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9420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ru-RU" sz="2400" dirty="0" smtClean="0"/>
              <a:t>Как мог бы работать </a:t>
            </a:r>
            <a:r>
              <a:rPr lang="en-US" sz="2400" dirty="0" smtClean="0"/>
              <a:t>operator+ </a:t>
            </a:r>
            <a:r>
              <a:rPr lang="ru-RU" sz="2400" dirty="0" smtClean="0"/>
              <a:t>в случае векторов?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v1 { 2, 3, 5, 7 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v2 { 20, 30, 50, 70 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и вот здесь очень хочется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auto v = </a:t>
            </a:r>
            <a:r>
              <a:rPr lang="en-US" smtClean="0">
                <a:latin typeface="Consolas" panose="020B0609020204030204" pitchFamily="49" charset="0"/>
              </a:rPr>
              <a:t>v1 + </a:t>
            </a:r>
            <a:r>
              <a:rPr lang="en-US" dirty="0" smtClean="0">
                <a:latin typeface="Consolas" panose="020B0609020204030204" pitchFamily="49" charset="0"/>
              </a:rPr>
              <a:t>v2;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assert(v == (vector&lt;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&gt;){ 22, 33, 55, 77 </a:t>
            </a:r>
            <a:r>
              <a:rPr lang="en-US" dirty="0" smtClean="0">
                <a:latin typeface="Consolas" panose="020B0609020204030204" pitchFamily="49" charset="0"/>
              </a:rPr>
              <a:t>});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sz="2400" dirty="0" smtClean="0"/>
              <a:t>Обсуждение: так может быть и определим специализацию </a:t>
            </a:r>
            <a:r>
              <a:rPr lang="en-US" sz="2400" dirty="0" smtClean="0"/>
              <a:t>vector&lt;</a:t>
            </a:r>
            <a:r>
              <a:rPr lang="en-US" sz="2400" dirty="0" err="1" smtClean="0"/>
              <a:t>int</a:t>
            </a:r>
            <a:r>
              <a:rPr lang="en-US" sz="2400" dirty="0" smtClean="0"/>
              <a:t>&gt; (</a:t>
            </a:r>
            <a:r>
              <a:rPr lang="ru-RU" sz="2400" dirty="0" smtClean="0"/>
              <a:t>ну может ещё парочку) и для неё (них) сделаем </a:t>
            </a:r>
            <a:r>
              <a:rPr lang="en-US" sz="2400" dirty="0" smtClean="0"/>
              <a:t>operator+?</a:t>
            </a:r>
            <a:endParaRPr lang="ru-RU" sz="2400" dirty="0" smtClean="0"/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Hint: </a:t>
            </a:r>
            <a:r>
              <a:rPr lang="ru-RU" sz="2400" dirty="0" smtClean="0">
                <a:solidFill>
                  <a:srgbClr val="FF0000"/>
                </a:solidFill>
              </a:rPr>
              <a:t>нет, </a:t>
            </a:r>
            <a:r>
              <a:rPr lang="en-US" sz="2400" dirty="0" smtClean="0">
                <a:solidFill>
                  <a:srgbClr val="FF0000"/>
                </a:solidFill>
              </a:rPr>
              <a:t>vector&lt;bool&gt; </a:t>
            </a:r>
            <a:r>
              <a:rPr lang="ru-RU" sz="2400" dirty="0" smtClean="0">
                <a:solidFill>
                  <a:srgbClr val="FF0000"/>
                </a:solidFill>
              </a:rPr>
              <a:t>многому нас научил</a:t>
            </a:r>
          </a:p>
        </p:txBody>
      </p:sp>
    </p:spTree>
    <p:extLst>
      <p:ext uri="{BB962C8B-B14F-4D97-AF65-F5344CB8AC3E}">
        <p14:creationId xmlns:p14="http://schemas.microsoft.com/office/powerpoint/2010/main" val="41464119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Valarrays</a:t>
            </a:r>
            <a:r>
              <a:rPr lang="en-US" dirty="0" smtClean="0"/>
              <a:t>: </a:t>
            </a:r>
            <a:r>
              <a:rPr lang="ru-RU" dirty="0" smtClean="0"/>
              <a:t>вектора значений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valarray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v1 { 2, 3, 5, 7 };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valarray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v2 { 20, 30, 50, 70 };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valarray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v3 = v1 + v2</a:t>
            </a:r>
            <a:r>
              <a:rPr lang="en-US" dirty="0" smtClean="0">
                <a:latin typeface="Consolas" panose="020B0609020204030204" pitchFamily="49" charset="0"/>
              </a:rPr>
              <a:t>; // { 22, 33, 55, 77 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dirty="0" smtClean="0">
                <a:latin typeface="Consolas" panose="020B0609020204030204" pitchFamily="49" charset="0"/>
              </a:rPr>
              <a:t>И даже вот так (умножение трактуется как </a:t>
            </a:r>
            <a:r>
              <a:rPr lang="en-US" dirty="0" smtClean="0">
                <a:latin typeface="Consolas" panose="020B0609020204030204" pitchFamily="49" charset="0"/>
              </a:rPr>
              <a:t>dot product</a:t>
            </a:r>
            <a:r>
              <a:rPr lang="ru-RU" dirty="0" smtClean="0">
                <a:latin typeface="Consolas" panose="020B0609020204030204" pitchFamily="49" charset="0"/>
              </a:rPr>
              <a:t>):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>
                <a:latin typeface="Consolas" panose="020B0609020204030204" pitchFamily="49" charset="0"/>
              </a:rPr>
              <a:t>valarray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v4 = v1 * v2 + </a:t>
            </a:r>
            <a:r>
              <a:rPr lang="en-US" dirty="0">
                <a:latin typeface="Consolas" panose="020B0609020204030204" pitchFamily="49" charset="0"/>
              </a:rPr>
              <a:t>v1 + v2; // </a:t>
            </a:r>
            <a:r>
              <a:rPr lang="en-US" dirty="0" smtClean="0">
                <a:latin typeface="Consolas" panose="020B0609020204030204" pitchFamily="49" charset="0"/>
              </a:rPr>
              <a:t>{ 62, 123, 305, 567 }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>
                <a:latin typeface="Consolas" panose="020B0609020204030204" pitchFamily="49" charset="0"/>
              </a:rPr>
              <a:t>valarray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v4 = pow (v1, 2); // 4, 9, 25, 29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dirty="0" smtClean="0">
                <a:latin typeface="Consolas" panose="020B0609020204030204" pitchFamily="49" charset="0"/>
              </a:rPr>
              <a:t>Но настоящая мощь </a:t>
            </a:r>
            <a:r>
              <a:rPr lang="en-US" dirty="0" err="1" smtClean="0">
                <a:latin typeface="Consolas" panose="020B0609020204030204" pitchFamily="49" charset="0"/>
              </a:rPr>
              <a:t>valarrays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даже не в этом</a:t>
            </a:r>
          </a:p>
        </p:txBody>
      </p:sp>
    </p:spTree>
    <p:extLst>
      <p:ext uri="{BB962C8B-B14F-4D97-AF65-F5344CB8AC3E}">
        <p14:creationId xmlns:p14="http://schemas.microsoft.com/office/powerpoint/2010/main" val="35412536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Особая возможность</a:t>
            </a:r>
            <a:r>
              <a:rPr lang="en-US" dirty="0" smtClean="0"/>
              <a:t>: 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/>
              <a:t>Slice (</a:t>
            </a:r>
            <a:r>
              <a:rPr lang="ru-RU" sz="2400" dirty="0" smtClean="0"/>
              <a:t>не путать со </a:t>
            </a:r>
            <a:r>
              <a:rPr lang="en-US" sz="2400" dirty="0" smtClean="0"/>
              <a:t>splice!) </a:t>
            </a:r>
            <a:r>
              <a:rPr lang="ru-RU" sz="2400" dirty="0" smtClean="0"/>
              <a:t>это векторный указатель.</a:t>
            </a:r>
          </a:p>
          <a:p>
            <a:pPr>
              <a:lnSpc>
                <a:spcPct val="100000"/>
              </a:lnSpc>
            </a:pPr>
            <a:r>
              <a:rPr lang="ru-RU" sz="2400" dirty="0" smtClean="0"/>
              <a:t>Идею проще всего посмотреть на примере: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>
                <a:latin typeface="Consolas" panose="020B0609020204030204" pitchFamily="49" charset="0"/>
              </a:rPr>
              <a:t>valarray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row(n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slice </a:t>
            </a:r>
            <a:r>
              <a:rPr lang="en-US" dirty="0">
                <a:latin typeface="Consolas" panose="020B0609020204030204" pitchFamily="49" charset="0"/>
              </a:rPr>
              <a:t>red(0, n/3, 3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row[red</a:t>
            </a:r>
            <a:r>
              <a:rPr lang="en-US" dirty="0">
                <a:latin typeface="Consolas" panose="020B0609020204030204" pitchFamily="49" charset="0"/>
              </a:rPr>
              <a:t>]=</a:t>
            </a:r>
            <a:r>
              <a:rPr lang="en-US" dirty="0" smtClean="0">
                <a:latin typeface="Consolas" panose="020B0609020204030204" pitchFamily="49" charset="0"/>
              </a:rPr>
              <a:t>255; // </a:t>
            </a:r>
            <a:r>
              <a:rPr lang="ru-RU" dirty="0" smtClean="0">
                <a:latin typeface="Consolas" panose="020B0609020204030204" pitchFamily="49" charset="0"/>
              </a:rPr>
              <a:t>установить каждую третью ячейку </a:t>
            </a:r>
            <a:r>
              <a:rPr lang="en-US" dirty="0" smtClean="0">
                <a:latin typeface="Consolas" panose="020B0609020204030204" pitchFamily="49" charset="0"/>
              </a:rPr>
              <a:t>row</a:t>
            </a:r>
            <a:endParaRPr lang="ru-RU" dirty="0" smtClean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dirty="0" smtClean="0"/>
              <a:t>slice </a:t>
            </a:r>
            <a:r>
              <a:rPr lang="ru-RU" sz="2400" dirty="0" smtClean="0"/>
              <a:t>имеет начало, конец и инкремент, он похож на запись цикла и действительно можно было бы записать</a:t>
            </a:r>
            <a:r>
              <a:rPr lang="en-US" sz="2400" dirty="0" smtClean="0"/>
              <a:t> (</a:t>
            </a:r>
            <a:r>
              <a:rPr lang="ru-RU" sz="2400" dirty="0" smtClean="0"/>
              <a:t>но слайс эффективней</a:t>
            </a:r>
            <a:r>
              <a:rPr lang="en-US" sz="2400" dirty="0" smtClean="0"/>
              <a:t>)</a:t>
            </a:r>
            <a:r>
              <a:rPr lang="ru-RU" sz="2400" dirty="0" smtClean="0"/>
              <a:t>: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!= n;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+= </a:t>
            </a:r>
            <a:r>
              <a:rPr lang="en-US" dirty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row[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 = 255;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4552054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Коротко о битовых масках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bitset</a:t>
            </a:r>
            <a:r>
              <a:rPr lang="ru-RU" dirty="0" smtClean="0"/>
              <a:t> это альтернатива </a:t>
            </a:r>
            <a:r>
              <a:rPr lang="en-US" dirty="0" smtClean="0"/>
              <a:t>array&lt;bool&gt;</a:t>
            </a:r>
            <a:r>
              <a:rPr lang="ru-RU" dirty="0" smtClean="0"/>
              <a:t> то есть у него фиксированный размер, являющийся параметром контейнера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// 24-bit number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bitset</a:t>
            </a:r>
            <a:r>
              <a:rPr lang="en-US" dirty="0" smtClean="0">
                <a:latin typeface="Consolas" panose="020B0609020204030204" pitchFamily="49" charset="0"/>
              </a:rPr>
              <a:t>&lt;24&gt; s = 0x7ff000;</a:t>
            </a:r>
            <a:endParaRPr lang="ru-RU" dirty="0" smtClean="0">
              <a:latin typeface="Consolas" panose="020B0609020204030204" pitchFamily="49" charset="0"/>
            </a:endParaRPr>
          </a:p>
          <a:p>
            <a:r>
              <a:rPr lang="ru-RU" dirty="0" smtClean="0"/>
              <a:t>увы, выпилить </a:t>
            </a:r>
            <a:r>
              <a:rPr lang="en-US" dirty="0" smtClean="0"/>
              <a:t>vector&lt;bool&gt; </a:t>
            </a:r>
            <a:r>
              <a:rPr lang="ru-RU" dirty="0" smtClean="0"/>
              <a:t>как того требу</a:t>
            </a:r>
            <a:r>
              <a:rPr lang="ru-RU" dirty="0"/>
              <a:t>ю</a:t>
            </a:r>
            <a:r>
              <a:rPr lang="ru-RU" dirty="0" smtClean="0"/>
              <a:t>т добро и справедливость нереально</a:t>
            </a:r>
          </a:p>
          <a:p>
            <a:r>
              <a:rPr lang="ru-RU" dirty="0" smtClean="0"/>
              <a:t>с другой стороны так ли он нужен?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8172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"</a:t>
            </a:r>
            <a:r>
              <a:rPr lang="en-US" dirty="0"/>
              <a:t>Information technology -- Programming languages – C</a:t>
            </a:r>
            <a:r>
              <a:rPr lang="en-US"/>
              <a:t>++", </a:t>
            </a:r>
            <a:r>
              <a:rPr lang="en-US" smtClean="0">
                <a:latin typeface="Consolas" panose="020B0609020204030204" pitchFamily="49" charset="0"/>
              </a:rPr>
              <a:t>ISO/IEC</a:t>
            </a:r>
            <a:r>
              <a:rPr lang="ru-RU" smtClean="0">
                <a:latin typeface="Consolas" panose="020B0609020204030204" pitchFamily="49" charset="0"/>
              </a:rPr>
              <a:t> </a:t>
            </a:r>
            <a:r>
              <a:rPr lang="en-US" smtClean="0">
                <a:latin typeface="Consolas" panose="020B0609020204030204" pitchFamily="49" charset="0"/>
              </a:rPr>
              <a:t>14882:2017</a:t>
            </a:r>
            <a:endParaRPr lang="en-US" dirty="0">
              <a:latin typeface="Consolas" panose="020B0609020204030204" pitchFamily="49" charset="0"/>
            </a:endParaRPr>
          </a:p>
          <a:p>
            <a:pPr lvl="0"/>
            <a:r>
              <a:rPr lang="en-US"/>
              <a:t>Bjarne Stroustrup, The </a:t>
            </a:r>
            <a:r>
              <a:rPr lang="en-US" dirty="0"/>
              <a:t>C++ Programming Language (4th </a:t>
            </a:r>
            <a:r>
              <a:rPr lang="en-US"/>
              <a:t>Edition</a:t>
            </a:r>
            <a:r>
              <a:rPr lang="en-US" smtClean="0"/>
              <a:t>)</a:t>
            </a:r>
          </a:p>
          <a:p>
            <a:pPr lvl="0"/>
            <a:r>
              <a:rPr lang="en-US"/>
              <a:t>Nicolai M. Josuttis,  The C++ Standard Library - A Tutorial and Reference, 2nd Edition , Addison-Wesley, 2012</a:t>
            </a:r>
          </a:p>
          <a:p>
            <a:pPr lvl="0"/>
            <a:r>
              <a:rPr lang="en-US"/>
              <a:t>Scott Meyers, Effective STL, 50 specific ways to improve your use of the standard template library, Addison-Wesley</a:t>
            </a:r>
            <a:r>
              <a:rPr lang="en-US"/>
              <a:t>, </a:t>
            </a:r>
            <a:r>
              <a:rPr lang="en-US" smtClean="0"/>
              <a:t>2001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информация о контейнерах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19600"/>
          </a:xfrm>
        </p:spPr>
        <p:txBody>
          <a:bodyPr>
            <a:normAutofit/>
          </a:bodyPr>
          <a:lstStyle/>
          <a:p>
            <a:r>
              <a:rPr lang="ru-RU" dirty="0" smtClean="0"/>
              <a:t>Общие для всех контейнеров методы</a:t>
            </a:r>
          </a:p>
          <a:p>
            <a:pPr lvl="1"/>
            <a:r>
              <a:rPr lang="en-US" dirty="0" smtClean="0"/>
              <a:t>empty</a:t>
            </a:r>
            <a:r>
              <a:rPr lang="ru-RU" dirty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проверка пустоты контейнера</a:t>
            </a:r>
            <a:endParaRPr lang="en-US" dirty="0" smtClean="0"/>
          </a:p>
          <a:p>
            <a:pPr lvl="1"/>
            <a:r>
              <a:rPr lang="en-US" dirty="0" err="1" smtClean="0"/>
              <a:t>max_size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максимальный размер контейнера, доступный</a:t>
            </a:r>
            <a:r>
              <a:rPr lang="en-US" dirty="0" smtClean="0">
                <a:ea typeface="Cambria Math" panose="02040503050406030204" pitchFamily="18" charset="0"/>
              </a:rPr>
              <a:t> </a:t>
            </a:r>
            <a:r>
              <a:rPr lang="ru-RU" dirty="0" smtClean="0">
                <a:ea typeface="Cambria Math" panose="02040503050406030204" pitchFamily="18" charset="0"/>
              </a:rPr>
              <a:t>в данной реализации</a:t>
            </a:r>
            <a:endParaRPr lang="en-US" dirty="0" smtClean="0"/>
          </a:p>
          <a:p>
            <a:pPr lvl="1"/>
            <a:r>
              <a:rPr lang="en-US" dirty="0" smtClean="0"/>
              <a:t>swap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обмен контейнерных переменных содержимым</a:t>
            </a:r>
            <a:endParaRPr lang="en-US" dirty="0" smtClean="0"/>
          </a:p>
          <a:p>
            <a:pPr lvl="1"/>
            <a:r>
              <a:rPr lang="en-US" dirty="0"/>
              <a:t>size (</a:t>
            </a:r>
            <a:r>
              <a:rPr lang="ru-RU" dirty="0"/>
              <a:t>кроме </a:t>
            </a:r>
            <a:r>
              <a:rPr lang="en-US" dirty="0"/>
              <a:t>array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действительный размер контейнера</a:t>
            </a:r>
            <a:endParaRPr lang="en-US" dirty="0"/>
          </a:p>
          <a:p>
            <a:pPr lvl="1"/>
            <a:r>
              <a:rPr lang="en-US" dirty="0" smtClean="0"/>
              <a:t>clear </a:t>
            </a:r>
            <a:r>
              <a:rPr lang="en-US" dirty="0"/>
              <a:t>(</a:t>
            </a:r>
            <a:r>
              <a:rPr lang="ru-RU" dirty="0"/>
              <a:t>кроме </a:t>
            </a:r>
            <a:r>
              <a:rPr lang="en-US" dirty="0"/>
              <a:t>array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очистка контейнера</a:t>
            </a:r>
            <a:endParaRPr lang="en-US" dirty="0"/>
          </a:p>
          <a:p>
            <a:pPr lvl="1"/>
            <a:r>
              <a:rPr lang="en-US" dirty="0" smtClean="0"/>
              <a:t>front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первый элемент (также </a:t>
            </a:r>
            <a:r>
              <a:rPr lang="en-US" dirty="0" smtClean="0">
                <a:ea typeface="Cambria Math" panose="02040503050406030204" pitchFamily="18" charset="0"/>
              </a:rPr>
              <a:t>back </a:t>
            </a:r>
            <a:r>
              <a:rPr lang="ru-RU" dirty="0" smtClean="0">
                <a:ea typeface="Cambria Math" panose="02040503050406030204" pitchFamily="18" charset="0"/>
              </a:rPr>
              <a:t>для всех кроме </a:t>
            </a:r>
            <a:r>
              <a:rPr lang="en-US" dirty="0" err="1" smtClean="0">
                <a:ea typeface="Cambria Math" panose="02040503050406030204" pitchFamily="18" charset="0"/>
              </a:rPr>
              <a:t>forward_list</a:t>
            </a:r>
            <a:r>
              <a:rPr lang="en-US" dirty="0" smtClean="0">
                <a:ea typeface="Cambria Math" panose="02040503050406030204" pitchFamily="18" charset="0"/>
              </a:rPr>
              <a:t>)</a:t>
            </a:r>
            <a:endParaRPr lang="en-US" dirty="0" smtClean="0"/>
          </a:p>
          <a:p>
            <a:pPr lvl="1"/>
            <a:r>
              <a:rPr lang="en-US" dirty="0" smtClean="0"/>
              <a:t>begin, end, </a:t>
            </a:r>
            <a:r>
              <a:rPr lang="en-US" dirty="0" err="1" smtClean="0"/>
              <a:t>cbegin</a:t>
            </a:r>
            <a:r>
              <a:rPr lang="en-US" dirty="0" smtClean="0"/>
              <a:t>, </a:t>
            </a:r>
            <a:r>
              <a:rPr lang="en-US" dirty="0" err="1" smtClean="0"/>
              <a:t>cend</a:t>
            </a:r>
            <a:r>
              <a:rPr lang="en-US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 </a:t>
            </a:r>
            <a:r>
              <a:rPr lang="ru-RU" dirty="0" smtClean="0">
                <a:ea typeface="Cambria Math" panose="02040503050406030204" pitchFamily="18" charset="0"/>
              </a:rPr>
              <a:t>получение итераторов (см. далее)</a:t>
            </a:r>
            <a:endParaRPr lang="en-US" dirty="0" smtClean="0"/>
          </a:p>
          <a:p>
            <a:r>
              <a:rPr lang="ru-RU" dirty="0" smtClean="0"/>
              <a:t>Требования к элементам контейнеров</a:t>
            </a:r>
          </a:p>
          <a:p>
            <a:pPr lvl="1"/>
            <a:r>
              <a:rPr lang="ru-RU" dirty="0" smtClean="0"/>
              <a:t>Копируемость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у элемента должен быть разрешенный конструктор копирования</a:t>
            </a:r>
            <a:endParaRPr lang="ru-RU" dirty="0" smtClean="0"/>
          </a:p>
          <a:p>
            <a:pPr lvl="1"/>
            <a:r>
              <a:rPr lang="ru-RU" dirty="0" smtClean="0"/>
              <a:t>Изменяемость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элемент должен быть </a:t>
            </a:r>
            <a:r>
              <a:rPr lang="en-US" dirty="0" err="1" smtClean="0">
                <a:ea typeface="Cambria Math" panose="02040503050406030204" pitchFamily="18" charset="0"/>
              </a:rPr>
              <a:t>lvalue</a:t>
            </a:r>
            <a:r>
              <a:rPr lang="en-US" dirty="0" smtClean="0">
                <a:ea typeface="Cambria Math" panose="02040503050406030204" pitchFamily="18" charset="0"/>
              </a:rPr>
              <a:t> (</a:t>
            </a:r>
            <a:r>
              <a:rPr lang="ru-RU" dirty="0" smtClean="0">
                <a:ea typeface="Cambria Math" panose="02040503050406030204" pitchFamily="18" charset="0"/>
              </a:rPr>
              <a:t>т.к. все контейнеры неинтрузивные</a:t>
            </a:r>
            <a:r>
              <a:rPr lang="en-US" dirty="0" smtClean="0">
                <a:ea typeface="Cambria Math" panose="02040503050406030204" pitchFamily="18" charset="0"/>
              </a:rPr>
              <a:t>)</a:t>
            </a:r>
            <a:endParaRPr lang="ru-RU" dirty="0" smtClean="0"/>
          </a:p>
          <a:p>
            <a:pPr lvl="1"/>
            <a:r>
              <a:rPr lang="ru-RU" dirty="0" smtClean="0"/>
              <a:t>Конструируемость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требование к наличию конструктора по умолчанию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70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 ручного выделения к векторам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 err="1" smtClean="0">
                <a:latin typeface="Consolas" panose="020B0609020204030204" pitchFamily="49" charset="0"/>
              </a:rPr>
              <a:t>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*n = new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[10</a:t>
            </a:r>
            <a:r>
              <a:rPr lang="en-US" dirty="0" smtClean="0">
                <a:latin typeface="Consolas" panose="020B0609020204030204" pitchFamily="49" charset="0"/>
              </a:rPr>
              <a:t>];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n[5</a:t>
            </a:r>
            <a:r>
              <a:rPr lang="en-US" dirty="0">
                <a:latin typeface="Consolas" panose="020B0609020204030204" pitchFamily="49" charset="0"/>
              </a:rPr>
              <a:t>] = 5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тут много кода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какой сейчас размер у </a:t>
            </a:r>
            <a:r>
              <a:rPr lang="en-US" dirty="0" smtClean="0">
                <a:latin typeface="Consolas" panose="020B0609020204030204" pitchFamily="49" charset="0"/>
              </a:rPr>
              <a:t>n?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 smtClean="0">
                <a:latin typeface="Consolas" panose="020B0609020204030204" pitchFamily="49" charset="0"/>
              </a:rPr>
              <a:t> стереть крайний элемент?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пуст ли теперь </a:t>
            </a:r>
            <a:r>
              <a:rPr lang="en-US" dirty="0" smtClean="0">
                <a:latin typeface="Consolas" panose="020B0609020204030204" pitchFamily="49" charset="0"/>
              </a:rPr>
              <a:t>n?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не забыть </a:t>
            </a:r>
            <a:r>
              <a:rPr lang="en-US" dirty="0">
                <a:latin typeface="Consolas" panose="020B0609020204030204" pitchFamily="49" charset="0"/>
              </a:rPr>
              <a:t>delete</a:t>
            </a:r>
            <a:r>
              <a:rPr lang="en-US" dirty="0" smtClean="0">
                <a:latin typeface="Consolas" panose="020B0609020204030204" pitchFamily="49" charset="0"/>
              </a:rPr>
              <a:t>[]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pt-BR" dirty="0" smtClean="0">
                <a:latin typeface="Consolas" panose="020B0609020204030204" pitchFamily="49" charset="0"/>
              </a:rPr>
              <a:t>vector&lt;int</a:t>
            </a:r>
            <a:r>
              <a:rPr lang="pt-BR" dirty="0">
                <a:latin typeface="Consolas" panose="020B0609020204030204" pitchFamily="49" charset="0"/>
              </a:rPr>
              <a:t>&gt; v</a:t>
            </a:r>
            <a:r>
              <a:rPr lang="pt-BR" dirty="0" smtClean="0">
                <a:latin typeface="Consolas" panose="020B0609020204030204" pitchFamily="49" charset="0"/>
              </a:rPr>
              <a:t>(10);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pt-BR" dirty="0" smtClean="0">
                <a:latin typeface="Consolas" panose="020B0609020204030204" pitchFamily="49" charset="0"/>
              </a:rPr>
              <a:t>v[5</a:t>
            </a:r>
            <a:r>
              <a:rPr lang="pt-BR" dirty="0">
                <a:latin typeface="Consolas" panose="020B0609020204030204" pitchFamily="49" charset="0"/>
              </a:rPr>
              <a:t>] = 5</a:t>
            </a:r>
            <a:r>
              <a:rPr lang="pt-BR" dirty="0" smtClean="0">
                <a:latin typeface="Consolas" panose="020B0609020204030204" pitchFamily="49" charset="0"/>
              </a:rPr>
              <a:t>;</a:t>
            </a:r>
            <a:endParaRPr lang="pt-BR" dirty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тут много кода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vsize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</a:t>
            </a:r>
            <a:r>
              <a:rPr lang="en-US" dirty="0" err="1" smtClean="0">
                <a:latin typeface="Consolas" panose="020B0609020204030204" pitchFamily="49" charset="0"/>
              </a:rPr>
              <a:t>.size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v.pop_back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if (</a:t>
            </a:r>
            <a:r>
              <a:rPr lang="en-US" dirty="0" err="1">
                <a:latin typeface="Consolas" panose="020B0609020204030204" pitchFamily="49" charset="0"/>
              </a:rPr>
              <a:t>v</a:t>
            </a:r>
            <a:r>
              <a:rPr lang="en-US" dirty="0" err="1" smtClean="0">
                <a:latin typeface="Consolas" panose="020B0609020204030204" pitchFamily="49" charset="0"/>
              </a:rPr>
              <a:t>.empty</a:t>
            </a:r>
            <a:r>
              <a:rPr lang="en-US" dirty="0" smtClean="0">
                <a:latin typeface="Consolas" panose="020B0609020204030204" pitchFamily="49" charset="0"/>
              </a:rPr>
              <a:t>()) { </a:t>
            </a:r>
            <a:r>
              <a:rPr lang="ru-RU" dirty="0" smtClean="0">
                <a:latin typeface="Consolas" panose="020B0609020204030204" pitchFamily="49" charset="0"/>
              </a:rPr>
              <a:t>что-то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ресурсы будут </a:t>
            </a:r>
            <a:r>
              <a:rPr lang="ru-RU" dirty="0" smtClean="0">
                <a:latin typeface="Consolas" panose="020B0609020204030204" pitchFamily="49" charset="0"/>
              </a:rPr>
              <a:t>освобождены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832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Первое представление об итераторах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966804" cy="4023360"/>
          </a:xfrm>
        </p:spPr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v(10);</a:t>
            </a:r>
            <a:endParaRPr lang="en-US" dirty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// pi </a:t>
            </a:r>
            <a:r>
              <a:rPr lang="ru-RU" dirty="0">
                <a:latin typeface="Consolas" panose="020B0609020204030204" pitchFamily="49" charset="0"/>
              </a:rPr>
              <a:t>это указатель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auto pi = &amp;v[0];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pi += 3;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assert (*pi == v[4]</a:t>
            </a:r>
            <a:r>
              <a:rPr lang="ru-RU" dirty="0" smtClean="0">
                <a:latin typeface="Consolas" panose="020B0609020204030204" pitchFamily="49" charset="0"/>
              </a:rPr>
              <a:t>)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как узнать, что </a:t>
            </a:r>
            <a:r>
              <a:rPr lang="en-US" dirty="0" smtClean="0">
                <a:latin typeface="Consolas" panose="020B0609020204030204" pitchFamily="49" charset="0"/>
              </a:rPr>
              <a:t>pi </a:t>
            </a:r>
            <a:r>
              <a:rPr lang="ru-RU" dirty="0" smtClean="0">
                <a:latin typeface="Consolas" panose="020B0609020204030204" pitchFamily="49" charset="0"/>
              </a:rPr>
              <a:t>в конце?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v(10);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// vi </a:t>
            </a:r>
            <a:r>
              <a:rPr lang="ru-RU" dirty="0">
                <a:latin typeface="Consolas" panose="020B0609020204030204" pitchFamily="49" charset="0"/>
              </a:rPr>
              <a:t>это </a:t>
            </a:r>
            <a:r>
              <a:rPr lang="ru-RU" dirty="0" smtClean="0">
                <a:latin typeface="Consolas" panose="020B0609020204030204" pitchFamily="49" charset="0"/>
              </a:rPr>
              <a:t>итератор</a:t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auto vi = </a:t>
            </a:r>
            <a:r>
              <a:rPr lang="en-US" dirty="0" err="1" smtClean="0">
                <a:latin typeface="Consolas" panose="020B0609020204030204" pitchFamily="49" charset="0"/>
              </a:rPr>
              <a:t>v.begin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vi += 3;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assert (*vi == v[4]);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if (vi == </a:t>
            </a:r>
            <a:r>
              <a:rPr lang="en-US" dirty="0" err="1" smtClean="0">
                <a:latin typeface="Consolas" panose="020B0609020204030204" pitchFamily="49" charset="0"/>
              </a:rPr>
              <a:t>v.end</a:t>
            </a:r>
            <a:r>
              <a:rPr lang="en-US" dirty="0" smtClean="0">
                <a:latin typeface="Consolas" panose="020B0609020204030204" pitchFamily="49" charset="0"/>
              </a:rPr>
              <a:t>()) { </a:t>
            </a:r>
            <a:r>
              <a:rPr lang="ru-RU" dirty="0" smtClean="0">
                <a:latin typeface="Consolas" panose="020B0609020204030204" pitchFamily="49" charset="0"/>
              </a:rPr>
              <a:t>что-то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309204" y="4997009"/>
            <a:ext cx="533400" cy="749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42604" y="4997009"/>
            <a:ext cx="533400" cy="749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76004" y="4997009"/>
            <a:ext cx="533400" cy="749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09404" y="4997009"/>
            <a:ext cx="533400" cy="749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42804" y="4997009"/>
            <a:ext cx="533400" cy="749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76204" y="4997009"/>
            <a:ext cx="533400" cy="749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09604" y="4997009"/>
            <a:ext cx="533400" cy="749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043004" y="4997009"/>
            <a:ext cx="533400" cy="749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576404" y="4997009"/>
            <a:ext cx="533400" cy="749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09804" y="4997009"/>
            <a:ext cx="533400" cy="749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43204" y="4997009"/>
            <a:ext cx="533400" cy="749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176604" y="4997009"/>
            <a:ext cx="533400" cy="749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710004" y="4997009"/>
            <a:ext cx="533400" cy="749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243404" y="4997009"/>
            <a:ext cx="533400" cy="749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776804" y="4997009"/>
            <a:ext cx="533400" cy="749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310204" y="4997009"/>
            <a:ext cx="533400" cy="749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endCxn id="9" idx="2"/>
          </p:cNvCxnSpPr>
          <p:nvPr/>
        </p:nvCxnSpPr>
        <p:spPr>
          <a:xfrm flipH="1" flipV="1">
            <a:off x="1575904" y="5746309"/>
            <a:ext cx="1105" cy="3336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36683" y="6079972"/>
            <a:ext cx="2011842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v.begin</a:t>
            </a:r>
            <a:r>
              <a:rPr lang="en-US" sz="3200" dirty="0" smtClean="0"/>
              <a:t>()</a:t>
            </a:r>
            <a:endParaRPr lang="en-US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9575549" y="6079972"/>
            <a:ext cx="2011842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v.end</a:t>
            </a:r>
            <a:r>
              <a:rPr lang="en-US" sz="3200" dirty="0" smtClean="0"/>
              <a:t>()</a:t>
            </a:r>
            <a:endParaRPr lang="en-US" sz="3200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10109199" y="5735944"/>
            <a:ext cx="1105" cy="3336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843604" y="4997009"/>
            <a:ext cx="533400" cy="749300"/>
          </a:xfrm>
          <a:prstGeom prst="rect">
            <a:avLst/>
          </a:prstGeom>
          <a:pattFill prst="openDmnd">
            <a:fgClr>
              <a:srgbClr val="0000FF"/>
            </a:fgClr>
            <a:bgClr>
              <a:schemeClr val="bg1"/>
            </a:bgClr>
          </a:patt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1505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154</TotalTime>
  <Words>2789</Words>
  <Application>Microsoft Office PowerPoint</Application>
  <PresentationFormat>Widescreen</PresentationFormat>
  <Paragraphs>470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5" baseType="lpstr">
      <vt:lpstr>Arial</vt:lpstr>
      <vt:lpstr>Cambria Math</vt:lpstr>
      <vt:lpstr>Consolas</vt:lpstr>
      <vt:lpstr>Corbel</vt:lpstr>
      <vt:lpstr>Courier New</vt:lpstr>
      <vt:lpstr>Wingdings</vt:lpstr>
      <vt:lpstr>Basis</vt:lpstr>
      <vt:lpstr>Последовательные контейнеры</vt:lpstr>
      <vt:lpstr>PowerPoint Presentation</vt:lpstr>
      <vt:lpstr>Затравка: такой себе граф</vt:lpstr>
      <vt:lpstr>Обсуждение</vt:lpstr>
      <vt:lpstr>Обсуждение</vt:lpstr>
      <vt:lpstr>Последовательные контейнеры</vt:lpstr>
      <vt:lpstr>Общая информация о контейнерах</vt:lpstr>
      <vt:lpstr>От ручного выделения к векторам</vt:lpstr>
      <vt:lpstr>Первое представление об итераторах</vt:lpstr>
      <vt:lpstr>Гарантии непрерывности памяти</vt:lpstr>
      <vt:lpstr>Неприятное исключение: vector&lt;bool&gt;</vt:lpstr>
      <vt:lpstr>Гайдлайн</vt:lpstr>
      <vt:lpstr>Делаем граф куда лучше</vt:lpstr>
      <vt:lpstr>Задача: что неправильно в этом коде?</vt:lpstr>
      <vt:lpstr>Ответ: вектор не терпит халатности</vt:lpstr>
      <vt:lpstr>Задача: как уменьшить capacity в C++98?</vt:lpstr>
      <vt:lpstr>Решение: а вот и своп</vt:lpstr>
      <vt:lpstr>Особые возможности vector</vt:lpstr>
      <vt:lpstr>Вставка и удаление элементов</vt:lpstr>
      <vt:lpstr>Обсуждение</vt:lpstr>
      <vt:lpstr>Списочная инициализация</vt:lpstr>
      <vt:lpstr>Списочная инициализация</vt:lpstr>
      <vt:lpstr>Списочная инициализация</vt:lpstr>
      <vt:lpstr>Расширенный синтаксис</vt:lpstr>
      <vt:lpstr>Два механизма инициализации</vt:lpstr>
      <vt:lpstr>Списочная инициализация: вектора</vt:lpstr>
      <vt:lpstr>Списочная инициализация для ваших контейнеров</vt:lpstr>
      <vt:lpstr>Обсуждение</vt:lpstr>
      <vt:lpstr>Обсуждение</vt:lpstr>
      <vt:lpstr>Обсуждение</vt:lpstr>
      <vt:lpstr>От встроенных массивов к array</vt:lpstr>
      <vt:lpstr>Отличия array от встроенных массивов</vt:lpstr>
      <vt:lpstr>Отличия array от встроенных массивов</vt:lpstr>
      <vt:lpstr>Отличия array от встроенных массивов</vt:lpstr>
      <vt:lpstr>Отличия array от встроенных массивов</vt:lpstr>
      <vt:lpstr>Почему контейнеры не ковариантны?</vt:lpstr>
      <vt:lpstr>Обсуждение</vt:lpstr>
      <vt:lpstr>Обсуждение</vt:lpstr>
      <vt:lpstr>PowerPoint Presentation</vt:lpstr>
      <vt:lpstr>Рассмотрите deque вместо vector*</vt:lpstr>
      <vt:lpstr>Задача: что неправильно в этом коде?</vt:lpstr>
      <vt:lpstr>Ответ: всё хорошо</vt:lpstr>
      <vt:lpstr>Деки против векторов</vt:lpstr>
      <vt:lpstr>Другие узловые контейнеры</vt:lpstr>
      <vt:lpstr>Особая возможность списков: сплайс</vt:lpstr>
      <vt:lpstr>Сплайс для списков</vt:lpstr>
      <vt:lpstr>Сплайс для списков</vt:lpstr>
      <vt:lpstr>Сплайс для списков: упражнение</vt:lpstr>
      <vt:lpstr>Сплайс для списков: решение</vt:lpstr>
      <vt:lpstr>Задача: что не так в этом коде?</vt:lpstr>
      <vt:lpstr>Решение: использован не тот метод</vt:lpstr>
      <vt:lpstr>Балансировка size/splice </vt:lpstr>
      <vt:lpstr>Особые возможности списков</vt:lpstr>
      <vt:lpstr>Делаем граф ещё лучше</vt:lpstr>
      <vt:lpstr>Делаем граф ещё лучше</vt:lpstr>
      <vt:lpstr>PowerPoint Presentation</vt:lpstr>
      <vt:lpstr>Идея контейнерных адаптеров</vt:lpstr>
      <vt:lpstr>Излишняя ортогональность адаптеров</vt:lpstr>
      <vt:lpstr>Задача: борьба с интерфейсом</vt:lpstr>
      <vt:lpstr>Решение: и снова своп</vt:lpstr>
      <vt:lpstr>Обсуждение</vt:lpstr>
      <vt:lpstr>PowerPoint Presentation</vt:lpstr>
      <vt:lpstr>Соблазн: operator+ для векторов</vt:lpstr>
      <vt:lpstr>Соблазн: operator+ для векторов</vt:lpstr>
      <vt:lpstr>Valarrays: вектора значений</vt:lpstr>
      <vt:lpstr>Особая возможность: slicing</vt:lpstr>
      <vt:lpstr>Коротко о битовых масках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CTPClassification=CTP_PUBLIC:VisualMarkings=, CTPClassification=CTP_NT</cp:keywords>
  <cp:lastModifiedBy>Vladimirov, Konstantin</cp:lastModifiedBy>
  <cp:revision>37</cp:revision>
  <dcterms:created xsi:type="dcterms:W3CDTF">2017-06-26T09:21:48Z</dcterms:created>
  <dcterms:modified xsi:type="dcterms:W3CDTF">2018-02-19T21:26:40Z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02bbe581-ae0f-45b6-b5cd-c463bc56e732</vt:lpwstr>
  </property>
  <property fmtid="{D5CDD505-2E9C-101B-9397-08002B2CF9AE}" pid="3" name="CTP_TimeStamp">
    <vt:lpwstr>2018-02-19 21:26:38Z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