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71" r:id="rId8"/>
    <p:sldId id="262" r:id="rId9"/>
    <p:sldId id="263" r:id="rId10"/>
    <p:sldId id="267" r:id="rId11"/>
    <p:sldId id="261" r:id="rId12"/>
    <p:sldId id="264" r:id="rId13"/>
    <p:sldId id="265" r:id="rId14"/>
    <p:sldId id="270" r:id="rId15"/>
    <p:sldId id="268" r:id="rId16"/>
    <p:sldId id="269" r:id="rId17"/>
    <p:sldId id="273" r:id="rId18"/>
    <p:sldId id="272" r:id="rId19"/>
    <p:sldId id="274" r:id="rId20"/>
    <p:sldId id="275" r:id="rId21"/>
    <p:sldId id="276" r:id="rId22"/>
    <p:sldId id="297" r:id="rId23"/>
    <p:sldId id="298" r:id="rId24"/>
    <p:sldId id="277" r:id="rId25"/>
    <p:sldId id="278" r:id="rId26"/>
    <p:sldId id="279" r:id="rId27"/>
    <p:sldId id="280" r:id="rId28"/>
    <p:sldId id="281" r:id="rId29"/>
    <p:sldId id="285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4" r:id="rId43"/>
    <p:sldId id="296" r:id="rId44"/>
    <p:sldId id="299" r:id="rId45"/>
    <p:sldId id="300" r:id="rId46"/>
    <p:sldId id="303" r:id="rId47"/>
    <p:sldId id="301" r:id="rId48"/>
    <p:sldId id="302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2760" cy="2387600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шаблоны классов в </a:t>
            </a:r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взаимодействие обобщенного и объектно ориентированного программирования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34096" y="6245352"/>
            <a:ext cx="4125088" cy="46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К. Владимиров, </a:t>
            </a:r>
            <a:r>
              <a:rPr lang="en-US" dirty="0" smtClean="0"/>
              <a:t>intel,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r>
              <a:rPr lang="en-US" dirty="0" smtClean="0"/>
              <a:t>: </a:t>
            </a:r>
            <a:r>
              <a:rPr lang="ru-RU" dirty="0" smtClean="0"/>
              <a:t>примеры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10590340" cy="43768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U&gt; class </a:t>
            </a:r>
            <a:r>
              <a:rPr lang="en-US" dirty="0" smtClean="0">
                <a:latin typeface="Consolas" panose="020B0609020204030204" pitchFamily="49" charset="0"/>
              </a:rPr>
              <a:t>Foo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Foo&lt;T, 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Foo&lt;T,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smtClean="0">
                <a:latin typeface="Consolas" panose="020B0609020204030204" pitchFamily="49" charset="0"/>
              </a:rPr>
              <a:t>{}; </a:t>
            </a: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T, 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U&gt;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class Foo&lt;T*, U*&gt; {};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mif</a:t>
            </a:r>
            <a:r>
              <a:rPr lang="en-US" dirty="0" smtClean="0">
                <a:latin typeface="Consolas" panose="020B0609020204030204" pitchFamily="49" charset="0"/>
              </a:rPr>
              <a:t>;   // [1]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float,float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</a:rPr>
              <a:t>mff</a:t>
            </a:r>
            <a:r>
              <a:rPr lang="en-US" dirty="0" smtClean="0">
                <a:latin typeface="Consolas" panose="020B0609020204030204" pitchFamily="49" charset="0"/>
              </a:rPr>
              <a:t>; // [2]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float,int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mfi</a:t>
            </a:r>
            <a:r>
              <a:rPr lang="en-US" dirty="0" smtClean="0">
                <a:latin typeface="Consolas" panose="020B0609020204030204" pitchFamily="49" charset="0"/>
              </a:rPr>
              <a:t>;   // [3]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*,float*&gt; </a:t>
            </a:r>
            <a:r>
              <a:rPr lang="en-US" dirty="0" err="1">
                <a:latin typeface="Consolas" panose="020B0609020204030204" pitchFamily="49" charset="0"/>
              </a:rPr>
              <a:t>mp</a:t>
            </a:r>
            <a:r>
              <a:rPr lang="en-US" dirty="0" smtClean="0">
                <a:latin typeface="Consolas" panose="020B0609020204030204" pitchFamily="49" charset="0"/>
              </a:rPr>
              <a:t>;  // [4]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специализация</a:t>
            </a:r>
            <a:r>
              <a:rPr lang="en-US" dirty="0" smtClean="0"/>
              <a:t>: </a:t>
            </a:r>
            <a:r>
              <a:rPr lang="ru-RU" dirty="0" smtClean="0"/>
              <a:t>ограничения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Специализация всегда должна в коде следовать за объявлением шаблона общего вида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Специализированный шаблон должен быть действительно менее общим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Полная специализация возможна и для классов и для функций, наряду с перегрузкой 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Частичная специализация для функций невозможна</a:t>
            </a:r>
          </a:p>
        </p:txBody>
      </p:sp>
    </p:spTree>
    <p:extLst>
      <p:ext uri="{BB962C8B-B14F-4D97-AF65-F5344CB8AC3E}">
        <p14:creationId xmlns:p14="http://schemas.microsoft.com/office/powerpoint/2010/main" val="139089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2.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foo(T)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foo(T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3. 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это выглядит разумно, но...</a:t>
            </a:r>
          </a:p>
        </p:txBody>
      </p:sp>
    </p:spTree>
    <p:extLst>
      <p:ext uri="{BB962C8B-B14F-4D97-AF65-F5344CB8AC3E}">
        <p14:creationId xmlns:p14="http://schemas.microsoft.com/office/powerpoint/2010/main" val="29480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димова-абрамса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1.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только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foo(T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&lt;&gt; void foo&lt;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*); 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3.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foo(T</a:t>
            </a:r>
            <a:r>
              <a:rPr lang="en-US" dirty="0" smtClean="0">
                <a:latin typeface="Consolas" panose="020B0609020204030204" pitchFamily="49" charset="0"/>
              </a:rPr>
              <a:t>*);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foo(&amp;x);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вызовет </a:t>
            </a:r>
            <a:r>
              <a:rPr lang="en-US" dirty="0" smtClean="0">
                <a:latin typeface="Consolas" panose="020B0609020204030204" pitchFamily="49" charset="0"/>
              </a:rPr>
              <a:t>[3], </a:t>
            </a:r>
            <a:r>
              <a:rPr lang="ru-RU" dirty="0" smtClean="0">
                <a:latin typeface="Consolas" panose="020B0609020204030204" pitchFamily="49" charset="0"/>
              </a:rPr>
              <a:t>хотя </a:t>
            </a:r>
            <a:r>
              <a:rPr lang="en-US" dirty="0" smtClean="0">
                <a:latin typeface="Consolas" panose="020B0609020204030204" pitchFamily="49" charset="0"/>
              </a:rPr>
              <a:t>[2] </a:t>
            </a:r>
            <a:r>
              <a:rPr lang="ru-RU" dirty="0" smtClean="0">
                <a:latin typeface="Consolas" panose="020B0609020204030204" pitchFamily="49" charset="0"/>
              </a:rPr>
              <a:t>подходит лучше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Важно помнить: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специализации не участвуют в перегрузке</a:t>
            </a:r>
          </a:p>
        </p:txBody>
      </p:sp>
    </p:spTree>
    <p:extLst>
      <p:ext uri="{BB962C8B-B14F-4D97-AF65-F5344CB8AC3E}">
        <p14:creationId xmlns:p14="http://schemas.microsoft.com/office/powerpoint/2010/main" val="98052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трюк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Идея трюка: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 специализация функций </a:t>
            </a:r>
            <a:r>
              <a:rPr lang="ru-RU" dirty="0" smtClean="0">
                <a:latin typeface="Consolas" panose="020B0609020204030204" pitchFamily="49" charset="0"/>
              </a:rPr>
              <a:t>может быть сымитирована.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&lt;T&gt;::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(t); 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FImpl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вполне может быть частично специализирован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template&lt;class </a:t>
            </a:r>
            <a:r>
              <a:rPr lang="en-US" dirty="0">
                <a:latin typeface="Consolas" panose="020B0609020204030204" pitchFamily="49" charset="0"/>
              </a:rPr>
              <a:t>T&gt;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FImpl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static </a:t>
            </a: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(T t); 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обсуждение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Вы хотите особую </a:t>
            </a:r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::swap </a:t>
            </a:r>
            <a:r>
              <a:rPr lang="ru-RU" dirty="0" smtClean="0">
                <a:latin typeface="Consolas" panose="020B0609020204030204" pitchFamily="49" charset="0"/>
              </a:rPr>
              <a:t>для вашего класса. Вы будете специализировать или перегружать?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smtClean="0">
                <a:latin typeface="Consolas" panose="020B0609020204030204" pitchFamily="49" charset="0"/>
              </a:rPr>
              <a:t>Вы сидите в комитете и вам предлагают ввести в стандарт частичную специализацию для функций. Аргументируйте, что это надо (или этого не надо) делать.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31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3469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имена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Зависимое имя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 smtClean="0"/>
              <a:t> </a:t>
            </a:r>
            <a:r>
              <a:rPr lang="ru-RU" dirty="0"/>
              <a:t>это имя, которое семантически зависит от шаблонного параметра. Шаблонный параметр может быть его типом, он может участвовать в формировании типа и так далее</a:t>
            </a:r>
            <a:r>
              <a:rPr lang="ru-RU" dirty="0" smtClean="0"/>
              <a:t>.</a:t>
            </a:r>
          </a:p>
          <a:p>
            <a:r>
              <a:rPr lang="ru-RU" dirty="0"/>
              <a:t>Золотое правило: </a:t>
            </a:r>
            <a:r>
              <a:rPr lang="ru-RU" dirty="0" smtClean="0">
                <a:solidFill>
                  <a:srgbClr val="FFFF00"/>
                </a:solidFill>
              </a:rPr>
              <a:t>разрешение </a:t>
            </a:r>
            <a:r>
              <a:rPr lang="ru-RU" dirty="0">
                <a:solidFill>
                  <a:srgbClr val="FFFF00"/>
                </a:solidFill>
              </a:rPr>
              <a:t>зависимых имен откладывается до подстановки шаблонного </a:t>
            </a:r>
            <a:r>
              <a:rPr lang="ru-RU" dirty="0" smtClean="0">
                <a:solidFill>
                  <a:srgbClr val="FFFF00"/>
                </a:solidFill>
              </a:rPr>
              <a:t>параметра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что на экране?</a:t>
            </a:r>
          </a:p>
        </p:txBody>
      </p:sp>
    </p:spTree>
    <p:extLst>
      <p:ext uri="{BB962C8B-B14F-4D97-AF65-F5344CB8AC3E}">
        <p14:creationId xmlns:p14="http://schemas.microsoft.com/office/powerpoint/2010/main" val="254102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Разрешение имен</a:t>
            </a:r>
            <a:r>
              <a:rPr lang="en-US" dirty="0" smtClean="0"/>
              <a:t>: </a:t>
            </a:r>
            <a:r>
              <a:rPr lang="ru-RU" dirty="0" smtClean="0"/>
              <a:t>решение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(T) { </a:t>
            </a:r>
            <a:r>
              <a:rPr lang="fr-FR" dirty="0" smtClean="0">
                <a:latin typeface="Consolas" panose="020B0609020204030204" pitchFamily="49" charset="0"/>
              </a:rPr>
              <a:t>cout </a:t>
            </a:r>
            <a:r>
              <a:rPr lang="fr-FR" dirty="0">
                <a:latin typeface="Consolas" panose="020B0609020204030204" pitchFamily="49" charset="0"/>
              </a:rPr>
              <a:t>&lt;&lt; "T"; </a:t>
            </a:r>
            <a:r>
              <a:rPr lang="fr-FR" dirty="0" smtClean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S { 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void </a:t>
            </a:r>
            <a:r>
              <a:rPr lang="en-US" dirty="0" err="1">
                <a:latin typeface="Consolas" panose="020B0609020204030204" pitchFamily="49" charset="0"/>
              </a:rPr>
              <a:t>call_foo</a:t>
            </a:r>
            <a:r>
              <a:rPr lang="en-US" dirty="0">
                <a:latin typeface="Consolas" panose="020B0609020204030204" pitchFamily="49" charset="0"/>
              </a:rPr>
              <a:t> (T </a:t>
            </a:r>
            <a:r>
              <a:rPr lang="en-US" dirty="0" err="1" smtClean="0">
                <a:latin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</a:rPr>
              <a:t>, S x)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foo </a:t>
            </a:r>
            <a:r>
              <a:rPr lang="en-US" dirty="0">
                <a:latin typeface="Consolas" panose="020B0609020204030204" pitchFamily="49" charset="0"/>
              </a:rPr>
              <a:t>(x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x </a:t>
            </a:r>
            <a:r>
              <a:rPr lang="ru-RU" dirty="0" smtClean="0">
                <a:latin typeface="Consolas" panose="020B0609020204030204" pitchFamily="49" charset="0"/>
              </a:rPr>
              <a:t>не зависимо, разрешается в </a:t>
            </a:r>
            <a:r>
              <a:rPr lang="en-US" dirty="0" smtClean="0">
                <a:latin typeface="Consolas" panose="020B0609020204030204" pitchFamily="49" charset="0"/>
              </a:rPr>
              <a:t>foo&lt;S&gt;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foo </a:t>
            </a:r>
            <a:r>
              <a:rPr lang="en-US" dirty="0">
                <a:latin typeface="Consolas" panose="020B0609020204030204" pitchFamily="49" charset="0"/>
              </a:rPr>
              <a:t>(t); </a:t>
            </a:r>
            <a:r>
              <a:rPr lang="en-US" dirty="0" smtClean="0">
                <a:latin typeface="Consolas" panose="020B0609020204030204" pitchFamily="49" charset="0"/>
              </a:rPr>
              <a:t>// t </a:t>
            </a:r>
            <a:r>
              <a:rPr lang="ru-RU" dirty="0" smtClean="0">
                <a:latin typeface="Consolas" panose="020B0609020204030204" pitchFamily="49" charset="0"/>
              </a:rPr>
              <a:t>зависимо,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откладывается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foo (S) { </a:t>
            </a:r>
            <a:r>
              <a:rPr lang="en-US" dirty="0" err="1" smtClean="0">
                <a:latin typeface="Consolas" panose="020B0609020204030204" pitchFamily="49" charset="0"/>
              </a:rPr>
              <a:t>cout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&lt;&lt; "S";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bar (S x) { </a:t>
            </a:r>
            <a:r>
              <a:rPr lang="en-US" dirty="0" err="1" smtClean="0">
                <a:latin typeface="Consolas" panose="020B0609020204030204" pitchFamily="49" charset="0"/>
              </a:rPr>
              <a:t>call_foo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(x);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на экране </a:t>
            </a:r>
            <a:r>
              <a:rPr lang="en-US" dirty="0" smtClean="0">
                <a:latin typeface="Consolas" panose="020B0609020204030204" pitchFamily="49" charset="0"/>
              </a:rPr>
              <a:t>TS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093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вандерворда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template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Base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exit(); </a:t>
            </a:r>
            <a:r>
              <a:rPr lang="fr-FR" dirty="0" smtClean="0">
                <a:latin typeface="Consolas" panose="020B0609020204030204" pitchFamily="49" charset="0"/>
              </a:rPr>
              <a:t/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T&gt;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Derived</a:t>
            </a:r>
            <a:r>
              <a:rPr lang="fr-FR" dirty="0">
                <a:latin typeface="Consolas" panose="020B0609020204030204" pitchFamily="49" charset="0"/>
              </a:rPr>
              <a:t> : Base&lt;T&gt;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void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()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  exit(); // </a:t>
            </a:r>
            <a:r>
              <a:rPr lang="ru-RU" dirty="0" smtClean="0">
                <a:latin typeface="Consolas" panose="020B0609020204030204" pitchFamily="49" charset="0"/>
              </a:rPr>
              <a:t>можно подумать, что это </a:t>
            </a:r>
            <a:r>
              <a:rPr lang="en-US" dirty="0" smtClean="0">
                <a:latin typeface="Consolas" panose="020B0609020204030204" pitchFamily="49" charset="0"/>
              </a:rPr>
              <a:t>Base::exit()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   </a:t>
            </a:r>
            <a:r>
              <a:rPr lang="ru-RU" dirty="0" smtClean="0">
                <a:latin typeface="Consolas" panose="020B0609020204030204" pitchFamily="49" charset="0"/>
              </a:rPr>
              <a:t>но </a:t>
            </a:r>
            <a:r>
              <a:rPr lang="en-US" dirty="0" smtClean="0">
                <a:latin typeface="Consolas" panose="020B0609020204030204" pitchFamily="49" charset="0"/>
              </a:rPr>
              <a:t>exit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―</a:t>
            </a:r>
            <a:r>
              <a:rPr lang="ru-RU" dirty="0"/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</a:t>
            </a:r>
            <a:r>
              <a:rPr lang="ru-RU" dirty="0" smtClean="0">
                <a:latin typeface="Consolas" panose="020B0609020204030204" pitchFamily="49" charset="0"/>
              </a:rPr>
              <a:t> зависимое имя, так что нет.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} 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 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55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упрощение имен в шаблонах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&lt;class T&gt; class 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a1;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&lt;class T&gt; class A&lt;T*&gt; {  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* a2; // A </a:t>
            </a:r>
            <a:r>
              <a:rPr lang="ru-RU" dirty="0" smtClean="0">
                <a:latin typeface="Consolas" panose="020B0609020204030204" pitchFamily="49" charset="0"/>
              </a:rPr>
              <a:t>здесь означает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A&lt;T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*&gt;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Таким образом, имена в контексте шаблонов можно сокращать.</a:t>
            </a:r>
          </a:p>
        </p:txBody>
      </p:sp>
    </p:spTree>
    <p:extLst>
      <p:ext uri="{BB962C8B-B14F-4D97-AF65-F5344CB8AC3E}">
        <p14:creationId xmlns:p14="http://schemas.microsoft.com/office/powerpoint/2010/main" val="85957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казалось бы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1396289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</a:t>
            </a:r>
            <a:r>
              <a:rPr lang="en-US" dirty="0" smtClean="0"/>
              <a:t>: </a:t>
            </a:r>
            <a:r>
              <a:rPr lang="ru-RU" dirty="0" smtClean="0"/>
              <a:t>неоднозначность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S {</a:t>
            </a:r>
            <a:br>
              <a:rPr lang="fr-FR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  </a:t>
            </a:r>
            <a:r>
              <a:rPr lang="fr-FR" dirty="0" err="1" smtClean="0">
                <a:latin typeface="Consolas" panose="020B0609020204030204" pitchFamily="49" charset="0"/>
              </a:rPr>
              <a:t>struct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subtype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fr-FR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fr-FR" dirty="0" err="1" smtClean="0">
                <a:latin typeface="Consolas" panose="020B0609020204030204" pitchFamily="49" charset="0"/>
              </a:rPr>
              <a:t>template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&lt;</a:t>
            </a:r>
            <a:r>
              <a:rPr lang="fr-FR" dirty="0" err="1">
                <a:latin typeface="Consolas" panose="020B0609020204030204" pitchFamily="49" charset="0"/>
              </a:rPr>
              <a:t>typename</a:t>
            </a:r>
            <a:r>
              <a:rPr lang="fr-FR" dirty="0">
                <a:latin typeface="Consolas" panose="020B0609020204030204" pitchFamily="49" charset="0"/>
              </a:rPr>
              <a:t> T</a:t>
            </a:r>
            <a:r>
              <a:rPr lang="fr-FR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fr-FR" dirty="0" err="1" smtClean="0">
                <a:latin typeface="Consolas" panose="020B0609020204030204" pitchFamily="49" charset="0"/>
              </a:rPr>
              <a:t>int</a:t>
            </a:r>
            <a:r>
              <a:rPr lang="fr-FR" dirty="0" smtClean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foo</a:t>
            </a:r>
            <a:r>
              <a:rPr lang="fr-FR" dirty="0">
                <a:latin typeface="Consolas" panose="020B0609020204030204" pitchFamily="49" charset="0"/>
              </a:rPr>
              <a:t> (</a:t>
            </a:r>
            <a:r>
              <a:rPr lang="fr-FR" dirty="0" err="1">
                <a:latin typeface="Consolas" panose="020B0609020204030204" pitchFamily="49" charset="0"/>
              </a:rPr>
              <a:t>const</a:t>
            </a:r>
            <a:r>
              <a:rPr lang="fr-FR" dirty="0">
                <a:latin typeface="Consolas" panose="020B0609020204030204" pitchFamily="49" charset="0"/>
              </a:rPr>
              <a:t> T&amp; x</a:t>
            </a:r>
            <a:r>
              <a:rPr lang="fr-FR" dirty="0" smtClean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latin typeface="Consolas" panose="020B0609020204030204" pitchFamily="49" charset="0"/>
              </a:rPr>
              <a:t>T</a:t>
            </a:r>
            <a:r>
              <a:rPr lang="fr-FR" dirty="0">
                <a:latin typeface="Consolas" panose="020B0609020204030204" pitchFamily="49" charset="0"/>
              </a:rPr>
              <a:t>::subtype *y</a:t>
            </a:r>
            <a:r>
              <a:rPr lang="fr-FR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и так далее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foo&lt;S&gt;(S{}); // </a:t>
            </a:r>
            <a:r>
              <a:rPr lang="ru-RU" dirty="0" smtClean="0">
                <a:latin typeface="Consolas" panose="020B0609020204030204" pitchFamily="49" charset="0"/>
              </a:rPr>
              <a:t>вот теперь всё хорошо</a:t>
            </a:r>
          </a:p>
        </p:txBody>
      </p:sp>
    </p:spTree>
    <p:extLst>
      <p:ext uri="{BB962C8B-B14F-4D97-AF65-F5344CB8AC3E}">
        <p14:creationId xmlns:p14="http://schemas.microsoft.com/office/powerpoint/2010/main" val="49767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681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членов</a:t>
            </a:r>
            <a:r>
              <a:rPr lang="en-US" dirty="0" smtClean="0"/>
              <a:t>: </a:t>
            </a:r>
            <a:r>
              <a:rPr lang="ru-RU" dirty="0" smtClean="0"/>
              <a:t>простая 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s) : source_ (s) </a:t>
            </a:r>
            <a:r>
              <a:rPr lang="en-US" dirty="0" smtClean="0">
                <a:latin typeface="Consolas" panose="020B0609020204030204" pitchFamily="49" charset="0"/>
              </a:rPr>
              <a:t>{}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 // </a:t>
            </a:r>
            <a:r>
              <a:rPr lang="ru-RU" dirty="0" smtClean="0">
                <a:latin typeface="Consolas" panose="020B0609020204030204" pitchFamily="49" charset="0"/>
              </a:rPr>
              <a:t>вызывает </a:t>
            </a:r>
            <a:r>
              <a:rPr lang="en-US" dirty="0" err="1" smtClean="0">
                <a:latin typeface="Consolas" panose="020B0609020204030204" pitchFamily="49" charset="0"/>
              </a:rPr>
              <a:t>source_.read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определение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::read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1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вариант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source_.read</a:t>
            </a:r>
            <a:r>
              <a:rPr lang="en-US" dirty="0">
                <a:latin typeface="Consolas" panose="020B0609020204030204" pitchFamily="49" charset="0"/>
              </a:rPr>
              <a:t>&lt;R</a:t>
            </a:r>
            <a:r>
              <a:rPr lang="en-US" dirty="0" smtClean="0">
                <a:latin typeface="Consolas" panose="020B0609020204030204" pitchFamily="49" charset="0"/>
              </a:rPr>
              <a:t>&gt;();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0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неоднозначности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</a:t>
            </a:r>
            <a:r>
              <a:rPr lang="en-US" dirty="0">
                <a:latin typeface="Consolas" panose="020B0609020204030204" pitchFamily="49" charset="0"/>
              </a:rPr>
              <a:t>&gt;::read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R </a:t>
            </a:r>
            <a:r>
              <a:rPr lang="en-US" dirty="0">
                <a:latin typeface="Consolas" panose="020B0609020204030204" pitchFamily="49" charset="0"/>
              </a:rPr>
              <a:t>foo = </a:t>
            </a:r>
            <a:r>
              <a:rPr lang="en-US" dirty="0" err="1">
                <a:latin typeface="Consolas" panose="020B0609020204030204" pitchFamily="49" charset="0"/>
              </a:rPr>
              <a:t>source</a:t>
            </a:r>
            <a:r>
              <a:rPr lang="en-US" dirty="0" err="1" smtClean="0">
                <a:latin typeface="Consolas" panose="020B0609020204030204" pitchFamily="49" charset="0"/>
              </a:rPr>
              <a:t>_.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read&lt;R&gt;();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0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тут необходимо написать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специализацию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&lt;T&gt;::read&lt;string&gt;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попытка решения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T&gt; template &lt;&gt;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DataReader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&lt;T&gt;::read()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string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 =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"";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foo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2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зависимые типы внутри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(T x)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вложенная нешаблонная структура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T data_;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</a:t>
            </a:r>
            <a:r>
              <a:rPr lang="ru-RU" dirty="0" smtClean="0">
                <a:latin typeface="Consolas" panose="020B0609020204030204" pitchFamily="49" charset="0"/>
              </a:rPr>
              <a:t>_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top {x, </a:t>
            </a:r>
            <a:r>
              <a:rPr lang="en-US" dirty="0" err="1" smtClean="0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// </a:t>
            </a:r>
            <a:r>
              <a:rPr lang="ru-RU" dirty="0">
                <a:latin typeface="Consolas" panose="020B0609020204030204" pitchFamily="49" charset="0"/>
              </a:rPr>
              <a:t>сделать что-то со </a:t>
            </a:r>
            <a:r>
              <a:rPr lang="ru-RU" dirty="0" smtClean="0">
                <a:latin typeface="Consolas" panose="020B0609020204030204" pitchFamily="49" charset="0"/>
              </a:rPr>
              <a:t>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</a:p>
        </p:txBody>
      </p:sp>
    </p:spTree>
    <p:extLst>
      <p:ext uri="{BB962C8B-B14F-4D97-AF65-F5344CB8AC3E}">
        <p14:creationId xmlns:p14="http://schemas.microsoft.com/office/powerpoint/2010/main" val="397513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правильный ответ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 </a:t>
            </a: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специализация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&lt;T&gt;::read&lt;string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невозможна</a:t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это была бы частичная специализация метода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49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усложняется</a:t>
            </a:r>
            <a:r>
              <a:rPr lang="en-US" dirty="0" smtClean="0"/>
              <a:t> (</a:t>
            </a:r>
            <a:r>
              <a:rPr lang="ru-RU" dirty="0" smtClean="0"/>
              <a:t>вариант </a:t>
            </a:r>
            <a:r>
              <a:rPr lang="en-US" dirty="0" smtClean="0"/>
              <a:t>2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 {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T 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</a:t>
            </a:r>
            <a:r>
              <a:rPr lang="ru-RU" dirty="0" smtClean="0">
                <a:latin typeface="Consolas" panose="020B0609020204030204" pitchFamily="49" charset="0"/>
              </a:rPr>
              <a:t>с</a:t>
            </a:r>
            <a:r>
              <a:rPr lang="en-US" dirty="0" smtClean="0">
                <a:latin typeface="Consolas" panose="020B0609020204030204" pitchFamily="49" charset="0"/>
              </a:rPr>
              <a:t>lass </a:t>
            </a:r>
            <a:r>
              <a:rPr lang="en-US" dirty="0" err="1">
                <a:latin typeface="Consolas" panose="020B0609020204030204" pitchFamily="49" charset="0"/>
              </a:rPr>
              <a:t>DataReader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T&amp; source</a:t>
            </a:r>
            <a:r>
              <a:rPr lang="en-US" dirty="0" smtClean="0">
                <a:latin typeface="Consolas" panose="020B0609020204030204" pitchFamily="49" charset="0"/>
              </a:rPr>
              <a:t>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R&gt; R read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специализация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для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&lt;Data&gt;::read&lt;string&gt;?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теперь очевидно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 smtClean="0">
                <a:latin typeface="Consolas" panose="020B0609020204030204" pitchFamily="49" charset="0"/>
              </a:rPr>
              <a:t>DataReader</a:t>
            </a:r>
            <a:r>
              <a:rPr lang="en-US" dirty="0" smtClean="0">
                <a:latin typeface="Consolas" panose="020B0609020204030204" pitchFamily="49" charset="0"/>
              </a:rPr>
              <a:t>&lt;Data&gt;::</a:t>
            </a:r>
            <a:r>
              <a:rPr lang="en-US" dirty="0">
                <a:latin typeface="Consolas" panose="020B0609020204030204" pitchFamily="49" charset="0"/>
              </a:rPr>
              <a:t>read()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string foo = "";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return foo;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Двойной </a:t>
            </a:r>
            <a:r>
              <a:rPr lang="en-US" dirty="0">
                <a:latin typeface="Consolas" panose="020B0609020204030204" pitchFamily="49" charset="0"/>
              </a:rPr>
              <a:t>template </a:t>
            </a:r>
            <a:r>
              <a:rPr lang="en-US" dirty="0" smtClean="0">
                <a:latin typeface="Consolas" panose="020B0609020204030204" pitchFamily="49" charset="0"/>
              </a:rPr>
              <a:t>&lt;&gt;</a:t>
            </a:r>
            <a:r>
              <a:rPr lang="ru-RU" dirty="0" smtClean="0">
                <a:latin typeface="Consolas" panose="020B0609020204030204" pitchFamily="49" charset="0"/>
              </a:rPr>
              <a:t> здесь это не опечатка!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 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2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первая попытка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T1 dummy;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(dummy);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011159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пЕРЕХОДНИКИ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Type2Type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</a:rPr>
              <a:t> T </a:t>
            </a:r>
            <a:r>
              <a:rPr lang="en-US" sz="2000" dirty="0" err="1">
                <a:latin typeface="Consolas" panose="020B0609020204030204" pitchFamily="49" charset="0"/>
              </a:rPr>
              <a:t>OriginalType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Минимальный размер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Прозрачность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Номинативная типизация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79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параметризация</a:t>
            </a:r>
            <a:r>
              <a:rPr lang="en-US" dirty="0" smtClean="0"/>
              <a:t>: </a:t>
            </a:r>
            <a:r>
              <a:rPr lang="ru-RU" dirty="0" smtClean="0"/>
              <a:t>переходники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Type2Type&lt;T1&gt;()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private: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V&gt;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(V</a:t>
            </a:r>
            <a:r>
              <a:rPr lang="en-US" sz="2000" dirty="0">
                <a:latin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("all\n");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 smtClean="0">
                <a:latin typeface="Consolas" panose="020B0609020204030204" pitchFamily="49" charset="0"/>
              </a:rPr>
              <a:t>internal_func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Type2Type&lt;</a:t>
            </a:r>
            <a:r>
              <a:rPr lang="en-US" sz="2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\n</a:t>
            </a:r>
            <a:r>
              <a:rPr lang="en-US" sz="2000" dirty="0">
                <a:latin typeface="Consolas" panose="020B0609020204030204" pitchFamily="49" charset="0"/>
              </a:rPr>
              <a:t>"); }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a;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A &lt;float, double&gt; b;</a:t>
            </a: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a.func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ru-RU" sz="2000" dirty="0" smtClean="0">
                <a:latin typeface="Consolas" panose="020B0609020204030204" pitchFamily="49" charset="0"/>
              </a:rPr>
              <a:t>благодаря разрешению перегрузки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b.func</a:t>
            </a:r>
            <a:r>
              <a:rPr lang="en-US" sz="2000" dirty="0">
                <a:latin typeface="Consolas" panose="020B0609020204030204" pitchFamily="49" charset="0"/>
              </a:rPr>
              <a:t>(); // for </a:t>
            </a:r>
            <a:r>
              <a:rPr lang="en-US" sz="2000" dirty="0" smtClean="0"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607690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13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шаблонные методы и 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Надежно ли здесь скрыто состояние класса?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69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контрпример саттера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X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private_; 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public: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X() : private_(1)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void f(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T&amp; t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Consolas" panose="020B0609020204030204" pitchFamily="49" charset="0"/>
              </a:rPr>
              <a:t>{ /* .</a:t>
            </a:r>
            <a:r>
              <a:rPr lang="en-US" sz="2000" dirty="0" smtClean="0">
                <a:latin typeface="Consolas" panose="020B0609020204030204" pitchFamily="49" charset="0"/>
              </a:rPr>
              <a:t>... </a:t>
            </a:r>
            <a:r>
              <a:rPr lang="en-US" sz="2000" dirty="0">
                <a:latin typeface="Consolas" panose="020B0609020204030204" pitchFamily="49" charset="0"/>
              </a:rPr>
              <a:t>*/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value(void)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return private_;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namespace 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X::</a:t>
            </a:r>
            <a:r>
              <a:rPr lang="en-US" sz="2000" dirty="0" smtClean="0">
                <a:latin typeface="Consolas" panose="020B0609020204030204" pitchFamily="49" charset="0"/>
              </a:rPr>
              <a:t>f(const </a:t>
            </a:r>
            <a:r>
              <a:rPr lang="en-US" sz="2000" dirty="0">
                <a:latin typeface="Consolas" panose="020B0609020204030204" pitchFamily="49" charset="0"/>
              </a:rPr>
              <a:t>Y&amp;)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_ = 2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93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шаблон класса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 data_;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 *next_;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T&gt;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alg_with_memoization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(T x)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fwnode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top {x,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</a:t>
            </a:r>
            <a:r>
              <a:rPr lang="ru-RU" dirty="0" smtClean="0">
                <a:latin typeface="Consolas" panose="020B0609020204030204" pitchFamily="49" charset="0"/>
              </a:rPr>
              <a:t>сделать что-то со списком</a:t>
            </a:r>
            <a:r>
              <a:rPr lang="en-US" dirty="0" smtClean="0">
                <a:latin typeface="Consolas" panose="020B0609020204030204" pitchFamily="49" charset="0"/>
              </a:rPr>
              <a:t> ....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09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Композиция или 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вариант 1. Типы </a:t>
            </a:r>
            <a:r>
              <a:rPr lang="en-US" sz="2000" dirty="0" smtClean="0">
                <a:latin typeface="Consolas" panose="020B0609020204030204" pitchFamily="49" charset="0"/>
              </a:rPr>
              <a:t>T1 </a:t>
            </a:r>
            <a:r>
              <a:rPr lang="ru-RU" sz="2000" dirty="0" smtClean="0">
                <a:latin typeface="Consolas" panose="020B0609020204030204" pitchFamily="49" charset="0"/>
              </a:rPr>
              <a:t>и </a:t>
            </a:r>
            <a:r>
              <a:rPr lang="en-US" sz="2000" dirty="0" smtClean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могут быть совершенно любыми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err="1" smtClean="0">
                <a:latin typeface="Consolas" panose="020B0609020204030204" pitchFamily="49" charset="0"/>
              </a:rPr>
              <a:t>template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T1, </a:t>
            </a:r>
            <a:r>
              <a:rPr lang="fr-FR" sz="2000" dirty="0" err="1">
                <a:latin typeface="Consolas" panose="020B0609020204030204" pitchFamily="49" charset="0"/>
              </a:rPr>
              <a:t>typename</a:t>
            </a:r>
            <a:r>
              <a:rPr lang="fr-FR" sz="2000" dirty="0">
                <a:latin typeface="Consolas" panose="020B0609020204030204" pitchFamily="49" charset="0"/>
              </a:rPr>
              <a:t> T2&gt; class </a:t>
            </a:r>
            <a:r>
              <a:rPr lang="fr-FR" sz="2000" dirty="0" err="1">
                <a:latin typeface="Consolas" panose="020B0609020204030204" pitchFamily="49" charset="0"/>
              </a:rPr>
              <a:t>MyClass</a:t>
            </a:r>
            <a:r>
              <a:rPr lang="fr-FR" sz="2000" dirty="0">
                <a:latin typeface="Consolas" panose="020B0609020204030204" pitchFamily="49" charset="0"/>
              </a:rPr>
              <a:t>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latin typeface="Consolas" panose="020B0609020204030204" pitchFamily="49" charset="0"/>
              </a:rPr>
              <a:t>T1 </a:t>
            </a:r>
            <a:r>
              <a:rPr lang="fr-FR" sz="2000" dirty="0">
                <a:latin typeface="Consolas" panose="020B0609020204030204" pitchFamily="49" charset="0"/>
              </a:rPr>
              <a:t>a; </a:t>
            </a:r>
            <a:r>
              <a:rPr lang="fr-FR" sz="2000" dirty="0" smtClean="0">
                <a:latin typeface="Consolas" panose="020B0609020204030204" pitchFamily="49" charset="0"/>
              </a:rPr>
              <a:t>T2 </a:t>
            </a:r>
            <a:r>
              <a:rPr lang="fr-FR" sz="2000" dirty="0">
                <a:latin typeface="Consolas" panose="020B0609020204030204" pitchFamily="49" charset="0"/>
              </a:rPr>
              <a:t>b;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}; 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//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вариант </a:t>
            </a:r>
            <a:r>
              <a:rPr lang="ru-RU" sz="2000" dirty="0" smtClean="0">
                <a:latin typeface="Consolas" panose="020B0609020204030204" pitchFamily="49" charset="0"/>
              </a:rPr>
              <a:t>2. </a:t>
            </a:r>
            <a:r>
              <a:rPr lang="ru-RU" sz="2000" dirty="0">
                <a:latin typeface="Consolas" panose="020B0609020204030204" pitchFamily="49" charset="0"/>
              </a:rPr>
              <a:t>Типы </a:t>
            </a:r>
            <a:r>
              <a:rPr lang="en-US" sz="2000" dirty="0">
                <a:latin typeface="Consolas" panose="020B0609020204030204" pitchFamily="49" charset="0"/>
              </a:rPr>
              <a:t>T1 </a:t>
            </a:r>
            <a:r>
              <a:rPr lang="ru-RU" sz="2000" dirty="0">
                <a:latin typeface="Consolas" panose="020B0609020204030204" pitchFamily="49" charset="0"/>
              </a:rPr>
              <a:t>и </a:t>
            </a:r>
            <a:r>
              <a:rPr lang="en-US" sz="2000" dirty="0">
                <a:latin typeface="Consolas" panose="020B0609020204030204" pitchFamily="49" charset="0"/>
              </a:rPr>
              <a:t>T2 </a:t>
            </a:r>
            <a:r>
              <a:rPr lang="ru-RU" sz="2000" dirty="0" smtClean="0">
                <a:latin typeface="Consolas" panose="020B0609020204030204" pitchFamily="49" charset="0"/>
              </a:rPr>
              <a:t>ограничены классами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 : private T1, private T2 {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</a:rPr>
              <a:t>всё остальное</a:t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 случае шаблонов появляется разница!</a:t>
            </a:r>
          </a:p>
        </p:txBody>
      </p:sp>
    </p:spTree>
    <p:extLst>
      <p:ext uri="{BB962C8B-B14F-4D97-AF65-F5344CB8AC3E}">
        <p14:creationId xmlns:p14="http://schemas.microsoft.com/office/powerpoint/2010/main" val="173842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Виртуальные шаблонные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Виртуальные шаблонные методы невозможны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Dynamic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T2&gt;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copy (T2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&amp;);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// fail! 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</a:t>
            </a:r>
            <a:r>
              <a:rPr lang="ru-RU" sz="2000" dirty="0" smtClean="0">
                <a:latin typeface="Consolas" panose="020B0609020204030204" pitchFamily="49" charset="0"/>
              </a:rPr>
              <a:t>всё остальное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Обсуждение: вы в комитете по стандартизации и вам предлагают добавить в язык виртуальные шаблонные методы как показано выше. Ваши возражения?</a:t>
            </a:r>
          </a:p>
        </p:txBody>
      </p:sp>
    </p:spTree>
    <p:extLst>
      <p:ext uri="{BB962C8B-B14F-4D97-AF65-F5344CB8AC3E}">
        <p14:creationId xmlns:p14="http://schemas.microsoft.com/office/powerpoint/2010/main" val="1006562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виртуальности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 { };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VirtualFoo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latin typeface="Consolas" panose="020B0609020204030204" pitchFamily="49" charset="0"/>
              </a:rPr>
              <a:t>virtual </a:t>
            </a:r>
            <a:r>
              <a:rPr lang="en-US" sz="2000" dirty="0">
                <a:latin typeface="Consolas" panose="020B0609020204030204" pitchFamily="49" charset="0"/>
              </a:rPr>
              <a:t>void foo() {} </a:t>
            </a: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 : private </a:t>
            </a:r>
            <a:r>
              <a:rPr lang="en-US" sz="2000" dirty="0" err="1">
                <a:latin typeface="Consolas" panose="020B0609020204030204" pitchFamily="49" charset="0"/>
              </a:rPr>
              <a:t>VBase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V&gt;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public Base&lt;V&gt; {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Base&lt;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&gt;* p1 = new Derived&lt;</a:t>
            </a:r>
            <a:r>
              <a:rPr lang="en-US" sz="2000" dirty="0" err="1">
                <a:latin typeface="Consolas" panose="020B0609020204030204" pitchFamily="49" charset="0"/>
              </a:rPr>
              <a:t>NotVirtual</a:t>
            </a:r>
            <a:r>
              <a:rPr lang="en-US" sz="2000" dirty="0">
                <a:latin typeface="Consolas" panose="020B0609020204030204" pitchFamily="49" charset="0"/>
              </a:rPr>
              <a:t>&gt;;    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p1-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Base::foo()    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Base&lt;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&gt;* </a:t>
            </a:r>
            <a:r>
              <a:rPr lang="en-US" sz="2000" dirty="0">
                <a:latin typeface="Consolas" panose="020B0609020204030204" pitchFamily="49" charset="0"/>
              </a:rPr>
              <a:t>p2 = new </a:t>
            </a:r>
            <a:r>
              <a:rPr lang="en-US" sz="2000" dirty="0" smtClean="0">
                <a:latin typeface="Consolas" panose="020B0609020204030204" pitchFamily="49" charset="0"/>
              </a:rPr>
              <a:t>Derived&lt;</a:t>
            </a:r>
            <a:r>
              <a:rPr lang="en-US" sz="2000" dirty="0" err="1" smtClean="0">
                <a:latin typeface="Consolas" panose="020B0609020204030204" pitchFamily="49" charset="0"/>
              </a:rPr>
              <a:t>Virtual</a:t>
            </a:r>
            <a:r>
              <a:rPr lang="en-US" sz="2000" dirty="0" err="1"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&gt;;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p2-</a:t>
            </a:r>
            <a:r>
              <a:rPr lang="en-US" sz="2000" dirty="0">
                <a:latin typeface="Consolas" panose="020B0609020204030204" pitchFamily="49" charset="0"/>
              </a:rPr>
              <a:t>&gt;foo();  // </a:t>
            </a:r>
            <a:r>
              <a:rPr lang="ru-RU" sz="2000" dirty="0" smtClean="0">
                <a:latin typeface="Consolas" panose="020B0609020204030204" pitchFamily="49" charset="0"/>
              </a:rPr>
              <a:t>вызывает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Derived::foo()</a:t>
            </a:r>
          </a:p>
        </p:txBody>
      </p:sp>
    </p:spTree>
    <p:extLst>
      <p:ext uri="{BB962C8B-B14F-4D97-AF65-F5344CB8AC3E}">
        <p14:creationId xmlns:p14="http://schemas.microsoft.com/office/powerpoint/2010/main" val="3088036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81" y="1033272"/>
            <a:ext cx="9282748" cy="4739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классов и специализация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Разрешение имён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Параметризованные методы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3600" dirty="0" smtClean="0"/>
              <a:t>Шаблоны против ООП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/>
              <a:t>CRTP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3178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curiously recurring template pattern</a:t>
            </a:r>
            <a:r>
              <a:rPr lang="en-US" sz="3200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CRTP </a:t>
            </a:r>
            <a:r>
              <a:rPr lang="ru-RU" sz="2000" dirty="0" smtClean="0">
                <a:latin typeface="Consolas" panose="020B0609020204030204" pitchFamily="49" charset="0"/>
              </a:rPr>
              <a:t>означает параметризацию </a:t>
            </a:r>
            <a:r>
              <a:rPr lang="ru-RU" sz="2000" dirty="0">
                <a:latin typeface="Consolas" panose="020B0609020204030204" pitchFamily="49" charset="0"/>
              </a:rPr>
              <a:t>шаблона, являющегося базовым классом в строчке объявления производного класса, шаблонным параметром, являющимся самим производным классом</a:t>
            </a:r>
            <a:r>
              <a:rPr lang="ru-RU" sz="2000" dirty="0" smtClean="0">
                <a:latin typeface="Consolas" panose="020B0609020204030204" pitchFamily="49" charset="0"/>
              </a:rPr>
              <a:t>.</a:t>
            </a:r>
          </a:p>
          <a:p>
            <a:pPr marL="0" lvl="0" indent="0">
              <a:buNone/>
            </a:pPr>
            <a:r>
              <a:rPr lang="en-US" sz="4400" dirty="0" smtClean="0">
                <a:latin typeface="Consolas" panose="020B0609020204030204" pitchFamily="49" charset="0"/>
              </a:rPr>
              <a:t>class </a:t>
            </a:r>
            <a:r>
              <a:rPr lang="en-US" sz="4400" dirty="0" smtClean="0">
                <a:latin typeface="Consolas" panose="020B0609020204030204" pitchFamily="49" charset="0"/>
              </a:rPr>
              <a:t>Derived : Base &lt;Derived&gt;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Применимость </a:t>
            </a:r>
            <a:r>
              <a:rPr lang="en-US" sz="2000" dirty="0" smtClean="0">
                <a:latin typeface="Consolas" panose="020B0609020204030204" pitchFamily="49" charset="0"/>
              </a:rPr>
              <a:t>CRTP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Ограничение статического полиморфизма (замена виртуальных функций)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</a:rPr>
              <a:t>Красивое решение многих проблем (например параметризации методов)</a:t>
            </a:r>
          </a:p>
          <a:p>
            <a:r>
              <a:rPr lang="ru-RU" sz="2000" dirty="0" smtClean="0">
                <a:latin typeface="Consolas" panose="020B0609020204030204" pitchFamily="49" charset="0"/>
              </a:rPr>
              <a:t>Примешиваемые классы для уменьшения однотипного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2365617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замена виртуальных функций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Child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interface () </a:t>
            </a:r>
            <a:r>
              <a:rPr lang="en-US" sz="2000" dirty="0" smtClean="0"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latin typeface="Consolas" panose="020B0609020204030204" pitchFamily="49" charset="0"/>
              </a:rPr>
              <a:t>static_cast</a:t>
            </a:r>
            <a:r>
              <a:rPr lang="en-US" sz="2000" dirty="0" smtClean="0">
                <a:latin typeface="Consolas" panose="020B0609020204030204" pitchFamily="49" charset="0"/>
              </a:rPr>
              <a:t>&lt;Child</a:t>
            </a:r>
            <a:r>
              <a:rPr lang="en-US" sz="2000" dirty="0">
                <a:latin typeface="Consolas" panose="020B0609020204030204" pitchFamily="49" charset="0"/>
              </a:rPr>
              <a:t>*&gt;(this)-&gt;implementation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Derived : Base&lt;Derived</a:t>
            </a:r>
            <a:r>
              <a:rPr lang="en-US" sz="2000" dirty="0" smtClean="0">
                <a:latin typeface="Consolas" panose="020B0609020204030204" pitchFamily="49" charset="0"/>
              </a:rPr>
              <a:t>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  </a:t>
            </a:r>
            <a:r>
              <a:rPr lang="ru-RU" sz="2000" dirty="0">
                <a:latin typeface="Consolas" panose="020B0609020204030204" pitchFamily="49" charset="0"/>
              </a:rPr>
              <a:t/>
            </a:r>
            <a:br>
              <a:rPr lang="ru-RU" sz="2000" dirty="0">
                <a:latin typeface="Consolas" panose="020B0609020204030204" pitchFamily="49" charset="0"/>
              </a:rPr>
            </a:b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>
                <a:latin typeface="Consolas" panose="020B0609020204030204" pitchFamily="49" charset="0"/>
              </a:rPr>
              <a:t>implementation 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/*</a:t>
            </a:r>
            <a:r>
              <a:rPr lang="ru-RU" sz="2000" dirty="0" smtClean="0">
                <a:latin typeface="Consolas" panose="020B0609020204030204" pitchFamily="49" charset="0"/>
              </a:rPr>
              <a:t> тут какая-то реализация </a:t>
            </a:r>
            <a:r>
              <a:rPr lang="en-US" sz="2000" dirty="0" smtClean="0">
                <a:latin typeface="Consolas" panose="020B0609020204030204" pitchFamily="49" charset="0"/>
              </a:rPr>
              <a:t>*/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</a:t>
            </a: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(Base&lt;T&gt; *b</a:t>
            </a:r>
            <a:r>
              <a:rPr lang="en-US" sz="2000" dirty="0" smtClean="0"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 b-</a:t>
            </a:r>
            <a:r>
              <a:rPr lang="en-US" sz="2000" dirty="0">
                <a:latin typeface="Consolas" panose="020B0609020204030204" pitchFamily="49" charset="0"/>
              </a:rPr>
              <a:t>&gt;interface </a:t>
            </a:r>
            <a:r>
              <a:rPr lang="en-US" sz="2000" dirty="0" smtClean="0">
                <a:latin typeface="Consolas" panose="020B0609020204030204" pitchFamily="49" charset="0"/>
              </a:rPr>
              <a:t>();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Derived </a:t>
            </a:r>
            <a:r>
              <a:rPr lang="en-US" sz="2000" dirty="0">
                <a:latin typeface="Consolas" panose="020B0609020204030204" pitchFamily="49" charset="0"/>
              </a:rPr>
              <a:t>d;  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call_interface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(&amp;d); </a:t>
            </a:r>
            <a:r>
              <a:rPr lang="en-US" sz="2000" dirty="0" smtClean="0"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latin typeface="Consolas" panose="020B0609020204030204" pitchFamily="49" charset="0"/>
              </a:rPr>
              <a:t>вызывает </a:t>
            </a:r>
            <a:r>
              <a:rPr lang="en-US" sz="2000" dirty="0" smtClean="0">
                <a:latin typeface="Consolas" panose="020B0609020204030204" pitchFamily="49" charset="0"/>
              </a:rPr>
              <a:t>Derived::implementation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6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снова параметризация </a:t>
            </a:r>
            <a:r>
              <a:rPr lang="ru-RU" dirty="0" smtClean="0"/>
              <a:t>методов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T2&gt;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A 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</a:t>
            </a: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Необходимо добиться следующего эффекта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A &lt;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double&gt; </a:t>
            </a:r>
            <a:r>
              <a:rPr lang="en-US" sz="2000" dirty="0" smtClean="0">
                <a:latin typeface="Consolas" panose="020B0609020204030204" pitchFamily="49" charset="0"/>
              </a:rPr>
              <a:t>a;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A </a:t>
            </a:r>
            <a:r>
              <a:rPr lang="en-US" sz="2000" dirty="0">
                <a:latin typeface="Consolas" panose="020B0609020204030204" pitchFamily="49" charset="0"/>
              </a:rPr>
              <a:t>&lt;float, double&gt; b;</a:t>
            </a: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a.func</a:t>
            </a:r>
            <a:r>
              <a:rPr lang="en-US" sz="2000" dirty="0" smtClean="0">
                <a:latin typeface="Consolas" panose="020B0609020204030204" pitchFamily="49" charset="0"/>
              </a:rPr>
              <a:t>(); // for </a:t>
            </a: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b.func</a:t>
            </a:r>
            <a:r>
              <a:rPr lang="en-US" sz="2000" dirty="0" smtClean="0">
                <a:latin typeface="Consolas" panose="020B0609020204030204" pitchFamily="49" charset="0"/>
              </a:rPr>
              <a:t>(); // for all</a:t>
            </a:r>
          </a:p>
          <a:p>
            <a:pPr marL="0" lv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То есть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параметризовать</a:t>
            </a:r>
            <a:r>
              <a:rPr lang="ru-RU" sz="2000" dirty="0" smtClean="0">
                <a:latin typeface="Consolas" panose="020B0609020204030204" pitchFamily="49" charset="0"/>
              </a:rPr>
              <a:t> метод первым аргументом шаблона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60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Параметризация </a:t>
            </a:r>
            <a:r>
              <a:rPr lang="ru-RU" dirty="0" smtClean="0"/>
              <a:t>методов: </a:t>
            </a:r>
            <a:r>
              <a:rPr lang="en-US" dirty="0" err="1" smtClean="0"/>
              <a:t>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ABase</a:t>
            </a:r>
            <a:r>
              <a:rPr lang="en-US" sz="2000" dirty="0" smtClean="0">
                <a:latin typeface="Consolas" panose="020B0609020204030204" pitchFamily="49" charset="0"/>
              </a:rPr>
              <a:t>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S</a:t>
            </a:r>
            <a:r>
              <a:rPr lang="en-US" sz="2000" dirty="0" smtClean="0">
                <a:latin typeface="Consolas" panose="020B0609020204030204" pitchFamily="49" charset="0"/>
              </a:rPr>
              <a:t>&gt; class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&lt;S,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&gt;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(void) { 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&lt;S*&gt;(this)-&gt;forint();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T1, 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T2</a:t>
            </a:r>
            <a:r>
              <a:rPr lang="en-US" sz="2000" dirty="0" smtClean="0">
                <a:latin typeface="Consolas" panose="020B0609020204030204" pitchFamily="49" charset="0"/>
              </a:rPr>
              <a:t>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 : public </a:t>
            </a:r>
            <a:r>
              <a:rPr lang="en-US" sz="2000" dirty="0" err="1">
                <a:latin typeface="Consolas" panose="020B0609020204030204" pitchFamily="49" charset="0"/>
              </a:rPr>
              <a:t>ABase</a:t>
            </a:r>
            <a:r>
              <a:rPr lang="en-US" sz="2000" dirty="0">
                <a:latin typeface="Consolas" panose="020B0609020204030204" pitchFamily="49" charset="0"/>
              </a:rPr>
              <a:t> &lt;A&lt;T1, T2&gt;, T1</a:t>
            </a:r>
            <a:r>
              <a:rPr lang="en-US" sz="2000" dirty="0" smtClean="0">
                <a:latin typeface="Consolas" panose="020B0609020204030204" pitchFamily="49" charset="0"/>
              </a:rPr>
              <a:t>&gt; {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 err="1">
                <a:latin typeface="Consolas" panose="020B0609020204030204" pitchFamily="49" charset="0"/>
              </a:rPr>
              <a:t>forall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void </a:t>
            </a:r>
            <a:r>
              <a:rPr lang="en-US" sz="2000" dirty="0">
                <a:latin typeface="Consolas" panose="020B0609020204030204" pitchFamily="49" charset="0"/>
              </a:rPr>
              <a:t>forint </a:t>
            </a:r>
            <a:r>
              <a:rPr lang="en-US" sz="2000" dirty="0" smtClean="0">
                <a:latin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63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Vehicle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= 0</a:t>
            </a:r>
            <a:r>
              <a:rPr lang="en-US" sz="2000" dirty="0" smtClean="0">
                <a:latin typeface="Consolas" panose="020B0609020204030204" pitchFamily="49" charset="0"/>
              </a:rPr>
              <a:t>;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Car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Car(*this);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smtClean="0">
                <a:latin typeface="Consolas" panose="020B0609020204030204" pitchFamily="49" charset="0"/>
              </a:rPr>
              <a:t>Vehicle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Plane *clone()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{ return new Plane(*this); </a:t>
            </a:r>
            <a:r>
              <a:rPr lang="en-US" sz="2000" dirty="0" smtClean="0">
                <a:latin typeface="Consolas" panose="020B0609020204030204" pitchFamily="49" charset="0"/>
              </a:rPr>
              <a:t>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85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CRTP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</a:rPr>
              <a:t>virtual ~Vehicle() </a:t>
            </a:r>
            <a:r>
              <a:rPr lang="en-US" sz="2000" dirty="0" smtClean="0">
                <a:latin typeface="Consolas" panose="020B0609020204030204" pitchFamily="49" charset="0"/>
              </a:rPr>
              <a:t>{}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</a:t>
            </a:r>
            <a:r>
              <a:rPr lang="en-US" sz="2000" dirty="0">
                <a:latin typeface="Consolas" panose="020B0609020204030204" pitchFamily="49" charset="0"/>
              </a:rPr>
              <a:t>Vehicle 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: public </a:t>
            </a:r>
            <a:r>
              <a:rPr lang="en-US" sz="2000" dirty="0" err="1" smtClean="0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: public </a:t>
            </a:r>
            <a:r>
              <a:rPr lang="en-US" sz="2000" dirty="0" err="1">
                <a:latin typeface="Consolas" panose="020B0609020204030204" pitchFamily="49" charset="0"/>
              </a:rPr>
              <a:t>VehicleClonable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шаблоны классов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2446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Шаблоны классов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не выводят типы</a:t>
            </a:r>
            <a:r>
              <a:rPr lang="ru-RU" dirty="0" smtClean="0">
                <a:latin typeface="Consolas" panose="020B0609020204030204" pitchFamily="49" charset="0"/>
              </a:rPr>
              <a:t>. Поэтому мы должны в явном виде упоминать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Нет разумного смысла в котором шаблон класса можно «перегрузить», так как для обычных классов нет разрешения перегрузки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Зато шаблон класса можно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специализировать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  <a:p>
            <a:r>
              <a:rPr lang="ru-RU" dirty="0" smtClean="0">
                <a:latin typeface="Consolas" panose="020B0609020204030204" pitchFamily="49" charset="0"/>
              </a:rPr>
              <a:t>Специализация бывает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полная</a:t>
            </a:r>
            <a:r>
              <a:rPr lang="ru-RU" dirty="0" smtClean="0">
                <a:latin typeface="Consolas" panose="020B0609020204030204" pitchFamily="49" charset="0"/>
              </a:rPr>
              <a:t> и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частичная</a:t>
            </a:r>
            <a:r>
              <a:rPr lang="ru-RU" dirty="0" smtClean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444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r>
              <a:rPr lang="ru-RU" sz="2000" dirty="0" smtClean="0">
                <a:latin typeface="Consolas" panose="020B0609020204030204" pitchFamily="49" charset="0"/>
              </a:rPr>
              <a:t/>
            </a:r>
            <a:br>
              <a:rPr lang="ru-RU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Vehicle, </a:t>
            </a:r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</a:t>
            </a:r>
            <a:r>
              <a:rPr lang="en-US" sz="2000" dirty="0" smtClean="0">
                <a:latin typeface="Consolas" panose="020B0609020204030204" pitchFamily="49" charset="0"/>
              </a:rPr>
              <a:t>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public Vehicle, public </a:t>
            </a:r>
            <a:r>
              <a:rPr lang="en-US" sz="2000" dirty="0" err="1">
                <a:latin typeface="Consolas" panose="020B0609020204030204" pitchFamily="49" charset="0"/>
              </a:rPr>
              <a:t>MixClonable</a:t>
            </a:r>
            <a:r>
              <a:rPr lang="en-US" sz="2000" dirty="0">
                <a:latin typeface="Consolas" panose="020B0609020204030204" pitchFamily="49" charset="0"/>
              </a:rPr>
              <a:t>&lt;Vehicle,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44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виртуальное копирование </a:t>
            </a:r>
            <a:r>
              <a:rPr lang="en-US" dirty="0" smtClean="0"/>
              <a:t>: 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4561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template &lt;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Base, </a:t>
            </a:r>
            <a:r>
              <a:rPr lang="en-US" sz="2000" dirty="0" err="1" smtClean="0">
                <a:latin typeface="Consolas" panose="020B0609020204030204" pitchFamily="49" charset="0"/>
              </a:rPr>
              <a:t>typename</a:t>
            </a:r>
            <a:r>
              <a:rPr lang="en-US" sz="2000" dirty="0" smtClean="0">
                <a:latin typeface="Consolas" panose="020B0609020204030204" pitchFamily="49" charset="0"/>
              </a:rPr>
              <a:t> Derived&gt; 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: public Base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using Base::Base; // 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делегирование конструкторов</a:t>
            </a:r>
            <a:b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virtual Base </a:t>
            </a:r>
            <a:r>
              <a:rPr lang="en-US" sz="2000" dirty="0">
                <a:latin typeface="Consolas" panose="020B0609020204030204" pitchFamily="49" charset="0"/>
              </a:rPr>
              <a:t>*clone() 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  return </a:t>
            </a:r>
            <a:r>
              <a:rPr lang="en-US" sz="2000" dirty="0">
                <a:latin typeface="Consolas" panose="020B0609020204030204" pitchFamily="49" charset="0"/>
              </a:rPr>
              <a:t>new Derived(</a:t>
            </a:r>
            <a:r>
              <a:rPr lang="en-US" sz="2000" dirty="0" err="1">
                <a:latin typeface="Consolas" panose="020B0609020204030204" pitchFamily="49" charset="0"/>
              </a:rPr>
              <a:t>static_cast</a:t>
            </a:r>
            <a:r>
              <a:rPr lang="en-US" sz="2000" dirty="0">
                <a:latin typeface="Consolas" panose="020B0609020204030204" pitchFamily="49" charset="0"/>
              </a:rPr>
              <a:t>&lt;Derived 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&amp;&gt;(*this</a:t>
            </a:r>
            <a:r>
              <a:rPr lang="en-US" sz="2000" dirty="0" smtClean="0">
                <a:latin typeface="Consolas" panose="020B0609020204030204" pitchFamily="49" charset="0"/>
              </a:rPr>
              <a:t>));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}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struct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Car </a:t>
            </a:r>
            <a:r>
              <a:rPr lang="en-US" sz="2000" dirty="0" smtClean="0">
                <a:latin typeface="Consolas" panose="020B0609020204030204" pitchFamily="49" charset="0"/>
              </a:rPr>
              <a:t>: 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&lt;Vehicle, Car&gt;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{}; </a:t>
            </a:r>
            <a:endParaRPr lang="en-US" sz="20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Plane 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public </a:t>
            </a:r>
            <a:r>
              <a:rPr lang="en-US" sz="2000" dirty="0" err="1" smtClean="0">
                <a:latin typeface="Consolas" panose="020B0609020204030204" pitchFamily="49" charset="0"/>
              </a:rPr>
              <a:t>MixClonableInh</a:t>
            </a:r>
            <a:r>
              <a:rPr lang="en-US" sz="2000" dirty="0" smtClean="0">
                <a:latin typeface="Consolas" panose="020B0609020204030204" pitchFamily="49" charset="0"/>
              </a:rPr>
              <a:t> &lt;Vehicle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Plane&gt; {};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87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956816"/>
            <a:ext cx="9905999" cy="46634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Edition)</a:t>
            </a:r>
          </a:p>
          <a:p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err="1"/>
              <a:t>Vandevoorde</a:t>
            </a:r>
            <a:r>
              <a:rPr lang="en-US" dirty="0"/>
              <a:t>, Nicolai M. </a:t>
            </a:r>
            <a:r>
              <a:rPr lang="en-US" dirty="0" err="1"/>
              <a:t>Josuttis</a:t>
            </a:r>
            <a:r>
              <a:rPr lang="en-US" dirty="0"/>
              <a:t>, </a:t>
            </a:r>
            <a:r>
              <a:rPr lang="en-US" dirty="0" smtClean="0"/>
              <a:t>C</a:t>
            </a:r>
            <a:r>
              <a:rPr lang="en-US" dirty="0"/>
              <a:t>++ Templates. The Complete </a:t>
            </a:r>
            <a:r>
              <a:rPr lang="en-US" dirty="0" smtClean="0"/>
              <a:t>Guid</a:t>
            </a:r>
            <a:r>
              <a:rPr lang="en-US" dirty="0"/>
              <a:t>e</a:t>
            </a:r>
            <a:r>
              <a:rPr lang="en-US" dirty="0" smtClean="0"/>
              <a:t>, </a:t>
            </a:r>
            <a:r>
              <a:rPr lang="en-US" dirty="0"/>
              <a:t>Pearson Education, </a:t>
            </a:r>
            <a:r>
              <a:rPr lang="en-US" dirty="0" smtClean="0"/>
              <a:t>2003</a:t>
            </a:r>
            <a:endParaRPr lang="ru-RU" dirty="0" smtClean="0"/>
          </a:p>
          <a:p>
            <a:r>
              <a:rPr lang="en-US" b="1" dirty="0" smtClean="0"/>
              <a:t>C</a:t>
            </a:r>
            <a:r>
              <a:rPr lang="en-US" b="1" dirty="0"/>
              <a:t>++: Polymorphic cloning and the </a:t>
            </a:r>
            <a:r>
              <a:rPr lang="en-US" b="1" dirty="0" smtClean="0"/>
              <a:t>CRTP, katyscode.wordpress.com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1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не выводят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325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</a:rPr>
              <a:t>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void </a:t>
            </a:r>
            <a:r>
              <a:rPr lang="en-US" dirty="0" err="1" smtClean="0">
                <a:latin typeface="Consolas" panose="020B0609020204030204" pitchFamily="49" charset="0"/>
              </a:rPr>
              <a:t>emplace_back</a:t>
            </a:r>
            <a:r>
              <a:rPr lang="en-US" dirty="0" smtClean="0">
                <a:latin typeface="Consolas" panose="020B0609020204030204" pitchFamily="49" charset="0"/>
              </a:rPr>
              <a:t>(T&amp;&amp; t);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s;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s.emplace_back</a:t>
            </a:r>
            <a:r>
              <a:rPr lang="en-US" dirty="0" smtClean="0">
                <a:latin typeface="Consolas" panose="020B0609020204030204" pitchFamily="49" charset="0"/>
              </a:rPr>
              <a:t>(x); // </a:t>
            </a:r>
            <a:r>
              <a:rPr lang="ru-RU" dirty="0" smtClean="0">
                <a:latin typeface="Consolas" panose="020B0609020204030204" pitchFamily="49" charset="0"/>
              </a:rPr>
              <a:t>ошибка!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Поскольку шаблоны не выводят типы, ссылка не универсальна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8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целых чисел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частичная специализация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latin typeface="Consolas" panose="020B0609020204030204" pitchFamily="49" charset="0"/>
              </a:rPr>
              <a:t>typename</a:t>
            </a:r>
            <a:r>
              <a:rPr lang="en-US" dirty="0" smtClean="0">
                <a:latin typeface="Consolas" panose="020B0609020204030204" pitchFamily="49" charset="0"/>
              </a:rPr>
              <a:t> T&gt; class Stack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fwnode</a:t>
            </a:r>
            <a:r>
              <a:rPr lang="en-US" dirty="0" smtClean="0">
                <a:latin typeface="Consolas" panose="020B0609020204030204" pitchFamily="49" charset="0"/>
              </a:rPr>
              <a:t>&lt;T&gt; *top_;</a:t>
            </a:r>
            <a:r>
              <a:rPr lang="ru-RU" dirty="0" smtClean="0">
                <a:latin typeface="Consolas" panose="020B0609020204030204" pitchFamily="49" charset="0"/>
              </a:rPr>
              <a:t/>
            </a:r>
            <a:br>
              <a:rPr lang="ru-RU" dirty="0" smtClean="0">
                <a:latin typeface="Consolas" panose="020B0609020204030204" pitchFamily="49" charset="0"/>
              </a:rPr>
            </a:b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всё остальное в стеке для объектов типа </a:t>
            </a:r>
            <a:r>
              <a:rPr lang="en-US" dirty="0" smtClean="0">
                <a:latin typeface="Consolas" panose="020B0609020204030204" pitchFamily="49" charset="0"/>
              </a:rPr>
              <a:t>T </a:t>
            </a:r>
            <a:r>
              <a:rPr lang="ru-RU" dirty="0" smtClean="0">
                <a:latin typeface="Consolas" panose="020B0609020204030204" pitchFamily="49" charset="0"/>
              </a:rPr>
              <a:t>общего вида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// </a:t>
            </a:r>
            <a:r>
              <a:rPr lang="ru-RU" dirty="0" smtClean="0">
                <a:latin typeface="Consolas" panose="020B0609020204030204" pitchFamily="49" charset="0"/>
              </a:rPr>
              <a:t>для типа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делаем специализацию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T&gt;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T*</a:t>
            </a:r>
            <a:r>
              <a:rPr lang="en-US" dirty="0" smtClean="0">
                <a:latin typeface="Consolas" panose="020B0609020204030204" pitchFamily="49" charset="0"/>
              </a:rPr>
              <a:t>&gt;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T **contents_;</a:t>
            </a:r>
            <a:r>
              <a:rPr lang="ru-RU" dirty="0">
                <a:latin typeface="Consolas" panose="020B0609020204030204" pitchFamily="49" charset="0"/>
              </a:rPr>
              <a:t/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всё остальное в </a:t>
            </a:r>
            <a:r>
              <a:rPr lang="ru-RU" dirty="0" smtClean="0">
                <a:latin typeface="Consolas" panose="020B0609020204030204" pitchFamily="49" charset="0"/>
              </a:rPr>
              <a:t>стеке для любых указателей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ru-RU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3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096564" cy="42244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Stack </a:t>
            </a:r>
            <a:r>
              <a:rPr lang="en-US" dirty="0" smtClean="0">
                <a:latin typeface="Consolas" panose="020B0609020204030204" pitchFamily="49" charset="0"/>
              </a:rPr>
              <a:t>{/* .... */ }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T&gt; class </a:t>
            </a:r>
            <a:r>
              <a:rPr lang="en-US" dirty="0" smtClean="0">
                <a:latin typeface="Consolas" panose="020B0609020204030204" pitchFamily="49" charset="0"/>
              </a:rPr>
              <a:t>Stack&lt;T*&gt;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template &lt;&gt;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smtClean="0">
                <a:latin typeface="Consolas" panose="020B0609020204030204" pitchFamily="49" charset="0"/>
              </a:rPr>
              <a:t>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{/* .... */ 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&lt;double&gt; </a:t>
            </a:r>
            <a:r>
              <a:rPr lang="en-US" dirty="0" err="1" smtClean="0">
                <a:latin typeface="Consolas" panose="020B0609020204030204" pitchFamily="49" charset="0"/>
              </a:rPr>
              <a:t>sd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// [1], </a:t>
            </a:r>
            <a:r>
              <a:rPr lang="ru-RU" dirty="0" smtClean="0">
                <a:latin typeface="Consolas" panose="020B0609020204030204" pitchFamily="49" charset="0"/>
              </a:rPr>
              <a:t>общий случай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&lt;double*&gt; </a:t>
            </a:r>
            <a:r>
              <a:rPr lang="en-US" dirty="0" err="1" smtClean="0">
                <a:latin typeface="Consolas" panose="020B0609020204030204" pitchFamily="49" charset="0"/>
              </a:rPr>
              <a:t>sdp</a:t>
            </a:r>
            <a:r>
              <a:rPr lang="en-US" dirty="0" smtClean="0">
                <a:latin typeface="Consolas" panose="020B0609020204030204" pitchFamily="49" charset="0"/>
              </a:rPr>
              <a:t>; // [2], </a:t>
            </a:r>
            <a:r>
              <a:rPr lang="ru-RU" dirty="0" smtClean="0">
                <a:latin typeface="Consolas" panose="020B0609020204030204" pitchFamily="49" charset="0"/>
              </a:rPr>
              <a:t>указатели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latin typeface="Consolas" panose="020B0609020204030204" pitchFamily="49" charset="0"/>
              </a:rPr>
              <a:t>Stack &lt;Stack&lt;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&gt;&gt; </a:t>
            </a:r>
            <a:r>
              <a:rPr lang="en-US" dirty="0" err="1" smtClean="0">
                <a:latin typeface="Consolas" panose="020B0609020204030204" pitchFamily="49" charset="0"/>
              </a:rPr>
              <a:t>ssi</a:t>
            </a:r>
            <a:r>
              <a:rPr lang="en-US" dirty="0" smtClean="0">
                <a:latin typeface="Consolas" panose="020B0609020204030204" pitchFamily="49" charset="0"/>
              </a:rPr>
              <a:t>; // [1] </a:t>
            </a:r>
            <a:r>
              <a:rPr lang="ru-RU" dirty="0" smtClean="0">
                <a:latin typeface="Consolas" panose="020B0609020204030204" pitchFamily="49" charset="0"/>
              </a:rPr>
              <a:t>стек из</a:t>
            </a:r>
            <a:r>
              <a:rPr lang="en-US" dirty="0" smtClean="0">
                <a:latin typeface="Consolas" panose="020B0609020204030204" pitchFamily="49" charset="0"/>
              </a:rPr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410508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790</TotalTime>
  <Words>1032</Words>
  <Application>Microsoft Office PowerPoint</Application>
  <PresentationFormat>Widescreen</PresentationFormat>
  <Paragraphs>231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Cambria Math</vt:lpstr>
      <vt:lpstr>Consolas</vt:lpstr>
      <vt:lpstr>Trebuchet MS</vt:lpstr>
      <vt:lpstr>Tw Cen MT</vt:lpstr>
      <vt:lpstr>Wingdings</vt:lpstr>
      <vt:lpstr>Circuit</vt:lpstr>
      <vt:lpstr>шаблоны классов в C++</vt:lpstr>
      <vt:lpstr>PowerPoint Presentation</vt:lpstr>
      <vt:lpstr>зависимые типы внутри функций</vt:lpstr>
      <vt:lpstr>Простые шаблоны классов</vt:lpstr>
      <vt:lpstr>Простые шаблоны классов</vt:lpstr>
      <vt:lpstr>шаблоны не выводят типы</vt:lpstr>
      <vt:lpstr>полная специализация</vt:lpstr>
      <vt:lpstr>частичная специализация</vt:lpstr>
      <vt:lpstr>использование</vt:lpstr>
      <vt:lpstr>частичная специализация: примеры</vt:lpstr>
      <vt:lpstr>специализация: ограничения</vt:lpstr>
      <vt:lpstr>полная специализация функций</vt:lpstr>
      <vt:lpstr>контрпример димова-абрамса</vt:lpstr>
      <vt:lpstr>трюк саттера</vt:lpstr>
      <vt:lpstr>обсуждение</vt:lpstr>
      <vt:lpstr>PowerPoint Presentation</vt:lpstr>
      <vt:lpstr>ЗАВИСИМЫЕ имена</vt:lpstr>
      <vt:lpstr>Разрешение имен: задача</vt:lpstr>
      <vt:lpstr>Разрешение имен: решение</vt:lpstr>
      <vt:lpstr>пример вандерворда</vt:lpstr>
      <vt:lpstr>упрощение имен в шаблонах</vt:lpstr>
      <vt:lpstr>Зависимые типы</vt:lpstr>
      <vt:lpstr>Зависимые типы: неоднозначность</vt:lpstr>
      <vt:lpstr>PowerPoint Presentation</vt:lpstr>
      <vt:lpstr>шаблоны членов: простая задача</vt:lpstr>
      <vt:lpstr>первый вариант решения</vt:lpstr>
      <vt:lpstr>устранение неоднозначности</vt:lpstr>
      <vt:lpstr>задача усложняется</vt:lpstr>
      <vt:lpstr>попытка решения</vt:lpstr>
      <vt:lpstr>правильный ответ</vt:lpstr>
      <vt:lpstr>задача усложняется (вариант 2)</vt:lpstr>
      <vt:lpstr>Решение теперь очевидно</vt:lpstr>
      <vt:lpstr>параметризация методов</vt:lpstr>
      <vt:lpstr>параметризация: первая попытка</vt:lpstr>
      <vt:lpstr>пЕРЕХОДНИКИ типов</vt:lpstr>
      <vt:lpstr>параметризация: переходники</vt:lpstr>
      <vt:lpstr>PowerPoint Presentation</vt:lpstr>
      <vt:lpstr>шаблонные методы и инкапсуляция</vt:lpstr>
      <vt:lpstr>контрпример саттера</vt:lpstr>
      <vt:lpstr>Композиция или наследование</vt:lpstr>
      <vt:lpstr>Виртуальные шаблонные методы</vt:lpstr>
      <vt:lpstr>Параметризация виртуальности</vt:lpstr>
      <vt:lpstr>PowerPoint Presentation</vt:lpstr>
      <vt:lpstr>curiously recurring template pattern </vt:lpstr>
      <vt:lpstr>замена виртуальных функций</vt:lpstr>
      <vt:lpstr>снова параметризация методов</vt:lpstr>
      <vt:lpstr>Параметризация методов: crtp</vt:lpstr>
      <vt:lpstr>виртуальное копирование</vt:lpstr>
      <vt:lpstr>виртуальное копирование : CRTP</vt:lpstr>
      <vt:lpstr>виртуальное копирование : MIXINs</vt:lpstr>
      <vt:lpstr>виртуальное копирование : MIXINs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классов в C++</dc:title>
  <dc:creator>Vladimirov, Konstantin</dc:creator>
  <cp:lastModifiedBy>Vladimirov, Konstantin</cp:lastModifiedBy>
  <cp:revision>167</cp:revision>
  <dcterms:created xsi:type="dcterms:W3CDTF">2017-01-28T18:39:40Z</dcterms:created>
  <dcterms:modified xsi:type="dcterms:W3CDTF">2017-02-01T13:16:27Z</dcterms:modified>
</cp:coreProperties>
</file>