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81" r:id="rId19"/>
    <p:sldId id="283" r:id="rId20"/>
    <p:sldId id="284" r:id="rId21"/>
    <p:sldId id="285" r:id="rId22"/>
    <p:sldId id="290" r:id="rId23"/>
    <p:sldId id="286" r:id="rId24"/>
    <p:sldId id="291" r:id="rId25"/>
    <p:sldId id="280" r:id="rId26"/>
    <p:sldId id="278" r:id="rId27"/>
    <p:sldId id="275" r:id="rId28"/>
    <p:sldId id="318" r:id="rId29"/>
    <p:sldId id="276" r:id="rId30"/>
    <p:sldId id="287" r:id="rId31"/>
    <p:sldId id="279" r:id="rId32"/>
    <p:sldId id="289" r:id="rId33"/>
    <p:sldId id="292" r:id="rId34"/>
    <p:sldId id="288" r:id="rId35"/>
    <p:sldId id="293" r:id="rId36"/>
    <p:sldId id="294" r:id="rId37"/>
    <p:sldId id="295" r:id="rId38"/>
    <p:sldId id="299" r:id="rId39"/>
    <p:sldId id="316" r:id="rId40"/>
    <p:sldId id="314" r:id="rId41"/>
    <p:sldId id="297" r:id="rId42"/>
    <p:sldId id="298" r:id="rId43"/>
    <p:sldId id="317" r:id="rId44"/>
    <p:sldId id="320" r:id="rId45"/>
    <p:sldId id="296" r:id="rId46"/>
    <p:sldId id="300" r:id="rId47"/>
    <p:sldId id="321" r:id="rId48"/>
    <p:sldId id="302" r:id="rId49"/>
    <p:sldId id="324" r:id="rId50"/>
    <p:sldId id="322" r:id="rId51"/>
    <p:sldId id="325" r:id="rId52"/>
    <p:sldId id="326" r:id="rId53"/>
    <p:sldId id="303" r:id="rId54"/>
    <p:sldId id="304" r:id="rId55"/>
    <p:sldId id="305" r:id="rId56"/>
    <p:sldId id="306" r:id="rId57"/>
    <p:sldId id="308" r:id="rId58"/>
    <p:sldId id="307" r:id="rId59"/>
    <p:sldId id="310" r:id="rId60"/>
    <p:sldId id="313" r:id="rId61"/>
    <p:sldId id="319" r:id="rId62"/>
    <p:sldId id="315" r:id="rId63"/>
    <p:sldId id="309" r:id="rId64"/>
    <p:sldId id="311" r:id="rId65"/>
    <p:sldId id="312" r:id="rId66"/>
    <p:sldId id="258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Умные указатели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Разновидности стандартных и нестандартных умных указателей и особенности их применения в современном </a:t>
            </a:r>
            <a:r>
              <a:rPr lang="en-US" smtClean="0"/>
              <a:t>C++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Тизер: вариабельные шаблоны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Было бы удобно делать не захват, а создание с пробросом аргументов: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SRAIIPtr&lt;MyRes</a:t>
            </a:r>
            <a:r>
              <a:rPr lang="en-US">
                <a:latin typeface="Consolas" panose="020B0609020204030204" pitchFamily="49" charset="0"/>
              </a:rPr>
              <a:t>&gt; res(new MyRes(x, y));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выделение и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захват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SRAIIPtr&lt;MyRes&gt; </a:t>
            </a:r>
            <a:r>
              <a:rPr lang="en-US" smtClean="0">
                <a:latin typeface="Consolas" panose="020B0609020204030204" pitchFamily="49" charset="0"/>
              </a:rPr>
              <a:t>res(x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y);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создание с пробросом</a:t>
            </a:r>
          </a:p>
          <a:p>
            <a:r>
              <a:rPr lang="ru-RU" smtClean="0"/>
              <a:t>Для этого нужно переписать конструктор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class SRAIIPtr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тут всё то же самое</a:t>
            </a: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 template &lt;typename ... Args&gt; SRAIIPtr(Args &amp;&amp; ... args) 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ptr_(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new T(forward&lt;Args&gt;(args)...)</a:t>
            </a:r>
            <a:r>
              <a:rPr lang="en-US" sz="2000" smtClean="0">
                <a:latin typeface="Consolas" panose="020B0609020204030204" pitchFamily="49" charset="0"/>
              </a:rPr>
              <a:t>) {}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Эта методика будет разобрана в следующих лекциях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1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жизнь за </a:t>
            </a:r>
            <a:r>
              <a:rPr lang="en-US" smtClean="0"/>
              <a:t>scope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69259"/>
          </a:xfrm>
        </p:spPr>
        <p:txBody>
          <a:bodyPr/>
          <a:lstStyle/>
          <a:p>
            <a:r>
              <a:rPr lang="ru-RU" smtClean="0"/>
              <a:t>Эта функция не слишком хороша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(int x, double y)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scoped_ptr&lt;MyRes&gt; res(new MyRes(x, y));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захват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</a:t>
            </a:r>
            <a:r>
              <a:rPr lang="ru-RU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bar(res.get());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вынужденно утёк сырой указатель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деструкторе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По сути она содержит ту же скрытую проблему двойного владения</a:t>
            </a:r>
            <a:r>
              <a:rPr lang="en-US" smtClean="0"/>
              <a:t>.</a:t>
            </a:r>
            <a:r>
              <a:rPr lang="ru-RU" smtClean="0"/>
              <a:t> </a:t>
            </a:r>
          </a:p>
          <a:p>
            <a:r>
              <a:rPr lang="ru-RU" smtClean="0"/>
              <a:t>Мы вынуждены писать </a:t>
            </a:r>
            <a:r>
              <a:rPr lang="en-US" smtClean="0"/>
              <a:t>bar </a:t>
            </a:r>
            <a:r>
              <a:rPr lang="ru-RU" smtClean="0"/>
              <a:t>принимающей </a:t>
            </a:r>
            <a:r>
              <a:rPr lang="en-US" smtClean="0">
                <a:latin typeface="Consolas" panose="020B0609020204030204" pitchFamily="49" charset="0"/>
              </a:rPr>
              <a:t>MyRes*</a:t>
            </a:r>
            <a:r>
              <a:rPr lang="en-US" smtClean="0"/>
              <a:t> </a:t>
            </a:r>
            <a:r>
              <a:rPr lang="ru-RU" smtClean="0"/>
              <a:t>т.к. не можем копировать</a:t>
            </a:r>
            <a:r>
              <a:rPr lang="en-US"/>
              <a:t>.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704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Древний выход из положения: </a:t>
            </a:r>
            <a:r>
              <a:rPr lang="en-US" smtClean="0"/>
              <a:t>auto_ptr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45346" cy="4038600"/>
          </a:xfrm>
        </p:spPr>
        <p:txBody>
          <a:bodyPr/>
          <a:lstStyle/>
          <a:p>
            <a:r>
              <a:rPr lang="en-US" smtClean="0"/>
              <a:t>auto_ptr </a:t>
            </a:r>
            <a:r>
              <a:rPr lang="ru-RU" smtClean="0"/>
              <a:t>введённый в 98-м стандарте определял конструктор копирования с помощью передачи владения ресурсом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class A</a:t>
            </a:r>
            <a:r>
              <a:rPr lang="en-US" sz="2000" smtClean="0">
                <a:latin typeface="Consolas" panose="020B0609020204030204" pitchFamily="49" charset="0"/>
              </a:rPr>
              <a:t>RAIIPtr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T *ptr_;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public: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ARAIIPtr(T </a:t>
            </a:r>
            <a:r>
              <a:rPr lang="en-US" sz="2000">
                <a:latin typeface="Consolas" panose="020B0609020204030204" pitchFamily="49" charset="0"/>
              </a:rPr>
              <a:t>*ptr = nullptr) : ptr_(ptr) {}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~ARAIIPtr</a:t>
            </a:r>
            <a:r>
              <a:rPr lang="en-US" sz="2000">
                <a:latin typeface="Consolas" panose="020B0609020204030204" pitchFamily="49" charset="0"/>
              </a:rPr>
              <a:t>() { delete ptr_;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 ARAIIPtr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ARAIIPtr&amp; rhs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) : ptr_(rhs.ptr_) {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rhs.ptr_ = nullptr;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}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ARAIIPtr</a:t>
            </a:r>
            <a:r>
              <a:rPr lang="en-US" sz="2000">
                <a:latin typeface="Consolas" panose="020B0609020204030204" pitchFamily="49" charset="0"/>
              </a:rPr>
              <a:t>&amp; operator= </a:t>
            </a:r>
            <a:r>
              <a:rPr lang="ru-RU" sz="2000" smtClean="0">
                <a:latin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</a:rPr>
              <a:t>ARAIIPtr rhs) { swap(*this, rhs); return *this;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 </a:t>
            </a:r>
            <a:r>
              <a:rPr lang="en-US" sz="2000">
                <a:latin typeface="Consolas" panose="020B0609020204030204" pitchFamily="49" charset="0"/>
              </a:rPr>
              <a:t>operator*() const { return *ptr_;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T* operator-&gt;() const { return ptr_;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Теперь передача за </a:t>
            </a:r>
            <a:r>
              <a:rPr lang="en-US" sz="2000" smtClean="0"/>
              <a:t>scope </a:t>
            </a:r>
            <a:r>
              <a:rPr lang="ru-RU" sz="2000" smtClean="0"/>
              <a:t>возможна. Видите ли вы проблемы?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85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слишком тихое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Представим класс, который работает со значениями объектов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T&gt; class Brittle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 working_, reserve_;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public: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Brittle (T val) : working_(val), reserve_(working_) {}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// </a:t>
            </a:r>
            <a:r>
              <a:rPr lang="ru-RU" sz="2000" smtClean="0">
                <a:latin typeface="Consolas" panose="020B0609020204030204" pitchFamily="49" charset="0"/>
              </a:rPr>
              <a:t>работа с </a:t>
            </a:r>
            <a:r>
              <a:rPr lang="en-US" sz="2000" smtClean="0">
                <a:latin typeface="Consolas" panose="020B0609020204030204" pitchFamily="49" charset="0"/>
              </a:rPr>
              <a:t>working_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Что будет если сделать?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Brittle&lt;auto_ptr&lt;int&gt;&gt; b (</a:t>
            </a:r>
            <a:r>
              <a:rPr lang="en-US" sz="2000">
                <a:latin typeface="Consolas" panose="020B0609020204030204" pitchFamily="49" charset="0"/>
              </a:rPr>
              <a:t>auto_ptr&lt;int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</a:rPr>
              <a:t>new int(42)</a:t>
            </a:r>
            <a:r>
              <a:rPr lang="ru-RU" sz="2000" smtClean="0">
                <a:latin typeface="Consolas" panose="020B0609020204030204" pitchFamily="49" charset="0"/>
              </a:rPr>
              <a:t>)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// Ouch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Самое плохое: это скомпилируется без явных ошибок</a:t>
            </a:r>
          </a:p>
          <a:p>
            <a:r>
              <a:rPr lang="ru-RU" smtClean="0"/>
              <a:t>Самое-самое</a:t>
            </a:r>
            <a:r>
              <a:rPr lang="en-US" smtClean="0"/>
              <a:t> </a:t>
            </a:r>
            <a:r>
              <a:rPr lang="ru-RU" smtClean="0"/>
              <a:t>плохое: такой </a:t>
            </a:r>
            <a:r>
              <a:rPr lang="en-US" smtClean="0"/>
              <a:t>Brittle </a:t>
            </a:r>
            <a:r>
              <a:rPr lang="ru-RU" smtClean="0"/>
              <a:t>это </a:t>
            </a:r>
            <a:r>
              <a:rPr lang="ru-RU" b="1" smtClean="0"/>
              <a:t>любой </a:t>
            </a:r>
            <a:r>
              <a:rPr lang="en-US" b="1" smtClean="0"/>
              <a:t>STL container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6211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Известная идиома </a:t>
            </a:r>
            <a:r>
              <a:rPr lang="en-US" smtClean="0"/>
              <a:t>COAP (container of auto ptr)</a:t>
            </a:r>
            <a:r>
              <a:rPr lang="ru-RU" smtClean="0"/>
              <a:t> очень долгое время была синонимом таящегося и абсолютного зла</a:t>
            </a:r>
          </a:p>
          <a:p>
            <a:r>
              <a:rPr lang="ru-RU" smtClean="0"/>
              <a:t>При несомненной полезности </a:t>
            </a:r>
            <a:r>
              <a:rPr lang="en-US" smtClean="0"/>
              <a:t>auto_ptr, </a:t>
            </a:r>
            <a:r>
              <a:rPr lang="ru-RU" smtClean="0"/>
              <a:t>возможность с помощью него разрушать внешне вполне законные контексты поражает воображение</a:t>
            </a:r>
          </a:p>
          <a:p>
            <a:r>
              <a:rPr lang="ru-RU" smtClean="0"/>
              <a:t>Что делать?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97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Постановка и история вопроса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Уникальное владение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Совместное владение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Закольцованный мир</a:t>
            </a:r>
          </a:p>
        </p:txBody>
      </p:sp>
    </p:spTree>
    <p:extLst>
      <p:ext uri="{BB962C8B-B14F-4D97-AF65-F5344CB8AC3E}">
        <p14:creationId xmlns:p14="http://schemas.microsoft.com/office/powerpoint/2010/main" val="1238844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Используем перемещение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Итак, основная проблема копирования с передачей владения в том, что семантически копирование не предполагает этой передачи</a:t>
            </a:r>
            <a:endParaRPr lang="en-US" smtClean="0"/>
          </a:p>
          <a:p>
            <a:r>
              <a:rPr lang="ru-RU" smtClean="0"/>
              <a:t>Основная идея: использовать для передачи управления перемещение</a:t>
            </a:r>
            <a:endParaRPr lang="en-US" smtClean="0"/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U</a:t>
            </a:r>
            <a:r>
              <a:rPr lang="en-US" sz="2400" smtClean="0">
                <a:latin typeface="Consolas" panose="020B0609020204030204" pitchFamily="49" charset="0"/>
              </a:rPr>
              <a:t>RAIIPtr</a:t>
            </a:r>
            <a:r>
              <a:rPr lang="ru-RU" sz="2400" smtClean="0">
                <a:latin typeface="Consolas" panose="020B0609020204030204" pitchFamily="49" charset="0"/>
              </a:rPr>
              <a:t>(</a:t>
            </a:r>
            <a:r>
              <a:rPr lang="en-US" sz="2400" smtClean="0">
                <a:latin typeface="Consolas" panose="020B0609020204030204" pitchFamily="49" charset="0"/>
              </a:rPr>
              <a:t>URAIIPtr</a:t>
            </a:r>
            <a:r>
              <a:rPr lang="en-US" sz="2400">
                <a:latin typeface="Consolas" panose="020B0609020204030204" pitchFamily="49" charset="0"/>
              </a:rPr>
              <a:t>&amp; rhs</a:t>
            </a:r>
            <a:r>
              <a:rPr lang="en-US" sz="2400" smtClean="0">
                <a:latin typeface="Consolas" panose="020B0609020204030204" pitchFamily="49" charset="0"/>
              </a:rPr>
              <a:t>) = delete;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URAIIPtr(URAIIPtr&amp;&amp; rhs) : ptr_(rhs.ptr_) {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rhs.ptr_ = nullptr;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 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U</a:t>
            </a:r>
            <a:r>
              <a:rPr lang="en-US" sz="2400" smtClean="0">
                <a:latin typeface="Consolas" panose="020B0609020204030204" pitchFamily="49" charset="0"/>
              </a:rPr>
              <a:t>RAIIPtr</a:t>
            </a:r>
            <a:r>
              <a:rPr lang="en-US" sz="2400">
                <a:latin typeface="Consolas" panose="020B0609020204030204" pitchFamily="49" charset="0"/>
              </a:rPr>
              <a:t>&amp; operator= </a:t>
            </a:r>
            <a:r>
              <a:rPr lang="ru-RU" sz="2400" smtClean="0">
                <a:latin typeface="Consolas" panose="020B0609020204030204" pitchFamily="49" charset="0"/>
              </a:rPr>
              <a:t>(</a:t>
            </a:r>
            <a:r>
              <a:rPr lang="en-US" sz="2400" smtClean="0">
                <a:latin typeface="Consolas" panose="020B0609020204030204" pitchFamily="49" charset="0"/>
              </a:rPr>
              <a:t>URAIIPtr &amp;&amp;rhs) {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swap</a:t>
            </a:r>
            <a:r>
              <a:rPr lang="en-US" sz="2400">
                <a:latin typeface="Consolas" panose="020B0609020204030204" pitchFamily="49" charset="0"/>
              </a:rPr>
              <a:t>(*this, rhs); return *this;</a:t>
            </a:r>
            <a:r>
              <a:rPr lang="ru-RU" sz="240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Эта идея легла в основу </a:t>
            </a:r>
            <a:r>
              <a:rPr lang="en-US" smtClean="0"/>
              <a:t>unique_ptr (C++11)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89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Опять про жизнь за </a:t>
            </a:r>
            <a:r>
              <a:rPr lang="en-US" smtClean="0"/>
              <a:t>scope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69259"/>
          </a:xfrm>
        </p:spPr>
        <p:txBody>
          <a:bodyPr/>
          <a:lstStyle/>
          <a:p>
            <a:r>
              <a:rPr lang="ru-RU" smtClean="0"/>
              <a:t>Идея уникального владения позволяет решить проблему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(int x, double y)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unique_ptr&lt;MyRes</a:t>
            </a:r>
            <a:r>
              <a:rPr lang="en-US">
                <a:latin typeface="Consolas" panose="020B0609020204030204" pitchFamily="49" charset="0"/>
              </a:rPr>
              <a:t>&gt; res(new MyRes(x, y));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захват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</a:t>
            </a:r>
            <a:r>
              <a:rPr lang="ru-RU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bar(move(res));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корректная передача владения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деструкторе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Теперь</a:t>
            </a:r>
            <a:r>
              <a:rPr lang="ru-RU"/>
              <a:t> </a:t>
            </a:r>
            <a:r>
              <a:rPr lang="en-US" smtClean="0"/>
              <a:t>bar </a:t>
            </a:r>
            <a:r>
              <a:rPr lang="ru-RU" smtClean="0"/>
              <a:t>принимает </a:t>
            </a:r>
            <a:r>
              <a:rPr lang="en-US" smtClean="0"/>
              <a:t>unique_ptr, </a:t>
            </a:r>
            <a:r>
              <a:rPr lang="ru-RU" smtClean="0"/>
              <a:t>который не может быть скопирован, но легко может быть перемещён</a:t>
            </a:r>
          </a:p>
        </p:txBody>
      </p:sp>
    </p:spTree>
    <p:extLst>
      <p:ext uri="{BB962C8B-B14F-4D97-AF65-F5344CB8AC3E}">
        <p14:creationId xmlns:p14="http://schemas.microsoft.com/office/powerpoint/2010/main" val="12984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Удобный способ создания (С++14)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69259"/>
          </a:xfrm>
        </p:spPr>
        <p:txBody>
          <a:bodyPr/>
          <a:lstStyle/>
          <a:p>
            <a:r>
              <a:rPr lang="ru-RU" smtClean="0"/>
              <a:t>Удобнее создавать через </a:t>
            </a:r>
            <a:r>
              <a:rPr lang="en-US" smtClean="0"/>
              <a:t>make_unique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(int x, double y)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res = make_unique&lt;MyRes&gt;(x</a:t>
            </a:r>
            <a:r>
              <a:rPr lang="en-US">
                <a:latin typeface="Consolas" panose="020B0609020204030204" pitchFamily="49" charset="0"/>
              </a:rPr>
              <a:t>, y));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создание и проброс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</a:t>
            </a:r>
            <a:r>
              <a:rPr lang="ru-RU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bar(move(res));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корректная передача владения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деструкторе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Это не значительное</a:t>
            </a:r>
            <a:r>
              <a:rPr lang="en-US" smtClean="0"/>
              <a:t> </a:t>
            </a:r>
            <a:r>
              <a:rPr lang="ru-RU" smtClean="0"/>
              <a:t>дополнение, но оно делает жизнь лучше</a:t>
            </a:r>
          </a:p>
          <a:p>
            <a:r>
              <a:rPr lang="ru-RU" smtClean="0"/>
              <a:t>Кроме всего прочего, она помогает </a:t>
            </a:r>
            <a:r>
              <a:rPr lang="en-US" smtClean="0"/>
              <a:t>exception safety (</a:t>
            </a:r>
            <a:r>
              <a:rPr lang="ru-RU" smtClean="0"/>
              <a:t>тема другой лекции</a:t>
            </a:r>
            <a:r>
              <a:rPr lang="en-US" smtClean="0"/>
              <a:t>)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49171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Больше не слишком тихое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Представим класс, который работает со значениями объектов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T&gt; class Brittle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 working_, reserve_;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public: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Brittle (T val) : working_(val), reserve_(working_) {}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// </a:t>
            </a:r>
            <a:r>
              <a:rPr lang="ru-RU" sz="2000" smtClean="0">
                <a:latin typeface="Consolas" panose="020B0609020204030204" pitchFamily="49" charset="0"/>
              </a:rPr>
              <a:t>работа с </a:t>
            </a:r>
            <a:r>
              <a:rPr lang="en-US" sz="2000" smtClean="0">
                <a:latin typeface="Consolas" panose="020B0609020204030204" pitchFamily="49" charset="0"/>
              </a:rPr>
              <a:t>working_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Что будет если сделать?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Brittle&lt;unique_ptr&lt;int&gt;&gt; b (make_unique&lt;int&gt;(42)</a:t>
            </a:r>
            <a:r>
              <a:rPr lang="ru-RU" sz="2000" smtClean="0">
                <a:latin typeface="Consolas" panose="020B0609020204030204" pitchFamily="49" charset="0"/>
              </a:rPr>
              <a:t>)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CE</a:t>
            </a:r>
            <a:endParaRPr lang="ru-RU" sz="20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Отличные новости: это даже не будет скомпилировано</a:t>
            </a:r>
          </a:p>
          <a:p>
            <a:r>
              <a:rPr lang="ru-RU" smtClean="0"/>
              <a:t>Использовать </a:t>
            </a:r>
            <a:r>
              <a:rPr lang="en-US" smtClean="0"/>
              <a:t>unique_ptr </a:t>
            </a:r>
            <a:r>
              <a:rPr lang="ru-RU" smtClean="0"/>
              <a:t>можно лишь там</a:t>
            </a:r>
            <a:r>
              <a:rPr lang="en-US" smtClean="0"/>
              <a:t>,</a:t>
            </a:r>
            <a:r>
              <a:rPr lang="ru-RU" smtClean="0"/>
              <a:t> где есть явный </a:t>
            </a:r>
            <a:r>
              <a:rPr lang="en-US" smtClean="0"/>
              <a:t>move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3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Постановка и история вопроса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Уникальное владение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Совместное владение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Закольцованный мир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аллоцируем массив?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 у </a:t>
            </a:r>
            <a:r>
              <a:rPr lang="en-US" smtClean="0"/>
              <a:t>make_unique </a:t>
            </a:r>
            <a:r>
              <a:rPr lang="ru-RU" smtClean="0"/>
              <a:t>есть одна проблема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unique_ptr&lt;int&gt; ui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 int[1000]()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ui = make_unique&lt;int&gt;(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тут никак не выделить массив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en-US" smtClean="0"/>
              <a:t> </a:t>
            </a:r>
            <a:endParaRPr lang="ru-RU" smtClean="0"/>
          </a:p>
          <a:p>
            <a:r>
              <a:rPr lang="ru-RU" smtClean="0"/>
              <a:t>Является ли это действительно проблемой?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00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аллоцируем массив?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Это не просто не проблема. Это аргумент</a:t>
            </a:r>
            <a:r>
              <a:rPr lang="ru-RU" b="1" smtClean="0"/>
              <a:t> </a:t>
            </a:r>
            <a:r>
              <a:rPr lang="ru-RU" smtClean="0"/>
              <a:t>за</a:t>
            </a:r>
            <a:r>
              <a:rPr lang="ru-RU" b="1" smtClean="0"/>
              <a:t> </a:t>
            </a:r>
            <a:r>
              <a:rPr lang="en-US" smtClean="0"/>
              <a:t>make_unique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unique_ptr&lt;int&gt; ui 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new int[1000]()</a:t>
            </a:r>
            <a:r>
              <a:rPr lang="en-US" smtClean="0">
                <a:latin typeface="Consolas" panose="020B0609020204030204" pitchFamily="49" charset="0"/>
              </a:rPr>
              <a:t>); // </a:t>
            </a:r>
            <a:r>
              <a:rPr lang="ru-RU" smtClean="0">
                <a:latin typeface="Consolas" panose="020B0609020204030204" pitchFamily="49" charset="0"/>
              </a:rPr>
              <a:t>грубая ошибка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ui = make_unique&lt;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int[]</a:t>
            </a:r>
            <a:r>
              <a:rPr lang="en-US" smtClean="0">
                <a:latin typeface="Consolas" panose="020B0609020204030204" pitchFamily="49" charset="0"/>
              </a:rPr>
              <a:t>&gt;(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1000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ru-RU" smtClean="0">
                <a:latin typeface="Consolas" panose="020B0609020204030204" pitchFamily="49" charset="0"/>
              </a:rPr>
              <a:t>корректный массив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unique_ptr&lt;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int[]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r>
              <a:rPr lang="en-US">
                <a:latin typeface="Consolas" panose="020B0609020204030204" pitchFamily="49" charset="0"/>
              </a:rPr>
              <a:t>ui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new int[1000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]()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тоже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endParaRPr lang="ru-RU" smtClean="0"/>
          </a:p>
          <a:p>
            <a:r>
              <a:rPr lang="ru-RU" smtClean="0"/>
              <a:t>В чём по вашему состоит грубая ошибка в первой строке?</a:t>
            </a:r>
          </a:p>
          <a:p>
            <a:r>
              <a:rPr lang="ru-RU" smtClean="0"/>
              <a:t>Заодно видно как использование </a:t>
            </a:r>
            <a:r>
              <a:rPr lang="en-US" smtClean="0"/>
              <a:t>make_unique </a:t>
            </a:r>
            <a:r>
              <a:rPr lang="ru-RU" smtClean="0"/>
              <a:t>предохраняет от таких проблем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99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Немного об удалении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07040" cy="4038600"/>
          </a:xfrm>
        </p:spPr>
        <p:txBody>
          <a:bodyPr/>
          <a:lstStyle/>
          <a:p>
            <a:r>
              <a:rPr lang="ru-RU" smtClean="0"/>
              <a:t>Как мог бы выглядеть класс </a:t>
            </a:r>
            <a:r>
              <a:rPr lang="en-US" smtClean="0"/>
              <a:t>URAIIPtr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URAIIPtr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*ptr_;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URAIIPtr(T *ptr = nullptr) : ptr_(ptr)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~URAIIPtr() {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delete ptr_;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URAIIPtr</a:t>
            </a:r>
            <a:r>
              <a:rPr lang="ru-RU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URAIIPtr&amp; rhs) = delete;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URAIIPtr(URAIIPtr</a:t>
            </a:r>
            <a:r>
              <a:rPr lang="en-US">
                <a:latin typeface="Consolas" panose="020B0609020204030204" pitchFamily="49" charset="0"/>
              </a:rPr>
              <a:t>&amp;&amp; rhs) : ptr_(rhs.ptr_) </a:t>
            </a:r>
            <a:r>
              <a:rPr lang="en-US" smtClean="0">
                <a:latin typeface="Consolas" panose="020B0609020204030204" pitchFamily="49" charset="0"/>
              </a:rPr>
              <a:t>{ rhs.ptr</a:t>
            </a:r>
            <a:r>
              <a:rPr lang="en-US">
                <a:latin typeface="Consolas" panose="020B0609020204030204" pitchFamily="49" charset="0"/>
              </a:rPr>
              <a:t>_ = nullptr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endParaRPr lang="en-US" smtClean="0"/>
          </a:p>
          <a:p>
            <a:r>
              <a:rPr lang="ru-RU" smtClean="0"/>
              <a:t>Теперь ясно, что</a:t>
            </a:r>
            <a:r>
              <a:rPr lang="en-US" smtClean="0"/>
              <a:t> </a:t>
            </a:r>
            <a:r>
              <a:rPr lang="ru-RU" smtClean="0"/>
              <a:t>следующее использование </a:t>
            </a:r>
            <a:r>
              <a:rPr lang="ru-RU" smtClean="0">
                <a:solidFill>
                  <a:srgbClr val="0000FF"/>
                </a:solidFill>
              </a:rPr>
              <a:t>нарушает парность</a:t>
            </a:r>
            <a:r>
              <a:rPr lang="ru-RU" smtClean="0"/>
              <a:t> </a:t>
            </a:r>
            <a:r>
              <a:rPr lang="en-US" smtClean="0"/>
              <a:t>new/delete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URAIIPtr&lt;int</a:t>
            </a:r>
            <a:r>
              <a:rPr lang="en-US">
                <a:latin typeface="Consolas" panose="020B0609020204030204" pitchFamily="49" charset="0"/>
              </a:rPr>
              <a:t>&gt; ui 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new int[1000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]()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new[]</a:t>
            </a:r>
            <a:r>
              <a:rPr lang="ru-RU" smtClean="0">
                <a:latin typeface="Consolas" panose="020B0609020204030204" pitchFamily="49" charset="0"/>
              </a:rPr>
              <a:t> против </a:t>
            </a:r>
            <a:r>
              <a:rPr lang="en-US" smtClean="0">
                <a:latin typeface="Consolas" panose="020B0609020204030204" pitchFamily="49" charset="0"/>
              </a:rPr>
              <a:t>delete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91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Копаем глубже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Но что если отделить удаление в отдельный параметр шаблона?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typename Deleter = default_delete&lt;T&gt;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URAIIPtr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*ptr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Deleter del_;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URAIIPtr(T *ptr = </a:t>
            </a:r>
            <a:r>
              <a:rPr lang="en-US" smtClean="0">
                <a:latin typeface="Consolas" panose="020B0609020204030204" pitchFamily="49" charset="0"/>
              </a:rPr>
              <a:t>nullptr, Deleter del = Deleter()) 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ptr</a:t>
            </a:r>
            <a:r>
              <a:rPr lang="en-US">
                <a:latin typeface="Consolas" panose="020B0609020204030204" pitchFamily="49" charset="0"/>
              </a:rPr>
              <a:t>_(ptr</a:t>
            </a:r>
            <a:r>
              <a:rPr lang="en-US" smtClean="0">
                <a:latin typeface="Consolas" panose="020B0609020204030204" pitchFamily="49" charset="0"/>
              </a:rPr>
              <a:t>), del_(del) {}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~</a:t>
            </a:r>
            <a:r>
              <a:rPr lang="en-US">
                <a:latin typeface="Consolas" panose="020B0609020204030204" pitchFamily="49" charset="0"/>
              </a:rPr>
              <a:t>URAIIPtr()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del_(ptr_);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endParaRPr lang="ru-RU"/>
          </a:p>
          <a:p>
            <a:r>
              <a:rPr lang="ru-RU" smtClean="0"/>
              <a:t>Как мог бы выглядеть </a:t>
            </a:r>
            <a:r>
              <a:rPr lang="en-US" smtClean="0"/>
              <a:t>default_delete?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40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4704" cy="4038600"/>
          </a:xfrm>
        </p:spPr>
        <p:txBody>
          <a:bodyPr/>
          <a:lstStyle/>
          <a:p>
            <a:r>
              <a:rPr lang="ru-RU" smtClean="0"/>
              <a:t>Техника, позволяющая писать такой код называется </a:t>
            </a:r>
            <a:r>
              <a:rPr lang="ru-RU" smtClean="0">
                <a:solidFill>
                  <a:srgbClr val="0000FF"/>
                </a:solidFill>
              </a:rPr>
              <a:t>частичная специализация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default_delete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operator() (T *ptr) { delete ptr;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</a:t>
            </a:r>
            <a:r>
              <a:rPr lang="en-US" smtClean="0">
                <a:latin typeface="Consolas" panose="020B0609020204030204" pitchFamily="49" charset="0"/>
              </a:rPr>
              <a:t>default_delete&lt;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T[]</a:t>
            </a:r>
            <a:r>
              <a:rPr lang="en-US" smtClean="0">
                <a:latin typeface="Consolas" panose="020B0609020204030204" pitchFamily="49" charset="0"/>
              </a:rPr>
              <a:t>&gt;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void operator() (T *ptr) {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[]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ptr;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Следующая лекция как раз будет посвящена специализации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8799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Пользовательские делетеры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52176" cy="4038600"/>
          </a:xfrm>
        </p:spPr>
        <p:txBody>
          <a:bodyPr/>
          <a:lstStyle/>
          <a:p>
            <a:r>
              <a:rPr lang="ru-RU" smtClean="0"/>
              <a:t>Массив против скаляра это пример того, что разные ресурсы может быть нужно по разному удалять</a:t>
            </a:r>
            <a:r>
              <a:rPr lang="en-US" smtClean="0"/>
              <a:t>. </a:t>
            </a:r>
            <a:r>
              <a:rPr lang="ru-RU" smtClean="0"/>
              <a:t>Самый общий случай выглядит так: есть некий </a:t>
            </a:r>
            <a:r>
              <a:rPr lang="en-US" smtClean="0"/>
              <a:t>Resource </a:t>
            </a:r>
            <a:r>
              <a:rPr lang="ru-RU" smtClean="0"/>
              <a:t>и две функции (представьте тут </a:t>
            </a:r>
            <a:r>
              <a:rPr lang="en-US" smtClean="0"/>
              <a:t>fopen </a:t>
            </a:r>
            <a:r>
              <a:rPr lang="ru-RU" smtClean="0"/>
              <a:t>и </a:t>
            </a:r>
            <a:r>
              <a:rPr lang="en-US" smtClean="0"/>
              <a:t>fclose, etc)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Resource *create();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destroy(Resource *);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Приходит на помощь пользовательский делетер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unique_ptr&lt;Resource, decltype(&amp;destroy)&gt; ures (create(), destroy);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// </a:t>
            </a:r>
            <a:r>
              <a:rPr lang="ru-RU" smtClean="0">
                <a:latin typeface="Consolas" panose="020B0609020204030204" pitchFamily="49" charset="0"/>
              </a:rPr>
              <a:t>тут ресурс будет корректно освобождён</a:t>
            </a:r>
          </a:p>
          <a:p>
            <a:r>
              <a:rPr lang="ru-RU" smtClean="0"/>
              <a:t>Все ли понимают как это работает?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7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Несколько странная, но, похоже, законная конструкция (или нет?)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unique_ptr&lt;void&gt; u;</a:t>
            </a:r>
          </a:p>
          <a:p>
            <a:r>
              <a:rPr lang="ru-RU" smtClean="0"/>
              <a:t>Будет ли это вообще компилироваться? Если нет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можно ли модифицировать это определение так, чтобы оно скомпилировалось?</a:t>
            </a:r>
          </a:p>
          <a:p>
            <a:r>
              <a:rPr lang="ru-RU" smtClean="0"/>
              <a:t>Будет ли это работать как умный </a:t>
            </a:r>
            <a:r>
              <a:rPr lang="en-US" smtClean="0"/>
              <a:t>void pointer?</a:t>
            </a:r>
            <a:endParaRPr lang="ru-RU" smtClean="0"/>
          </a:p>
          <a:p>
            <a:r>
              <a:rPr lang="ru-RU" smtClean="0"/>
              <a:t>Правильный ответ вряд ли можно угадать. Нужно внимательно посмотреть в стандарт или попробовать что-нибудь откомпилировать.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79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проблема неполного типа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Хорошо известна проблема следующего вида: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MyClass; // </a:t>
            </a:r>
            <a:r>
              <a:rPr lang="ru-RU" smtClean="0">
                <a:latin typeface="Consolas" panose="020B0609020204030204" pitchFamily="49" charset="0"/>
              </a:rPr>
              <a:t>предварительное объявление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MyWrapper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MyClass *c; // </a:t>
            </a:r>
            <a:r>
              <a:rPr lang="ru-RU" smtClean="0">
                <a:latin typeface="Consolas" panose="020B0609020204030204" pitchFamily="49" charset="0"/>
              </a:rPr>
              <a:t>это ок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MyWrapper() : c(nullptr) {};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MySafeWrapper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unique_ptr&lt;MyClass&gt; c;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MySafeWrapper</a:t>
            </a:r>
            <a:r>
              <a:rPr lang="en-US">
                <a:latin typeface="Consolas" panose="020B0609020204030204" pitchFamily="49" charset="0"/>
              </a:rPr>
              <a:t>() : c(nullptr) </a:t>
            </a:r>
            <a:r>
              <a:rPr lang="en-US" smtClean="0">
                <a:latin typeface="Consolas" panose="020B0609020204030204" pitchFamily="49" charset="0"/>
              </a:rPr>
              <a:t>{};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увы, не компилируется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Во многом эта проблема схожа с проблемой </a:t>
            </a:r>
            <a:r>
              <a:rPr lang="en-US" smtClean="0"/>
              <a:t>unique_ptr&lt;void&gt;</a:t>
            </a:r>
          </a:p>
        </p:txBody>
      </p:sp>
    </p:spTree>
    <p:extLst>
      <p:ext uri="{BB962C8B-B14F-4D97-AF65-F5344CB8AC3E}">
        <p14:creationId xmlns:p14="http://schemas.microsoft.com/office/powerpoint/2010/main" val="2344598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пользовательский делетер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уже стало привычным, хорошо работает пользовательский удалитель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MyClass; // </a:t>
            </a:r>
            <a:r>
              <a:rPr lang="ru-RU">
                <a:latin typeface="Consolas" panose="020B0609020204030204" pitchFamily="49" charset="0"/>
              </a:rPr>
              <a:t>предварительное объявление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MyClassDeleter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operator()(MyClass *); // </a:t>
            </a:r>
            <a:r>
              <a:rPr lang="ru-RU" smtClean="0">
                <a:latin typeface="Consolas" panose="020B0609020204030204" pitchFamily="49" charset="0"/>
              </a:rPr>
              <a:t>определён где-то ещё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MySafeWrapper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unique_ptr&lt;MyClass,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MyClassDeleter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r>
              <a:rPr lang="en-US">
                <a:latin typeface="Consolas" panose="020B0609020204030204" pitchFamily="49" charset="0"/>
              </a:rPr>
              <a:t>c;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 MySafeWrapper() : c(nullptr) {};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/>
          </a:p>
          <a:p>
            <a:r>
              <a:rPr lang="ru-RU" smtClean="0"/>
              <a:t>В данном случае</a:t>
            </a:r>
            <a:r>
              <a:rPr lang="ru-RU"/>
              <a:t> </a:t>
            </a:r>
            <a:r>
              <a:rPr lang="ru-RU" smtClean="0"/>
              <a:t>проблема была в том, что </a:t>
            </a:r>
            <a:r>
              <a:rPr lang="en-US" smtClean="0"/>
              <a:t>delete </a:t>
            </a:r>
            <a:r>
              <a:rPr lang="ru-RU" smtClean="0"/>
              <a:t>проникает в хедер при использовании стандартного удалителя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35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идиома </a:t>
            </a:r>
            <a:r>
              <a:rPr lang="en-US" smtClean="0"/>
              <a:t>PImpl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Идиома </a:t>
            </a:r>
            <a:r>
              <a:rPr lang="en-US" smtClean="0"/>
              <a:t>PImpl </a:t>
            </a:r>
            <a:r>
              <a:rPr lang="ru-RU" smtClean="0"/>
              <a:t>предполагает единичное владение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Ifacade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CImpl *const impl_;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Ifacade() : impl_(new CImpl)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методы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Эта</a:t>
            </a:r>
            <a:r>
              <a:rPr lang="en-US" smtClean="0"/>
              <a:t> </a:t>
            </a:r>
            <a:r>
              <a:rPr lang="ru-RU" smtClean="0"/>
              <a:t>идиома очень полезна: в частности она позволяет всегда иметь объект класса одного и того же размера, что может быть очень важно в </a:t>
            </a:r>
            <a:r>
              <a:rPr lang="en-US" smtClean="0"/>
              <a:t>ABI.</a:t>
            </a:r>
          </a:p>
          <a:p>
            <a:r>
              <a:rPr lang="ru-RU" smtClean="0"/>
              <a:t>Хорошей ли идеей является здесь заменить </a:t>
            </a:r>
            <a:r>
              <a:rPr lang="en-US" smtClean="0"/>
              <a:t>Impl * const </a:t>
            </a:r>
            <a:r>
              <a:rPr lang="ru-RU" smtClean="0"/>
              <a:t>на </a:t>
            </a:r>
            <a:r>
              <a:rPr lang="en-US" smtClean="0"/>
              <a:t>unique_ptr?</a:t>
            </a:r>
          </a:p>
        </p:txBody>
      </p:sp>
    </p:spTree>
    <p:extLst>
      <p:ext uri="{BB962C8B-B14F-4D97-AF65-F5344CB8AC3E}">
        <p14:creationId xmlns:p14="http://schemas.microsoft.com/office/powerpoint/2010/main" val="313343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ручного управления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код должен выделить некий ресурс и корректно освободить его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(int x, double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MyRes *ptr = new MyRes(x, y);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</a:t>
            </a:r>
            <a:r>
              <a:rPr lang="ru-RU" smtClean="0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delete ptr; </a:t>
            </a:r>
            <a:r>
              <a:rPr lang="en-US" smtClean="0">
                <a:latin typeface="Consolas" panose="020B0609020204030204" pitchFamily="49" charset="0"/>
              </a:rPr>
              <a:t>return -1;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delete ptr; </a:t>
            </a:r>
            <a:r>
              <a:rPr lang="en-US" smtClean="0">
                <a:latin typeface="Consolas" panose="020B0609020204030204" pitchFamily="49" charset="0"/>
              </a:rPr>
              <a:t>return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Очевидно, что эта система довольно хрупкая</a:t>
            </a:r>
            <a:r>
              <a:rPr lang="en-US" smtClean="0"/>
              <a:t>. </a:t>
            </a:r>
            <a:r>
              <a:rPr lang="ru-RU" smtClean="0"/>
              <a:t>Что если три ресурса? Пять точек выхода? А что делать с исключениями?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20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идиома </a:t>
            </a:r>
            <a:r>
              <a:rPr lang="en-US" smtClean="0"/>
              <a:t>PImpl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71416"/>
          </a:xfrm>
        </p:spPr>
        <p:txBody>
          <a:bodyPr/>
          <a:lstStyle/>
          <a:p>
            <a:r>
              <a:rPr lang="ru-RU" smtClean="0"/>
              <a:t>Идиома </a:t>
            </a:r>
            <a:r>
              <a:rPr lang="en-US" smtClean="0"/>
              <a:t>PImpl </a:t>
            </a:r>
            <a:r>
              <a:rPr lang="ru-RU" smtClean="0"/>
              <a:t>предполагает единичное владение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Ifacade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 unique_ptr&lt;CImpl&gt; impl_;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Ifacade() : impl_(new CImpl)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методы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При ответе на этот вопрос важно спросили ли вы сначала зачем там вообще был константный указатель</a:t>
            </a:r>
            <a:endParaRPr lang="en-US" smtClean="0"/>
          </a:p>
          <a:p>
            <a:r>
              <a:rPr lang="ru-RU" smtClean="0"/>
              <a:t>Хорошая идея тут это </a:t>
            </a:r>
            <a:r>
              <a:rPr lang="en-US" smtClean="0"/>
              <a:t>const unique_ptr </a:t>
            </a:r>
            <a:r>
              <a:rPr lang="ru-RU" smtClean="0"/>
              <a:t>чтобы продолжать блокировать </a:t>
            </a:r>
            <a:r>
              <a:rPr lang="en-US" smtClean="0"/>
              <a:t>default move ctor </a:t>
            </a:r>
            <a:r>
              <a:rPr lang="ru-RU" smtClean="0"/>
              <a:t>и не забыть инициализировать в конструкторе </a:t>
            </a:r>
            <a:endParaRPr lang="en-US" smtClean="0"/>
          </a:p>
          <a:p>
            <a:r>
              <a:rPr lang="ru-RU" smtClean="0"/>
              <a:t>Вообще </a:t>
            </a:r>
            <a:r>
              <a:rPr lang="en-US" smtClean="0"/>
              <a:t>const unique_ptr </a:t>
            </a:r>
            <a:r>
              <a:rPr lang="ru-RU" smtClean="0"/>
              <a:t>это лучший </a:t>
            </a:r>
            <a:r>
              <a:rPr lang="en-US" smtClean="0"/>
              <a:t>scoped_ptr, </a:t>
            </a:r>
            <a:r>
              <a:rPr lang="ru-RU" smtClean="0"/>
              <a:t>чем сам </a:t>
            </a:r>
            <a:r>
              <a:rPr lang="en-US" smtClean="0"/>
              <a:t>boost::scoped_ptr</a:t>
            </a:r>
          </a:p>
        </p:txBody>
      </p:sp>
    </p:spTree>
    <p:extLst>
      <p:ext uri="{BB962C8B-B14F-4D97-AF65-F5344CB8AC3E}">
        <p14:creationId xmlns:p14="http://schemas.microsoft.com/office/powerpoint/2010/main" val="3789039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Дерево из уникальных указателей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дерева естественным типом владения является уникальное владение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Data&gt; class Tree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struct Node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unique_ptr&lt;Node&gt; left, right;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Data d;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unique_ptr&lt;Node&gt; top_;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 release_node(unique_ptr&lt;Node&gt; u) {}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дальше 42 открытых метода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Понимаете ли вы почему тело </a:t>
            </a:r>
            <a:r>
              <a:rPr lang="en-US" smtClean="0"/>
              <a:t>release_node </a:t>
            </a:r>
            <a:r>
              <a:rPr lang="ru-RU" smtClean="0"/>
              <a:t>пустое?</a:t>
            </a:r>
            <a:endParaRPr lang="en-US" smtClean="0"/>
          </a:p>
          <a:p>
            <a:r>
              <a:rPr lang="ru-RU" smtClean="0"/>
              <a:t>Есть ли тут какие-то проблемы?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87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ли (если да то как и если нет, то почему) сделать на </a:t>
            </a:r>
            <a:r>
              <a:rPr lang="en-US" smtClean="0"/>
              <a:t>unique_ptrs </a:t>
            </a:r>
            <a:r>
              <a:rPr lang="ru-RU" smtClean="0"/>
              <a:t>направленный ациклический граф?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27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метода </a:t>
            </a:r>
            <a:r>
              <a:rPr lang="en-US" smtClean="0"/>
              <a:t>find </a:t>
            </a:r>
            <a:r>
              <a:rPr lang="ru-RU" smtClean="0"/>
              <a:t>в дереве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Представим, что дерево предоставляет интерфейс к поиску данных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Data&gt; class Tree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struct 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unique_ptr&lt;Node&gt; left, right;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Data d;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unique_ptr&lt;Node&gt; 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??? find (int inorder_pos);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ru-RU" smtClean="0"/>
              <a:t>Что должен возвращать метод </a:t>
            </a:r>
            <a:r>
              <a:rPr lang="en-US" smtClean="0"/>
              <a:t>find?</a:t>
            </a:r>
          </a:p>
          <a:p>
            <a:r>
              <a:rPr lang="ru-RU" smtClean="0"/>
              <a:t>Предполагаем, что </a:t>
            </a:r>
            <a:r>
              <a:rPr lang="en-US" smtClean="0"/>
              <a:t>Node* </a:t>
            </a:r>
            <a:r>
              <a:rPr lang="ru-RU" smtClean="0"/>
              <a:t>плохой вариант, так как утечёт сырой указатель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77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Постановка и история вопроса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Уникальное владение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Совместное владение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Закольцованный мир</a:t>
            </a:r>
          </a:p>
        </p:txBody>
      </p:sp>
    </p:spTree>
    <p:extLst>
      <p:ext uri="{BB962C8B-B14F-4D97-AF65-F5344CB8AC3E}">
        <p14:creationId xmlns:p14="http://schemas.microsoft.com/office/powerpoint/2010/main" val="587482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метода </a:t>
            </a:r>
            <a:r>
              <a:rPr lang="en-US" smtClean="0"/>
              <a:t>find </a:t>
            </a:r>
            <a:r>
              <a:rPr lang="ru-RU" smtClean="0"/>
              <a:t>в дереве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Вариант с совместным владением требует перестройки дерева под себя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Data&gt; class Tree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struct 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shared_ptr&lt;Node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latin typeface="Consolas" panose="020B0609020204030204" pitchFamily="49" charset="0"/>
              </a:rPr>
              <a:t> left, right;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Data d;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shared_ptr&lt;Node&gt;</a:t>
            </a:r>
            <a:r>
              <a:rPr lang="en-US" smtClean="0">
                <a:latin typeface="Consolas" panose="020B0609020204030204" pitchFamily="49" charset="0"/>
              </a:rPr>
              <a:t> 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shared_ptr&lt;Node&gt; </a:t>
            </a:r>
            <a:r>
              <a:rPr lang="en-US" smtClean="0">
                <a:latin typeface="Consolas" panose="020B0609020204030204" pitchFamily="49" charset="0"/>
              </a:rPr>
              <a:t>find (int inorder_pos)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поиск</a:t>
            </a:r>
            <a:r>
              <a:rPr lang="en-US" smtClean="0">
                <a:latin typeface="Consolas" panose="020B0609020204030204" pitchFamily="49" charset="0"/>
              </a:rPr>
              <a:t>, shared_ptr&lt;Node&gt; spn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return spn;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600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для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96728" cy="4038600"/>
          </a:xfrm>
        </p:spPr>
        <p:txBody>
          <a:bodyPr/>
          <a:lstStyle/>
          <a:p>
            <a:r>
              <a:rPr lang="ru-RU" smtClean="0"/>
              <a:t>Вспомним базовую проблему </a:t>
            </a:r>
            <a:r>
              <a:rPr lang="en-US" smtClean="0"/>
              <a:t>RAII: </a:t>
            </a:r>
            <a:r>
              <a:rPr lang="ru-RU" smtClean="0"/>
              <a:t>копирование.</a:t>
            </a:r>
          </a:p>
          <a:p>
            <a:r>
              <a:rPr lang="ru-RU" smtClean="0"/>
              <a:t>Пока что были рассмотрены такие варианты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Отказ от копирования: </a:t>
            </a:r>
            <a:r>
              <a:rPr lang="en-US" smtClean="0"/>
              <a:t>scoped_ptr, const unique_ptr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Копирование с передачей владения: </a:t>
            </a:r>
            <a:r>
              <a:rPr lang="en-US" smtClean="0"/>
              <a:t>auto_ptr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Отказ от копирования и семантика перемещения: </a:t>
            </a:r>
            <a:r>
              <a:rPr lang="en-US" smtClean="0"/>
              <a:t>unique_ptr</a:t>
            </a:r>
          </a:p>
          <a:p>
            <a:r>
              <a:rPr lang="ru-RU" smtClean="0"/>
              <a:t>Все эти варианты не предусматривают совместного владения (нет копирования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нет совместного владения</a:t>
            </a:r>
          </a:p>
          <a:p>
            <a:r>
              <a:rPr lang="ru-RU" smtClean="0"/>
              <a:t>Основная идея </a:t>
            </a:r>
            <a:r>
              <a:rPr lang="en-US" smtClean="0"/>
              <a:t>shared_ptr: </a:t>
            </a:r>
            <a:r>
              <a:rPr lang="ru-RU" smtClean="0"/>
              <a:t>подсчёт ссылок</a:t>
            </a:r>
          </a:p>
          <a:p>
            <a:pPr marL="731520" lvl="1" indent="-457200">
              <a:buFont typeface="+mj-lt"/>
              <a:buAutoNum type="arabicPeriod" startAt="4"/>
            </a:pPr>
            <a:r>
              <a:rPr lang="ru-RU" smtClean="0"/>
              <a:t>Копирование с подсчётом ссылок и уничтожение объекта при обнулении счётчика</a:t>
            </a:r>
          </a:p>
          <a:p>
            <a:r>
              <a:rPr lang="ru-RU" smtClean="0"/>
              <a:t>Это должно быть подозрительно похоже на </a:t>
            </a:r>
            <a:r>
              <a:rPr lang="en-US" smtClean="0"/>
              <a:t>COW </a:t>
            </a:r>
            <a:r>
              <a:rPr lang="ru-RU" smtClean="0"/>
              <a:t>для строк!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86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может быть устроен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5858510"/>
            <a:ext cx="10172591" cy="506730"/>
          </a:xfrm>
        </p:spPr>
        <p:txBody>
          <a:bodyPr>
            <a:normAutofit/>
          </a:bodyPr>
          <a:lstStyle/>
          <a:p>
            <a:r>
              <a:rPr lang="ru-RU" sz="2400" smtClean="0"/>
              <a:t>Этой картинке не стоит слишком уж верить, она скоро будет дополнена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8163560" y="3403600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7670" y="4549140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22840" y="2029460"/>
            <a:ext cx="14884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Node</a:t>
            </a:r>
          </a:p>
        </p:txBody>
      </p:sp>
      <p:cxnSp>
        <p:nvCxnSpPr>
          <p:cNvPr id="7" name="Straight Arrow Connector 8"/>
          <p:cNvCxnSpPr>
            <a:stCxn id="4" idx="3"/>
            <a:endCxn id="6" idx="2"/>
          </p:cNvCxnSpPr>
          <p:nvPr/>
        </p:nvCxnSpPr>
        <p:spPr>
          <a:xfrm flipV="1">
            <a:off x="9535160" y="2832100"/>
            <a:ext cx="1231900" cy="972820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163560" y="4206240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0" name="Straight Arrow Connector 8"/>
          <p:cNvCxnSpPr>
            <a:stCxn id="5" idx="3"/>
          </p:cNvCxnSpPr>
          <p:nvPr/>
        </p:nvCxnSpPr>
        <p:spPr>
          <a:xfrm flipV="1">
            <a:off x="7001510" y="4726940"/>
            <a:ext cx="892810" cy="223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94320" y="2837180"/>
            <a:ext cx="1925320" cy="24066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51120" y="4084320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shared_ptr&lt;Node&gt;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87670" y="2649220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" name="Straight Arrow Connector 8"/>
          <p:cNvCxnSpPr>
            <a:stCxn id="13" idx="3"/>
          </p:cNvCxnSpPr>
          <p:nvPr/>
        </p:nvCxnSpPr>
        <p:spPr>
          <a:xfrm>
            <a:off x="7001510" y="3050540"/>
            <a:ext cx="902970" cy="3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22240" y="2232660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shared_ptr&lt;Node&gt;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4070" y="2211606"/>
            <a:ext cx="34302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/>
              <a:t>Пока счётчик ссылок не нулевой, данные </a:t>
            </a:r>
            <a:r>
              <a:rPr lang="en-US" sz="2400" smtClean="0"/>
              <a:t>Node</a:t>
            </a:r>
            <a:r>
              <a:rPr lang="ru-RU" sz="2400" smtClean="0"/>
              <a:t> сохраняются в куче и все владеющие указатели могут читать и изменять их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50040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Правильное создание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Существует</a:t>
            </a:r>
            <a:r>
              <a:rPr lang="en-US" smtClean="0"/>
              <a:t> (</a:t>
            </a:r>
            <a:r>
              <a:rPr lang="ru-RU" smtClean="0"/>
              <a:t>начиная с 2014 года) два способа создать умный указатель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shared_ptr&lt;Node&gt; </a:t>
            </a:r>
            <a:r>
              <a:rPr lang="en-US">
                <a:latin typeface="Consolas" panose="020B0609020204030204" pitchFamily="49" charset="0"/>
              </a:rPr>
              <a:t>p1 = </a:t>
            </a:r>
            <a:r>
              <a:rPr lang="en-US" smtClean="0">
                <a:latin typeface="Consolas" panose="020B0609020204030204" pitchFamily="49" charset="0"/>
              </a:rPr>
              <a:t>make_shared&lt;Node&gt;();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shared_ptr&lt;Node&gt; </a:t>
            </a:r>
            <a:r>
              <a:rPr lang="en-US">
                <a:latin typeface="Consolas" panose="020B0609020204030204" pitchFamily="49" charset="0"/>
              </a:rPr>
              <a:t>p2(new </a:t>
            </a:r>
            <a:r>
              <a:rPr lang="en-US" smtClean="0">
                <a:latin typeface="Consolas" panose="020B0609020204030204" pitchFamily="49" charset="0"/>
              </a:rPr>
              <a:t>Node());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 первом случае одним выделением памяти создаётся и контрольный блок и данные</a:t>
            </a:r>
          </a:p>
          <a:p>
            <a:r>
              <a:rPr lang="ru-RU" smtClean="0"/>
              <a:t>Во втором случае сначала создаются данные, а потом в конструкторе контрольный блок</a:t>
            </a:r>
          </a:p>
          <a:p>
            <a:r>
              <a:rPr lang="ru-RU" smtClean="0"/>
              <a:t>Второй вариант менее эффективен и менее безопасен относительно исключений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09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может быть устроен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5858510"/>
            <a:ext cx="10172591" cy="506730"/>
          </a:xfrm>
        </p:spPr>
        <p:txBody>
          <a:bodyPr>
            <a:normAutofit/>
          </a:bodyPr>
          <a:lstStyle/>
          <a:p>
            <a:r>
              <a:rPr lang="ru-RU" sz="2400" smtClean="0"/>
              <a:t>Этой картинке не стоит слишком уж верить, она скоро будет дополнена</a:t>
            </a:r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5487670" y="4549140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61020" y="3406140"/>
            <a:ext cx="13741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Node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8161020" y="4206240"/>
            <a:ext cx="13741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0" name="Straight Arrow Connector 8"/>
          <p:cNvCxnSpPr>
            <a:stCxn id="5" idx="3"/>
          </p:cNvCxnSpPr>
          <p:nvPr/>
        </p:nvCxnSpPr>
        <p:spPr>
          <a:xfrm flipV="1">
            <a:off x="7001510" y="4726940"/>
            <a:ext cx="892810" cy="223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94320" y="2837180"/>
            <a:ext cx="1925320" cy="24066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51120" y="4084320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shared_ptr&lt;Node&gt;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87670" y="2649220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" name="Straight Arrow Connector 8"/>
          <p:cNvCxnSpPr>
            <a:stCxn id="13" idx="3"/>
          </p:cNvCxnSpPr>
          <p:nvPr/>
        </p:nvCxnSpPr>
        <p:spPr>
          <a:xfrm>
            <a:off x="7001510" y="3050540"/>
            <a:ext cx="902970" cy="3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22240" y="2232660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shared_ptr&lt;Node&gt;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4070" y="2211606"/>
            <a:ext cx="34302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/>
              <a:t>Благодаря </a:t>
            </a:r>
            <a:r>
              <a:rPr lang="en-US" sz="2400" smtClean="0"/>
              <a:t>make_shared, </a:t>
            </a:r>
            <a:r>
              <a:rPr lang="ru-RU" sz="2400" smtClean="0"/>
              <a:t>данные </a:t>
            </a:r>
            <a:r>
              <a:rPr lang="en-US" sz="2400" smtClean="0"/>
              <a:t>Node </a:t>
            </a:r>
            <a:r>
              <a:rPr lang="ru-RU" sz="2400" smtClean="0"/>
              <a:t>могут быть внесены в контрольный блок и выделяться в одну аллокацию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4845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решения: обёртка над ресурсом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код должен выделить некий ресурс и корректно освободить его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(int x, double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RAIIPtr&lt;MyRes&gt; res(new MyRes(x, y));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выделение и захват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</a:t>
            </a:r>
            <a:r>
              <a:rPr lang="ru-RU" smtClean="0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-1;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деструкторе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0;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деструкторе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Теперь система куда симпатичней и требует от программиста куда меньше держать в голове (важность чего отмечал ещё Дейкстра)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79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доступа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97160" cy="4038600"/>
          </a:xfrm>
        </p:spPr>
        <p:txBody>
          <a:bodyPr/>
          <a:lstStyle/>
          <a:p>
            <a:r>
              <a:rPr lang="ru-RU" smtClean="0"/>
              <a:t>Если в классе есть закрытые конструкторы, </a:t>
            </a:r>
            <a:r>
              <a:rPr lang="en-US" smtClean="0"/>
              <a:t>make_shared </a:t>
            </a:r>
            <a:r>
              <a:rPr lang="ru-RU" smtClean="0"/>
              <a:t>не сработает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A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val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A(int v): val(v</a:t>
            </a:r>
            <a:r>
              <a:rPr lang="en-US" smtClean="0">
                <a:latin typeface="Consolas" panose="020B0609020204030204" pitchFamily="49" charset="0"/>
              </a:rPr>
              <a:t>){}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Это не сработает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shared_ptr&lt;A&gt; createNext(){ return make_shared&lt;A&gt;(val);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Это сработает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shared_ptr&lt;A</a:t>
            </a:r>
            <a:r>
              <a:rPr lang="en-US">
                <a:latin typeface="Consolas" panose="020B0609020204030204" pitchFamily="49" charset="0"/>
              </a:rPr>
              <a:t>&gt; createNext(){ return shared_ptr&lt;A&gt;(new A(val));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Идея в том, что функция </a:t>
            </a:r>
            <a:r>
              <a:rPr lang="en-US" smtClean="0"/>
              <a:t>make_shared </a:t>
            </a:r>
            <a:r>
              <a:rPr lang="ru-RU" smtClean="0"/>
              <a:t>должна иметь доступ к конструктору, который она собирается вызвать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557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метода </a:t>
            </a:r>
            <a:r>
              <a:rPr lang="en-US" smtClean="0"/>
              <a:t>find </a:t>
            </a:r>
            <a:r>
              <a:rPr lang="ru-RU" smtClean="0"/>
              <a:t>возвращается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Data&gt; class Tree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struct 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shared_ptr&lt;Node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latin typeface="Consolas" panose="020B0609020204030204" pitchFamily="49" charset="0"/>
              </a:rPr>
              <a:t> left, right;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Data d;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shared_ptr&lt;Node&gt;</a:t>
            </a:r>
            <a:r>
              <a:rPr lang="en-US" smtClean="0">
                <a:latin typeface="Consolas" panose="020B0609020204030204" pitchFamily="49" charset="0"/>
              </a:rPr>
              <a:t> 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shared_ptr&lt;Node&gt; </a:t>
            </a:r>
            <a:r>
              <a:rPr lang="en-US" smtClean="0">
                <a:latin typeface="Consolas" panose="020B0609020204030204" pitchFamily="49" charset="0"/>
              </a:rPr>
              <a:t>find (int inorder_pos)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поиск</a:t>
            </a:r>
            <a:r>
              <a:rPr lang="en-US" smtClean="0">
                <a:latin typeface="Consolas" panose="020B0609020204030204" pitchFamily="49" charset="0"/>
              </a:rPr>
              <a:t>, shared_ptr&lt;Node&gt; spn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return spn;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Проблема тут в том, что хочется не </a:t>
            </a:r>
            <a:r>
              <a:rPr lang="en-US" smtClean="0"/>
              <a:t>Node, </a:t>
            </a:r>
            <a:r>
              <a:rPr lang="ru-RU" smtClean="0"/>
              <a:t>а только данные из ноды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6966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</a:t>
            </a:r>
            <a:r>
              <a:rPr lang="en-US" smtClean="0"/>
              <a:t>aliasing ctors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Data&gt; class Tree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struct 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shared_ptr&lt;Node&gt; </a:t>
            </a:r>
            <a:r>
              <a:rPr lang="en-US" smtClean="0">
                <a:latin typeface="Consolas" panose="020B0609020204030204" pitchFamily="49" charset="0"/>
              </a:rPr>
              <a:t>left</a:t>
            </a:r>
            <a:r>
              <a:rPr lang="en-US">
                <a:latin typeface="Consolas" panose="020B0609020204030204" pitchFamily="49" charset="0"/>
              </a:rPr>
              <a:t>, right;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Data d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shared_ptr&lt;Node&gt; </a:t>
            </a:r>
            <a:r>
              <a:rPr lang="en-US" smtClean="0">
                <a:latin typeface="Consolas" panose="020B0609020204030204" pitchFamily="49" charset="0"/>
              </a:rPr>
              <a:t>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shared_ptr&lt;Data&gt; </a:t>
            </a:r>
            <a:r>
              <a:rPr lang="en-US" smtClean="0">
                <a:latin typeface="Consolas" panose="020B0609020204030204" pitchFamily="49" charset="0"/>
              </a:rPr>
              <a:t>find (int inorder_pos)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поиск</a:t>
            </a:r>
            <a:r>
              <a:rPr lang="en-US" smtClean="0">
                <a:latin typeface="Consolas" panose="020B0609020204030204" pitchFamily="49" charset="0"/>
              </a:rPr>
              <a:t>, shared_ptr&lt;Node&gt; spn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{spn, &amp;(spn-&gt;d)}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Этого можно добиться с помощью управляемого алиасинга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5032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может быть устроен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919867"/>
            <a:ext cx="10172591" cy="506730"/>
          </a:xfrm>
        </p:spPr>
        <p:txBody>
          <a:bodyPr>
            <a:normAutofit/>
          </a:bodyPr>
          <a:lstStyle/>
          <a:p>
            <a:r>
              <a:rPr lang="ru-RU" sz="2400" smtClean="0"/>
              <a:t>Этой картинке не стоит слишком уж верить, она скоро будет дополнена</a:t>
            </a: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8152130" y="3202702"/>
            <a:ext cx="1374140" cy="133477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Node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2130" y="4534932"/>
            <a:ext cx="13741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94320" y="2641600"/>
            <a:ext cx="1925320" cy="29235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06720" y="2871232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" name="Straight Arrow Connector 8"/>
          <p:cNvCxnSpPr>
            <a:stCxn id="13" idx="3"/>
          </p:cNvCxnSpPr>
          <p:nvPr/>
        </p:nvCxnSpPr>
        <p:spPr>
          <a:xfrm>
            <a:off x="7020560" y="3272552"/>
            <a:ext cx="8928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22240" y="2232660"/>
            <a:ext cx="2103120" cy="26339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shared_ptr&lt;Node&gt;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4070" y="2211606"/>
            <a:ext cx="3430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/>
              <a:t>Благодаря созданию с алиасингом, данные могут ссылаться не на все, а на часть данных контрольного блока</a:t>
            </a:r>
            <a:endParaRPr lang="en-US" sz="2400"/>
          </a:p>
        </p:txBody>
      </p:sp>
      <p:sp>
        <p:nvSpPr>
          <p:cNvPr id="14" name="Rectangle 13"/>
          <p:cNvSpPr/>
          <p:nvPr/>
        </p:nvSpPr>
        <p:spPr>
          <a:xfrm>
            <a:off x="8385810" y="3815477"/>
            <a:ext cx="924560" cy="53086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06720" y="3678952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8" name="Straight Arrow Connector 8"/>
          <p:cNvCxnSpPr>
            <a:stCxn id="16" idx="3"/>
            <a:endCxn id="14" idx="1"/>
          </p:cNvCxnSpPr>
          <p:nvPr/>
        </p:nvCxnSpPr>
        <p:spPr>
          <a:xfrm>
            <a:off x="7020560" y="4080272"/>
            <a:ext cx="1365250" cy="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538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два контрольных блока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Представим, что два разных разделяемых указателя были сделаны из одного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Node *n = new Node();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shared_ptr&lt;Node&gt; spn1(n);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shared_ptr&lt;Node&gt; spn2(n);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приводит к созданию двух контрольных блоков и той же проблеме двойного удаления, от которой мы исходно пытались уйти с помощью подсчёта ссылок</a:t>
            </a:r>
            <a:endParaRPr lang="en-US" smtClean="0"/>
          </a:p>
          <a:p>
            <a:r>
              <a:rPr lang="ru-RU" smtClean="0"/>
              <a:t>Это ещё один аргумент за </a:t>
            </a:r>
            <a:r>
              <a:rPr lang="en-US" smtClean="0"/>
              <a:t>make_shared, </a:t>
            </a:r>
            <a:r>
              <a:rPr lang="ru-RU" smtClean="0"/>
              <a:t>которая исключает такие проблемы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508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Пошарить самого себя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Совместное владение предполагает иной подход к копированию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Node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shared_ptr&lt;Node&gt; getspn()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shared_ptr&lt;Node&gt;(</a:t>
            </a:r>
            <a:r>
              <a:rPr lang="en-US">
                <a:latin typeface="Consolas" panose="020B0609020204030204" pitchFamily="49" charset="0"/>
              </a:rPr>
              <a:t>this</a:t>
            </a:r>
            <a:r>
              <a:rPr lang="en-US" smtClean="0">
                <a:latin typeface="Consolas" panose="020B0609020204030204" pitchFamily="49" charset="0"/>
              </a:rPr>
              <a:t>);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грубая ошибка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}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shared_ptr&lt;Node&gt; </a:t>
            </a:r>
            <a:r>
              <a:rPr lang="en-US">
                <a:latin typeface="Consolas" panose="020B0609020204030204" pitchFamily="49" charset="0"/>
              </a:rPr>
              <a:t>bp1 = </a:t>
            </a:r>
            <a:r>
              <a:rPr lang="en-US" smtClean="0">
                <a:latin typeface="Consolas" panose="020B0609020204030204" pitchFamily="49" charset="0"/>
              </a:rPr>
              <a:t>make_shared&lt;Node&gt;();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shared_ptr&lt;Node&gt; </a:t>
            </a:r>
            <a:r>
              <a:rPr lang="en-US">
                <a:latin typeface="Consolas" panose="020B0609020204030204" pitchFamily="49" charset="0"/>
              </a:rPr>
              <a:t>bp2 = bp1-&gt;</a:t>
            </a:r>
            <a:r>
              <a:rPr lang="en-US" smtClean="0">
                <a:latin typeface="Consolas" panose="020B0609020204030204" pitchFamily="49" charset="0"/>
              </a:rPr>
              <a:t>getspn();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Эта проблема аналогична проблеме двойного владения, только на этот раз голым указателем является </a:t>
            </a:r>
            <a:r>
              <a:rPr lang="en-US" smtClean="0"/>
              <a:t>this. </a:t>
            </a:r>
            <a:r>
              <a:rPr lang="ru-RU" smtClean="0"/>
              <a:t>В таком виде она куда менее очевидна</a:t>
            </a:r>
            <a:r>
              <a:rPr lang="en-US" smtClean="0"/>
              <a:t> (</a:t>
            </a:r>
            <a:r>
              <a:rPr lang="ru-RU" smtClean="0"/>
              <a:t>и, более того, спрятана за </a:t>
            </a:r>
            <a:r>
              <a:rPr lang="en-US" smtClean="0"/>
              <a:t>make_shared)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27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Правильный вариант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Правильная стратегия действий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struct Node: enable_shared_from_this&lt;Node&gt;</a:t>
            </a:r>
            <a:r>
              <a:rPr lang="en-US" smtClean="0">
                <a:latin typeface="Consolas" panose="020B0609020204030204" pitchFamily="49" charset="0"/>
              </a:rPr>
              <a:t>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shared_ptr&lt;Node&gt; getspn()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</a:t>
            </a:r>
            <a:r>
              <a:rPr lang="en-US">
                <a:latin typeface="Consolas" panose="020B0609020204030204" pitchFamily="49" charset="0"/>
              </a:rPr>
              <a:t>shared_from_this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Эта стратегия также является тизером к следующим лекциям. Механизм</a:t>
            </a:r>
            <a:r>
              <a:rPr lang="en-US" smtClean="0"/>
              <a:t>, </a:t>
            </a:r>
            <a:r>
              <a:rPr lang="ru-RU" smtClean="0"/>
              <a:t>позволяющий параметризовать предка наследником, называется </a:t>
            </a:r>
            <a:r>
              <a:rPr lang="en-US" smtClean="0"/>
              <a:t>CRTP </a:t>
            </a:r>
            <a:r>
              <a:rPr lang="ru-RU" smtClean="0"/>
              <a:t>и будет подробно рассмотрен в своё время.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2093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Неправильное использование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Правильная стратегия действий не гарантирует от выстрела в ногу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Node: enable_shared_from_this&lt;Node&gt;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shared_ptr&lt;Node&gt; getspn()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</a:t>
            </a:r>
            <a:r>
              <a:rPr lang="en-US">
                <a:latin typeface="Consolas" panose="020B0609020204030204" pitchFamily="49" charset="0"/>
              </a:rPr>
              <a:t>shared_from_this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Node n;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отсутствие владельца в данном случае грубая ошибка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shared_ptr&lt;Node&gt; </a:t>
            </a:r>
            <a:r>
              <a:rPr lang="en-US">
                <a:latin typeface="Consolas" panose="020B0609020204030204" pitchFamily="49" charset="0"/>
              </a:rPr>
              <a:t>gp1 = </a:t>
            </a:r>
            <a:r>
              <a:rPr lang="en-US" smtClean="0">
                <a:latin typeface="Consolas" panose="020B0609020204030204" pitchFamily="49" charset="0"/>
              </a:rPr>
              <a:t>n.getptr();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UB </a:t>
            </a:r>
            <a:r>
              <a:rPr lang="ru-RU" smtClean="0">
                <a:latin typeface="Consolas" panose="020B0609020204030204" pitchFamily="49" charset="0"/>
              </a:rPr>
              <a:t>до 2017 года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В стандарте </a:t>
            </a:r>
            <a:r>
              <a:rPr lang="en-US" smtClean="0"/>
              <a:t>C++17, </a:t>
            </a:r>
            <a:r>
              <a:rPr lang="ru-RU" smtClean="0"/>
              <a:t>это не </a:t>
            </a:r>
            <a:r>
              <a:rPr lang="en-US" smtClean="0"/>
              <a:t>UB, </a:t>
            </a:r>
            <a:r>
              <a:rPr lang="ru-RU" smtClean="0"/>
              <a:t>это выброс исключения </a:t>
            </a:r>
            <a:r>
              <a:rPr lang="en-US" smtClean="0"/>
              <a:t>std::bad_weak_ptr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656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Приведение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Говорят, что обычные указатели </a:t>
            </a:r>
            <a:r>
              <a:rPr lang="ru-RU" b="1" smtClean="0"/>
              <a:t>ковариантны</a:t>
            </a:r>
            <a:r>
              <a:rPr lang="ru-RU" smtClean="0"/>
              <a:t>. Если </a:t>
            </a:r>
            <a:r>
              <a:rPr lang="en-US" smtClean="0"/>
              <a:t>B </a:t>
            </a:r>
            <a:r>
              <a:rPr lang="ru-RU" smtClean="0"/>
              <a:t>законно преобразуется к </a:t>
            </a:r>
            <a:r>
              <a:rPr lang="en-US" smtClean="0"/>
              <a:t>A, </a:t>
            </a:r>
            <a:r>
              <a:rPr lang="ru-RU" smtClean="0"/>
              <a:t>то </a:t>
            </a:r>
            <a:r>
              <a:rPr lang="en-US" smtClean="0"/>
              <a:t>B* </a:t>
            </a:r>
            <a:r>
              <a:rPr lang="ru-RU" smtClean="0"/>
              <a:t>законно преобразуется к </a:t>
            </a:r>
            <a:r>
              <a:rPr lang="en-US" smtClean="0"/>
              <a:t>A*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A {};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B : public A {};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 *b = new B();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 *a = static_cast&lt;A*&gt;(b);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Но шаблонные классы (в том числе класс </a:t>
            </a:r>
            <a:r>
              <a:rPr lang="en-US" smtClean="0"/>
              <a:t>shared_ptr) </a:t>
            </a:r>
            <a:r>
              <a:rPr lang="ru-RU" b="1" smtClean="0"/>
              <a:t>инвариантны</a:t>
            </a:r>
            <a:r>
              <a:rPr lang="ru-RU" smtClean="0"/>
              <a:t>. Какие бы отношения не были между </a:t>
            </a:r>
            <a:r>
              <a:rPr lang="en-US" smtClean="0"/>
              <a:t>A </a:t>
            </a:r>
            <a:r>
              <a:rPr lang="ru-RU" smtClean="0"/>
              <a:t>и </a:t>
            </a:r>
            <a:r>
              <a:rPr lang="en-US" smtClean="0"/>
              <a:t>B, </a:t>
            </a:r>
            <a:r>
              <a:rPr lang="ru-RU" smtClean="0"/>
              <a:t>между </a:t>
            </a:r>
            <a:r>
              <a:rPr lang="en-US" smtClean="0"/>
              <a:t>S&lt;A&gt; </a:t>
            </a:r>
            <a:r>
              <a:rPr lang="ru-RU" smtClean="0"/>
              <a:t>и </a:t>
            </a:r>
            <a:r>
              <a:rPr lang="en-US" smtClean="0"/>
              <a:t>S&lt;B&gt; </a:t>
            </a:r>
            <a:r>
              <a:rPr lang="ru-RU" smtClean="0"/>
              <a:t>нет никаких отношений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shared_ptr&lt;B&gt; b = make_shared&lt;B&gt;();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shared_ptr&lt;A&gt; a 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1667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Приведение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Специально для того, чтобы сохранить удобное приведение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A {};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B : public A {};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 *b = new B();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 *a = static_cast&lt;A*&gt;(b);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shared_ptr&lt;B&gt; b = make_shared&lt;B&gt;();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shared_ptr&lt;A&gt; a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static_pointer_cast&lt;A&gt;(b);</a:t>
            </a:r>
          </a:p>
          <a:p>
            <a:r>
              <a:rPr lang="ru-RU" smtClean="0"/>
              <a:t>Аналогично работают </a:t>
            </a:r>
            <a:r>
              <a:rPr lang="en-US" smtClean="0"/>
              <a:t>dynamic_pointer_cast </a:t>
            </a:r>
            <a:r>
              <a:rPr lang="ru-RU" smtClean="0"/>
              <a:t>и </a:t>
            </a:r>
            <a:r>
              <a:rPr lang="en-US" smtClean="0"/>
              <a:t>const_pointer_cast, </a:t>
            </a:r>
            <a:r>
              <a:rPr lang="ru-RU" smtClean="0"/>
              <a:t>имитируя известные приведения.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2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RAII </a:t>
            </a:r>
            <a:r>
              <a:rPr lang="ru-RU" smtClean="0"/>
              <a:t>для управления памятью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Идиома </a:t>
            </a:r>
            <a:r>
              <a:rPr lang="en-US" b="1" smtClean="0"/>
              <a:t>RAII</a:t>
            </a:r>
            <a:r>
              <a:rPr lang="en-US" smtClean="0"/>
              <a:t> </a:t>
            </a:r>
            <a:r>
              <a:rPr lang="ru-RU" smtClean="0"/>
              <a:t>(</a:t>
            </a:r>
            <a:r>
              <a:rPr lang="en-US"/>
              <a:t>Resource Acquisition Is </a:t>
            </a:r>
            <a:r>
              <a:rPr lang="en-US" smtClean="0"/>
              <a:t>Initialization)</a:t>
            </a:r>
            <a:r>
              <a:rPr lang="ru-RU" smtClean="0"/>
              <a:t>: обёртка над указателем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RAIIPtr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*ptr_;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RAIIPtr(T *ptr = nullptr) : ptr_(ptr)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~RAIIPtr() { delete ptr_;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 operator*() const { return </a:t>
            </a:r>
            <a:r>
              <a:rPr lang="en-US" smtClean="0">
                <a:latin typeface="Consolas" panose="020B0609020204030204" pitchFamily="49" charset="0"/>
              </a:rPr>
              <a:t>*ptr_;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</a:t>
            </a:r>
            <a:r>
              <a:rPr lang="en-US">
                <a:latin typeface="Consolas" panose="020B0609020204030204" pitchFamily="49" charset="0"/>
              </a:rPr>
              <a:t>* operator-&gt;() const { return </a:t>
            </a:r>
            <a:r>
              <a:rPr lang="en-US" smtClean="0">
                <a:latin typeface="Consolas" panose="020B0609020204030204" pitchFamily="49" charset="0"/>
              </a:rPr>
              <a:t>ptr_;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Увы, в этом коде есть неочевидная проблема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49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Пользовательские удалители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 разделяемом владении момент освобождения ресурса бывает вообще не очевиден. Тем важнее задать способ освобождения.</a:t>
            </a:r>
          </a:p>
          <a:p>
            <a:pPr marL="45720" indent="0">
              <a:buNone/>
            </a:pPr>
            <a:r>
              <a:rPr lang="en-US" smtClean="0"/>
              <a:t>SDL_Surface* s = SDL_LoadBMP(....); // </a:t>
            </a:r>
            <a:r>
              <a:rPr lang="ru-RU" smtClean="0"/>
              <a:t>как сделать разделяемый указатель?</a:t>
            </a:r>
          </a:p>
          <a:p>
            <a:r>
              <a:rPr lang="ru-RU" smtClean="0"/>
              <a:t>Здесь явно не достаточно обычного </a:t>
            </a:r>
            <a:r>
              <a:rPr lang="en-US" smtClean="0"/>
              <a:t>delete </a:t>
            </a:r>
            <a:r>
              <a:rPr lang="ru-RU" smtClean="0"/>
              <a:t>для освобождения</a:t>
            </a:r>
          </a:p>
          <a:p>
            <a:pPr marL="45720" indent="0">
              <a:buNone/>
            </a:pPr>
            <a:r>
              <a:rPr lang="en-US"/>
              <a:t>shared_ptr&lt;SDL_Surface&gt;(</a:t>
            </a:r>
            <a:r>
              <a:rPr lang="en-US"/>
              <a:t>SDL_LoadBMP</a:t>
            </a:r>
            <a:r>
              <a:rPr lang="en-US" smtClean="0"/>
              <a:t>(....), SDL_FreeSurface</a:t>
            </a:r>
            <a:r>
              <a:rPr lang="ru-RU" smtClean="0"/>
              <a:t>)</a:t>
            </a:r>
            <a:r>
              <a:rPr lang="en-US" smtClean="0"/>
              <a:t>;</a:t>
            </a:r>
          </a:p>
          <a:p>
            <a:r>
              <a:rPr lang="ru-RU" smtClean="0"/>
              <a:t>Важно отметить: в отличии от </a:t>
            </a:r>
            <a:r>
              <a:rPr lang="en-US" smtClean="0"/>
              <a:t>unique_ptr, </a:t>
            </a:r>
            <a:r>
              <a:rPr lang="ru-RU" smtClean="0"/>
              <a:t>пользовательский удалитель </a:t>
            </a:r>
            <a:r>
              <a:rPr lang="ru-RU" b="1" smtClean="0"/>
              <a:t>не является частью типа</a:t>
            </a:r>
            <a:r>
              <a:rPr lang="ru-RU" smtClean="0"/>
              <a:t>. Он идёт не в шаблонный параметр, а в конструктор. </a:t>
            </a:r>
            <a:endParaRPr lang="en-US" smtClean="0"/>
          </a:p>
          <a:p>
            <a:r>
              <a:rPr lang="ru-RU" smtClean="0"/>
              <a:t>Из-за этого надо его явно указывать даже для встроенных массивов</a:t>
            </a:r>
            <a:endParaRPr lang="en-US"/>
          </a:p>
          <a:p>
            <a:r>
              <a:rPr lang="ru-RU" smtClean="0"/>
              <a:t>Кто-нибудь понимает почему это так?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824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Где лежит </a:t>
            </a:r>
            <a:r>
              <a:rPr lang="en-US" smtClean="0"/>
              <a:t>deleter </a:t>
            </a:r>
            <a:r>
              <a:rPr lang="ru-RU" smtClean="0"/>
              <a:t>в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055868"/>
            <a:ext cx="10172591" cy="506730"/>
          </a:xfrm>
        </p:spPr>
        <p:txBody>
          <a:bodyPr>
            <a:normAutofit/>
          </a:bodyPr>
          <a:lstStyle/>
          <a:p>
            <a:r>
              <a:rPr lang="ru-RU" sz="2400" smtClean="0"/>
              <a:t>Этой картинке </a:t>
            </a:r>
            <a:r>
              <a:rPr lang="ru-RU" sz="2400" smtClean="0"/>
              <a:t>уже можно до какой-то степени верить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9695180" y="3378708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71130" y="2312670"/>
            <a:ext cx="14884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Node</a:t>
            </a:r>
          </a:p>
        </p:txBody>
      </p:sp>
      <p:cxnSp>
        <p:nvCxnSpPr>
          <p:cNvPr id="7" name="Straight Arrow Connector 8"/>
          <p:cNvCxnSpPr>
            <a:stCxn id="4" idx="1"/>
            <a:endCxn id="6" idx="2"/>
          </p:cNvCxnSpPr>
          <p:nvPr/>
        </p:nvCxnSpPr>
        <p:spPr>
          <a:xfrm rot="10800000">
            <a:off x="8515350" y="3115310"/>
            <a:ext cx="1179830" cy="664718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695180" y="4194429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18320" y="2895600"/>
            <a:ext cx="1925320" cy="31602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08905" y="4416552"/>
            <a:ext cx="1513840" cy="82321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" name="Straight Arrow Connector 8"/>
          <p:cNvCxnSpPr>
            <a:stCxn id="13" idx="3"/>
            <a:endCxn id="11" idx="1"/>
          </p:cNvCxnSpPr>
          <p:nvPr/>
        </p:nvCxnSpPr>
        <p:spPr>
          <a:xfrm flipV="1">
            <a:off x="6722745" y="4475734"/>
            <a:ext cx="2695575" cy="35242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43475" y="3008376"/>
            <a:ext cx="2103120" cy="24930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shared_ptr&lt;Node&gt;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4070" y="2211606"/>
            <a:ext cx="34302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/>
              <a:t>Ответ, разумеется, основан на том, что для разделяемого указателя всё равно нужен контрольный блок, поэтому нет никаких оснований усложнять типизацию</a:t>
            </a:r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9695180" y="4998593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Custom deleter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08905" y="3613912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7" name="Straight Arrow Connector 8"/>
          <p:cNvCxnSpPr>
            <a:stCxn id="24" idx="3"/>
            <a:endCxn id="6" idx="1"/>
          </p:cNvCxnSpPr>
          <p:nvPr/>
        </p:nvCxnSpPr>
        <p:spPr>
          <a:xfrm flipV="1">
            <a:off x="6722745" y="2713990"/>
            <a:ext cx="1048385" cy="130124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3092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Где лежит </a:t>
            </a:r>
            <a:r>
              <a:rPr lang="en-US" smtClean="0"/>
              <a:t>deleter </a:t>
            </a:r>
            <a:r>
              <a:rPr lang="ru-RU" smtClean="0"/>
              <a:t>в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055868"/>
            <a:ext cx="10172591" cy="506730"/>
          </a:xfrm>
        </p:spPr>
        <p:txBody>
          <a:bodyPr>
            <a:normAutofit/>
          </a:bodyPr>
          <a:lstStyle/>
          <a:p>
            <a:r>
              <a:rPr lang="ru-RU" sz="2400" smtClean="0"/>
              <a:t>Этой картинке </a:t>
            </a:r>
            <a:r>
              <a:rPr lang="ru-RU" sz="2400" smtClean="0"/>
              <a:t>уже можно до какой-то степени верить</a:t>
            </a:r>
            <a:endParaRPr lang="en-US" sz="2400"/>
          </a:p>
        </p:txBody>
      </p:sp>
      <p:sp>
        <p:nvSpPr>
          <p:cNvPr id="26" name="TextBox 25"/>
          <p:cNvSpPr txBox="1"/>
          <p:nvPr/>
        </p:nvSpPr>
        <p:spPr>
          <a:xfrm>
            <a:off x="814070" y="2211606"/>
            <a:ext cx="34302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/>
              <a:t>В случае создания через </a:t>
            </a:r>
            <a:r>
              <a:rPr lang="en-US" sz="2400" smtClean="0"/>
              <a:t>make_shared, </a:t>
            </a:r>
            <a:r>
              <a:rPr lang="ru-RU" sz="2400" smtClean="0"/>
              <a:t>и даже создания с алиасингом, удалитель всё равно находится в контрольном блоке</a:t>
            </a:r>
            <a:endParaRPr lang="en-US" sz="2400"/>
          </a:p>
        </p:txBody>
      </p:sp>
      <p:sp>
        <p:nvSpPr>
          <p:cNvPr id="18" name="Rectangle 17"/>
          <p:cNvSpPr/>
          <p:nvPr/>
        </p:nvSpPr>
        <p:spPr>
          <a:xfrm>
            <a:off x="8152130" y="2686558"/>
            <a:ext cx="1374140" cy="133477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Node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152130" y="4018788"/>
            <a:ext cx="13741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94320" y="2211606"/>
            <a:ext cx="1925320" cy="35948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06720" y="2871232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2" name="Straight Arrow Connector 8"/>
          <p:cNvCxnSpPr>
            <a:stCxn id="21" idx="3"/>
          </p:cNvCxnSpPr>
          <p:nvPr/>
        </p:nvCxnSpPr>
        <p:spPr>
          <a:xfrm>
            <a:off x="7020560" y="3272552"/>
            <a:ext cx="8928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22240" y="2232660"/>
            <a:ext cx="2103120" cy="26339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shared_ptr&lt;Node&gt;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85810" y="3299333"/>
            <a:ext cx="924560" cy="53086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06720" y="3678952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9" name="Straight Arrow Connector 8"/>
          <p:cNvCxnSpPr>
            <a:stCxn id="28" idx="3"/>
            <a:endCxn id="25" idx="1"/>
          </p:cNvCxnSpPr>
          <p:nvPr/>
        </p:nvCxnSpPr>
        <p:spPr>
          <a:xfrm flipV="1">
            <a:off x="7020560" y="3564763"/>
            <a:ext cx="1365250" cy="51550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160766" y="4818380"/>
            <a:ext cx="13741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Custom deleter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152176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Может быть у кого-то из аудитории есть опыт в языках где все указатели разделяемые (таких как </a:t>
            </a:r>
            <a:r>
              <a:rPr lang="en-US" smtClean="0"/>
              <a:t>Rust)</a:t>
            </a:r>
            <a:r>
              <a:rPr lang="ru-RU" smtClean="0"/>
              <a:t> или хотя бы в таких, где указатели ведут себя как разделяемые (таких как </a:t>
            </a:r>
            <a:r>
              <a:rPr lang="en-US" smtClean="0"/>
              <a:t>Java </a:t>
            </a:r>
            <a:r>
              <a:rPr lang="ru-RU" smtClean="0"/>
              <a:t>или </a:t>
            </a:r>
            <a:r>
              <a:rPr lang="en-US" smtClean="0"/>
              <a:t>C#)</a:t>
            </a:r>
            <a:endParaRPr lang="ru-RU" smtClean="0"/>
          </a:p>
          <a:p>
            <a:r>
              <a:rPr lang="ru-RU" smtClean="0"/>
              <a:t>Какие основные проблемы создаёт копирование и подсчёт ссылок при работе в таких языках?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043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Постановка и история вопроса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Уникальное владение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Совместное владение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Закольцованный мир</a:t>
            </a:r>
          </a:p>
        </p:txBody>
      </p:sp>
    </p:spTree>
    <p:extLst>
      <p:ext uri="{BB962C8B-B14F-4D97-AF65-F5344CB8AC3E}">
        <p14:creationId xmlns:p14="http://schemas.microsoft.com/office/powerpoint/2010/main" val="27646648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Закольцованные указатели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70248"/>
          </a:xfrm>
        </p:spPr>
        <p:txBody>
          <a:bodyPr/>
          <a:lstStyle/>
          <a:p>
            <a:r>
              <a:rPr lang="ru-RU" smtClean="0"/>
              <a:t>Главная проблема указателей с совместным владением это возможность циркулярных ссылок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Node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shared_ptr&lt;Node&gt; parent, left, right;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shared_ptr&lt;Node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master </a:t>
            </a:r>
            <a:r>
              <a:rPr lang="en-US">
                <a:latin typeface="Consolas" panose="020B0609020204030204" pitchFamily="49" charset="0"/>
              </a:rPr>
              <a:t>= make_shared&lt;Node</a:t>
            </a:r>
            <a:r>
              <a:rPr lang="en-US" smtClean="0">
                <a:latin typeface="Consolas" panose="020B0609020204030204" pitchFamily="49" charset="0"/>
              </a:rPr>
              <a:t>&gt;(); // </a:t>
            </a:r>
            <a:r>
              <a:rPr lang="ru-RU" smtClean="0">
                <a:latin typeface="Consolas" panose="020B0609020204030204" pitchFamily="49" charset="0"/>
              </a:rPr>
              <a:t>счётчик</a:t>
            </a:r>
            <a:r>
              <a:rPr lang="en-US">
                <a:latin typeface="Consolas" panose="020B0609020204030204" pitchFamily="49" charset="0"/>
              </a:rPr>
              <a:t>: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shared_ptr&lt;Node&gt; slave = make_shared&lt;Node&gt;(); // </a:t>
            </a:r>
            <a:r>
              <a:rPr lang="ru-RU" smtClean="0">
                <a:latin typeface="Consolas" panose="020B0609020204030204" pitchFamily="49" charset="0"/>
              </a:rPr>
              <a:t>счётчик: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slave.parent = master;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счётчик:2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master.left = slave;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счётчик:2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LEAK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Теперь эта сладкая пара не умрёт</a:t>
            </a:r>
            <a:r>
              <a:rPr lang="en-US" smtClean="0"/>
              <a:t> </a:t>
            </a:r>
            <a:r>
              <a:rPr lang="ru-RU" smtClean="0"/>
              <a:t>на выходе из области видимости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324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слабые указатели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70248"/>
          </a:xfrm>
        </p:spPr>
        <p:txBody>
          <a:bodyPr/>
          <a:lstStyle/>
          <a:p>
            <a:r>
              <a:rPr lang="ru-RU" smtClean="0"/>
              <a:t>Слабый указатель не владеет объектом, на который указывает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Node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weak_ptr&lt;Node&gt; parent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shared_ptr&lt;Node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left, right;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shared_ptr&lt;Node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master </a:t>
            </a:r>
            <a:r>
              <a:rPr lang="en-US">
                <a:latin typeface="Consolas" panose="020B0609020204030204" pitchFamily="49" charset="0"/>
              </a:rPr>
              <a:t>= make_shared&lt;Node</a:t>
            </a:r>
            <a:r>
              <a:rPr lang="en-US" smtClean="0">
                <a:latin typeface="Consolas" panose="020B0609020204030204" pitchFamily="49" charset="0"/>
              </a:rPr>
              <a:t>&gt;(); // </a:t>
            </a:r>
            <a:r>
              <a:rPr lang="ru-RU" smtClean="0">
                <a:latin typeface="Consolas" panose="020B0609020204030204" pitchFamily="49" charset="0"/>
              </a:rPr>
              <a:t>счётчик</a:t>
            </a:r>
            <a:r>
              <a:rPr lang="en-US">
                <a:latin typeface="Consolas" panose="020B0609020204030204" pitchFamily="49" charset="0"/>
              </a:rPr>
              <a:t>: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shared_ptr&lt;Node&gt; slave = make_shared&lt;Node&gt;(); // </a:t>
            </a:r>
            <a:r>
              <a:rPr lang="ru-RU" smtClean="0">
                <a:latin typeface="Consolas" panose="020B0609020204030204" pitchFamily="49" charset="0"/>
              </a:rPr>
              <a:t>счётчик: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slave.parent = master;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счётчик: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master.left = slave;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счётчик:2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OK,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уничтожен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master,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после чего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slave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Теперь всё хорошо за счёт слабого владения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978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Слабый указатель нельзя разыменовать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Простое разыменование не сработает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t = make_shared&lt;int&gt;(42);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weak_ptr&lt;int&gt; w = 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xt = *t; 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сделать</a:t>
            </a:r>
            <a:r>
              <a:rPr lang="en-US" smtClean="0">
                <a:latin typeface="Consolas" panose="020B0609020204030204" pitchFamily="49" charset="0"/>
              </a:rPr>
              <a:t> int xw 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*w</a:t>
            </a:r>
            <a:r>
              <a:rPr lang="ru-RU" smtClean="0">
                <a:latin typeface="Consolas" panose="020B0609020204030204" pitchFamily="49" charset="0"/>
              </a:rPr>
              <a:t> нельзя</a:t>
            </a:r>
          </a:p>
          <a:p>
            <a:r>
              <a:rPr lang="ru-RU" smtClean="0"/>
              <a:t>Зато его можно превратить в сильный указатель и потом разыменовать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tprime = w.lock();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xtp = *tprime;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Защёлкивание не вовремя может создать те же проблемы циклической ссылки, но они более контролируемы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35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Слабый указатель не может повиснуть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Зато он может закончится. Типичный случай, приводящий к подвисанию обычных указателей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weak_ptr&lt;int&gt; foo 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auto res = make_shared&lt;int&gt;(42);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res;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// </a:t>
            </a:r>
            <a:r>
              <a:rPr lang="ru-RU" smtClean="0">
                <a:latin typeface="Consolas" panose="020B0609020204030204" pitchFamily="49" charset="0"/>
              </a:rPr>
              <a:t>в этот момент память была освобождена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weak_ptr&lt;int&gt; result = foo();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(result.expired());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(result.lock() == nullptr);</a:t>
            </a:r>
          </a:p>
          <a:p>
            <a:r>
              <a:rPr lang="ru-RU" smtClean="0"/>
              <a:t>Это создаёт возможность контроля валидности состояния слабых указателей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81185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может быть устроен </a:t>
            </a:r>
            <a:r>
              <a:rPr lang="en-US" smtClean="0"/>
              <a:t>weak_ptr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307322" y="2455672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69684" y="3977640"/>
            <a:ext cx="158496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</a:t>
            </a:r>
          </a:p>
        </p:txBody>
      </p:sp>
      <p:cxnSp>
        <p:nvCxnSpPr>
          <p:cNvPr id="9" name="Straight Arrow Connector 8"/>
          <p:cNvCxnSpPr>
            <a:stCxn id="5" idx="1"/>
            <a:endCxn id="7" idx="3"/>
          </p:cNvCxnSpPr>
          <p:nvPr/>
        </p:nvCxnSpPr>
        <p:spPr>
          <a:xfrm rot="10800000" flipV="1">
            <a:off x="8454644" y="2856992"/>
            <a:ext cx="852678" cy="152196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307322" y="3258312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7322" y="4862703"/>
            <a:ext cx="1371600" cy="9550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Weak 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97950" y="1901952"/>
            <a:ext cx="1925320" cy="42397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20285" y="2525331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15155" y="4556061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weak_ptr&lt;Data&gt;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40" name="Straight Arrow Connector 8"/>
          <p:cNvCxnSpPr>
            <a:stCxn id="37" idx="3"/>
          </p:cNvCxnSpPr>
          <p:nvPr/>
        </p:nvCxnSpPr>
        <p:spPr>
          <a:xfrm flipV="1">
            <a:off x="6334125" y="2561146"/>
            <a:ext cx="2663825" cy="365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819015" y="5047551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42155" y="2070798"/>
            <a:ext cx="2103120" cy="20032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shared_ptr&lt;Data&gt;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50" name="Straight Arrow Connector 8"/>
          <p:cNvCxnSpPr>
            <a:stCxn id="47" idx="3"/>
          </p:cNvCxnSpPr>
          <p:nvPr/>
        </p:nvCxnSpPr>
        <p:spPr>
          <a:xfrm>
            <a:off x="6332855" y="5448871"/>
            <a:ext cx="2665095" cy="330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2000" y="2211070"/>
            <a:ext cx="30289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/>
              <a:t>Пока есть сильные ссылки, данные </a:t>
            </a:r>
            <a:r>
              <a:rPr lang="en-US" sz="2400" smtClean="0"/>
              <a:t>Data</a:t>
            </a:r>
            <a:r>
              <a:rPr lang="ru-RU" sz="2400" smtClean="0"/>
              <a:t> сохраняются в куче и слабые указатели могут с помощью </a:t>
            </a:r>
            <a:r>
              <a:rPr lang="en-US" sz="2400" smtClean="0"/>
              <a:t>lock() </a:t>
            </a:r>
            <a:r>
              <a:rPr lang="ru-RU" sz="2400" smtClean="0"/>
              <a:t>получить к ним доступ</a:t>
            </a:r>
            <a:r>
              <a:rPr lang="en-US" sz="2400" smtClean="0"/>
              <a:t>, </a:t>
            </a:r>
            <a:r>
              <a:rPr lang="ru-RU" sz="2400" smtClean="0"/>
              <a:t>так как </a:t>
            </a:r>
            <a:r>
              <a:rPr lang="en-US" sz="2400" smtClean="0"/>
              <a:t>Data pointer </a:t>
            </a:r>
            <a:r>
              <a:rPr lang="ru-RU" sz="2400" smtClean="0"/>
              <a:t>не </a:t>
            </a:r>
            <a:r>
              <a:rPr lang="en-US" sz="2400" smtClean="0"/>
              <a:t>nullptr</a:t>
            </a:r>
            <a:endParaRPr lang="en-US" sz="2400"/>
          </a:p>
        </p:txBody>
      </p:sp>
      <p:sp>
        <p:nvSpPr>
          <p:cNvPr id="21" name="Rectangle 20"/>
          <p:cNvSpPr/>
          <p:nvPr/>
        </p:nvSpPr>
        <p:spPr>
          <a:xfrm>
            <a:off x="4819269" y="3324288"/>
            <a:ext cx="1514856" cy="50152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</a:t>
            </a:r>
            <a:r>
              <a:rPr lang="en-US" smtClean="0">
                <a:ln>
                  <a:solidFill>
                    <a:schemeClr val="tx1"/>
                  </a:solidFill>
                </a:ln>
              </a:rPr>
              <a:t>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304274" y="4059936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Custom deleter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33" name="Straight Arrow Connector 8"/>
          <p:cNvCxnSpPr>
            <a:stCxn id="21" idx="3"/>
            <a:endCxn id="7" idx="0"/>
          </p:cNvCxnSpPr>
          <p:nvPr/>
        </p:nvCxnSpPr>
        <p:spPr>
          <a:xfrm>
            <a:off x="6334125" y="3575050"/>
            <a:ext cx="1328039" cy="402590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03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RAII: </a:t>
            </a:r>
            <a:r>
              <a:rPr lang="ru-RU" smtClean="0"/>
              <a:t>проблема двойного владения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4714" y="1965960"/>
            <a:ext cx="4151869" cy="171635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RAIIPtr&lt;int&gt; ptr1(42);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RAIIPtr&lt;int&gt; ptr2 = ptr1;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// BOOM!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73211" y="2057400"/>
            <a:ext cx="7076304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Основная проблема: копирование по умолчанию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T&gt; class RAIIPtr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 *ptr_;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public: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RAIIPtr(T </a:t>
            </a:r>
            <a:r>
              <a:rPr lang="en-US" sz="2000">
                <a:latin typeface="Consolas" panose="020B0609020204030204" pitchFamily="49" charset="0"/>
              </a:rPr>
              <a:t>*ptr = nullptr) : ptr_(ptr) {}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~RAIIPtr() { delete ptr_; }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RAIIPtr</a:t>
            </a: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const RAIIPtr&amp;) = default;</a:t>
            </a:r>
            <a:b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  RAIIPtr&amp; operator= </a:t>
            </a: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const RAIIPtr&amp;) = default;</a:t>
            </a:r>
            <a:b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 operator*() const { return *ptr_;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T* operator-&gt;() const { return ptr_;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61407" y="4118923"/>
            <a:ext cx="906162" cy="642551"/>
          </a:xfrm>
          <a:prstGeom prst="rect">
            <a:avLst/>
          </a:prstGeom>
          <a:ln w="28575">
            <a:headEnd w="lg" len="lg"/>
            <a:tailEnd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ptr1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37807" y="4118922"/>
            <a:ext cx="906162" cy="642551"/>
          </a:xfrm>
          <a:prstGeom prst="rect">
            <a:avLst/>
          </a:prstGeom>
          <a:ln w="28575">
            <a:headEnd w="lg" len="lg"/>
            <a:tailEnd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ptr2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61407" y="5082749"/>
            <a:ext cx="906162" cy="642551"/>
          </a:xfrm>
          <a:prstGeom prst="rect">
            <a:avLst/>
          </a:prstGeom>
          <a:ln w="28575">
            <a:headEnd w="lg" len="lg"/>
            <a:tailEnd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42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814488" y="4761474"/>
            <a:ext cx="0" cy="321275"/>
          </a:xfrm>
          <a:prstGeom prst="straightConnector1">
            <a:avLst/>
          </a:prstGeom>
          <a:ln w="28575">
            <a:solidFill>
              <a:schemeClr val="accent4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3"/>
          </p:cNvCxnSpPr>
          <p:nvPr/>
        </p:nvCxnSpPr>
        <p:spPr>
          <a:xfrm rot="5400000">
            <a:off x="9557953" y="4471090"/>
            <a:ext cx="642552" cy="1223319"/>
          </a:xfrm>
          <a:prstGeom prst="bentConnector2">
            <a:avLst/>
          </a:prstGeom>
          <a:ln w="28575">
            <a:solidFill>
              <a:schemeClr val="accent4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4209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может быть устроен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99580" y="2612390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96400" y="1887855"/>
            <a:ext cx="1584960" cy="802640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9" name="Straight Arrow Connector 8"/>
          <p:cNvCxnSpPr>
            <a:stCxn id="5" idx="3"/>
            <a:endCxn id="7" idx="2"/>
          </p:cNvCxnSpPr>
          <p:nvPr/>
        </p:nvCxnSpPr>
        <p:spPr>
          <a:xfrm flipV="1">
            <a:off x="8171180" y="2690495"/>
            <a:ext cx="1917700" cy="323215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799580" y="3415030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00342" y="5030998"/>
            <a:ext cx="1369060" cy="9550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Weak 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22720" y="1965960"/>
            <a:ext cx="1925320" cy="42428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296400" y="4362450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weak_ptr&lt;Data&gt;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700260" y="4853940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50" name="Straight Arrow Connector 8"/>
          <p:cNvCxnSpPr>
            <a:stCxn id="47" idx="1"/>
          </p:cNvCxnSpPr>
          <p:nvPr/>
        </p:nvCxnSpPr>
        <p:spPr>
          <a:xfrm flipH="1" flipV="1">
            <a:off x="8448040" y="4853940"/>
            <a:ext cx="1252220" cy="401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0" y="2211070"/>
            <a:ext cx="5110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smtClean="0"/>
              <a:t>Если не остаётся ни одной сильной ссылки, то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smtClean="0"/>
              <a:t>control block </a:t>
            </a:r>
            <a:r>
              <a:rPr lang="ru-RU" sz="2400" smtClean="0"/>
              <a:t>живёт пока есть слабые ссылки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smtClean="0"/>
              <a:t>Data </a:t>
            </a:r>
            <a:r>
              <a:rPr lang="ru-RU" sz="2400" smtClean="0"/>
              <a:t>освобождается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smtClean="0"/>
              <a:t>Data pointer </a:t>
            </a:r>
            <a:r>
              <a:rPr lang="ru-RU" sz="2400" smtClean="0"/>
              <a:t>становится </a:t>
            </a:r>
            <a:r>
              <a:rPr lang="en-US" sz="2400" smtClean="0"/>
              <a:t>nullptr</a:t>
            </a:r>
            <a:endParaRPr lang="ru-RU" sz="240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smtClean="0"/>
              <a:t>Если </a:t>
            </a:r>
            <a:r>
              <a:rPr lang="en-US" sz="2400" smtClean="0"/>
              <a:t>weak pointer </a:t>
            </a:r>
            <a:r>
              <a:rPr lang="ru-RU" sz="2400" smtClean="0"/>
              <a:t>указывает на </a:t>
            </a:r>
            <a:r>
              <a:rPr lang="en-US" sz="2400" smtClean="0"/>
              <a:t>control block </a:t>
            </a:r>
            <a:r>
              <a:rPr lang="ru-RU" sz="2400" smtClean="0"/>
              <a:t>без сильных ссылок, то он </a:t>
            </a:r>
            <a:r>
              <a:rPr lang="en-US" sz="2400" smtClean="0"/>
              <a:t>expired</a:t>
            </a:r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6796532" y="4221988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Custom deleter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254703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что если он устроен иначе?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2052988"/>
            <a:ext cx="9872871" cy="4292947"/>
          </a:xfrm>
        </p:spPr>
        <p:txBody>
          <a:bodyPr/>
          <a:lstStyle/>
          <a:p>
            <a:r>
              <a:rPr lang="ru-RU" smtClean="0"/>
              <a:t>Предположим, </a:t>
            </a:r>
            <a:r>
              <a:rPr lang="ru-RU" smtClean="0"/>
              <a:t>что</a:t>
            </a:r>
            <a:r>
              <a:rPr lang="en-US" smtClean="0"/>
              <a:t> </a:t>
            </a:r>
            <a:r>
              <a:rPr lang="ru-RU" smtClean="0"/>
              <a:t>указатель был создан через </a:t>
            </a:r>
            <a:r>
              <a:rPr lang="en-US" smtClean="0"/>
              <a:t>make_shared </a:t>
            </a:r>
            <a:r>
              <a:rPr lang="ru-RU" smtClean="0"/>
              <a:t>и данные хранятся внутри контрольного блока</a:t>
            </a:r>
          </a:p>
          <a:p>
            <a:r>
              <a:rPr lang="ru-RU" smtClean="0"/>
              <a:t>Тогда даже если сильных ссылок не</a:t>
            </a:r>
            <a:br>
              <a:rPr lang="ru-RU" smtClean="0"/>
            </a:br>
            <a:r>
              <a:rPr lang="ru-RU" smtClean="0"/>
              <a:t>осталось, данные будут освобождены,</a:t>
            </a:r>
            <a:br>
              <a:rPr lang="ru-RU" smtClean="0"/>
            </a:br>
            <a:r>
              <a:rPr lang="ru-RU" smtClean="0"/>
              <a:t>но память по размеру бывших данных</a:t>
            </a:r>
            <a:br>
              <a:rPr lang="ru-RU" smtClean="0"/>
            </a:br>
            <a:r>
              <a:rPr lang="ru-RU" smtClean="0"/>
              <a:t>всё ещё будет находится внутри</a:t>
            </a:r>
            <a:br>
              <a:rPr lang="ru-RU" smtClean="0"/>
            </a:br>
            <a:r>
              <a:rPr lang="ru-RU" smtClean="0"/>
              <a:t>контрольного блока</a:t>
            </a:r>
          </a:p>
          <a:p>
            <a:r>
              <a:rPr lang="ru-RU" smtClean="0"/>
              <a:t>Это серьёзный аргумент против</a:t>
            </a:r>
            <a:br>
              <a:rPr lang="ru-RU" smtClean="0"/>
            </a:br>
            <a:r>
              <a:rPr lang="en-US" smtClean="0"/>
              <a:t>make_shared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31203" y="3640747"/>
            <a:ext cx="2106930" cy="862838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3329" y="4503585"/>
            <a:ext cx="2108708" cy="3980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1203" y="5262831"/>
            <a:ext cx="2106930" cy="71759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Weak 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36792" y="3127248"/>
            <a:ext cx="3098800" cy="31455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73971" y="3785938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weak_ptr&lt;Data&gt;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77831" y="4277428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2" name="Straight Arrow Connector 8"/>
          <p:cNvCxnSpPr>
            <a:stCxn id="11" idx="1"/>
            <a:endCxn id="9" idx="3"/>
          </p:cNvCxnSpPr>
          <p:nvPr/>
        </p:nvCxnSpPr>
        <p:spPr>
          <a:xfrm flipH="1">
            <a:off x="9435592" y="4678748"/>
            <a:ext cx="642239" cy="2126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32473" y="4897676"/>
            <a:ext cx="2105660" cy="36908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Custom deleter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947856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Интересно, что </a:t>
            </a:r>
            <a:r>
              <a:rPr lang="en-US" smtClean="0"/>
              <a:t>make</a:t>
            </a:r>
            <a:r>
              <a:rPr lang="ru-RU" smtClean="0"/>
              <a:t>_</a:t>
            </a:r>
            <a:r>
              <a:rPr lang="en-US" smtClean="0"/>
              <a:t>unique </a:t>
            </a:r>
            <a:r>
              <a:rPr lang="ru-RU" smtClean="0"/>
              <a:t>было </a:t>
            </a:r>
            <a:r>
              <a:rPr lang="ru-RU" smtClean="0"/>
              <a:t>почти чисто стилистическ</a:t>
            </a:r>
            <a:r>
              <a:rPr lang="ru-RU" smtClean="0"/>
              <a:t>им решением</a:t>
            </a:r>
            <a:r>
              <a:rPr lang="ru-RU" smtClean="0"/>
              <a:t>, </a:t>
            </a:r>
            <a:r>
              <a:rPr lang="ru-RU" smtClean="0"/>
              <a:t>а вот </a:t>
            </a:r>
            <a:r>
              <a:rPr lang="en-US" smtClean="0"/>
              <a:t>make_shared </a:t>
            </a:r>
            <a:r>
              <a:rPr lang="ru-RU" smtClean="0"/>
              <a:t>имеет весомые аргументы как за, так и против </a:t>
            </a:r>
          </a:p>
        </p:txBody>
      </p:sp>
    </p:spTree>
    <p:extLst>
      <p:ext uri="{BB962C8B-B14F-4D97-AF65-F5344CB8AC3E}">
        <p14:creationId xmlns:p14="http://schemas.microsoft.com/office/powerpoint/2010/main" val="3936470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Кэш Майерса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05872" cy="4038600"/>
          </a:xfrm>
        </p:spPr>
        <p:txBody>
          <a:bodyPr/>
          <a:lstStyle/>
          <a:p>
            <a:r>
              <a:rPr lang="ru-RU" smtClean="0"/>
              <a:t>Майерс в книге </a:t>
            </a:r>
            <a:r>
              <a:rPr lang="en-US" smtClean="0"/>
              <a:t>"Effective Modern C++" </a:t>
            </a:r>
            <a:r>
              <a:rPr lang="ru-RU" smtClean="0"/>
              <a:t>описывает кэширующую фабрику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shared_ptr&lt;T&gt; getObject(int id)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static unordered_map&lt;int,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weak_ptr&lt;T&gt;</a:t>
            </a:r>
            <a:r>
              <a:rPr lang="en-US" smtClean="0">
                <a:latin typeface="Consolas" panose="020B0609020204030204" pitchFamily="49" charset="0"/>
              </a:rPr>
              <a:t>&gt; cache;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auto result = cache[id].lock();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(!result)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cache[id] = result = createObject&lt;T&gt;(id);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result;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Вы понимаете как это работает?</a:t>
            </a:r>
          </a:p>
          <a:p>
            <a:r>
              <a:rPr lang="ru-RU" smtClean="0"/>
              <a:t>Вы видите здесь какие-нибудь проблемы?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494776" y="5850636"/>
            <a:ext cx="493776" cy="5775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372600" y="4817364"/>
            <a:ext cx="512064" cy="41148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94976" y="5382006"/>
            <a:ext cx="512064" cy="41148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62488" y="5933694"/>
            <a:ext cx="512064" cy="411480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cxnSp>
        <p:nvCxnSpPr>
          <p:cNvPr id="9" name="Straight Arrow Connector 8"/>
          <p:cNvCxnSpPr>
            <a:stCxn id="13" idx="3"/>
            <a:endCxn id="5" idx="1"/>
          </p:cNvCxnSpPr>
          <p:nvPr/>
        </p:nvCxnSpPr>
        <p:spPr>
          <a:xfrm>
            <a:off x="8988552" y="5023104"/>
            <a:ext cx="384048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494776" y="5298948"/>
            <a:ext cx="493776" cy="5775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94776" y="4734306"/>
            <a:ext cx="493776" cy="5775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2" idx="3"/>
            <a:endCxn id="6" idx="1"/>
          </p:cNvCxnSpPr>
          <p:nvPr/>
        </p:nvCxnSpPr>
        <p:spPr>
          <a:xfrm>
            <a:off x="8988552" y="5587746"/>
            <a:ext cx="11064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1"/>
          </p:cNvCxnSpPr>
          <p:nvPr/>
        </p:nvCxnSpPr>
        <p:spPr>
          <a:xfrm>
            <a:off x="8988552" y="6139434"/>
            <a:ext cx="177393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6" idx="2"/>
          </p:cNvCxnSpPr>
          <p:nvPr/>
        </p:nvCxnSpPr>
        <p:spPr>
          <a:xfrm>
            <a:off x="9628632" y="4400931"/>
            <a:ext cx="0" cy="416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228582" y="3843908"/>
            <a:ext cx="800100" cy="557023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950958" y="3004564"/>
            <a:ext cx="800100" cy="557023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9" idx="2"/>
            <a:endCxn id="6" idx="0"/>
          </p:cNvCxnSpPr>
          <p:nvPr/>
        </p:nvCxnSpPr>
        <p:spPr>
          <a:xfrm>
            <a:off x="10351008" y="3561587"/>
            <a:ext cx="0" cy="18204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8195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Проблема-тизер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Безопасность относительно потоков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shared_ptr&lt;T&gt; getObject(int id)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en-US">
                <a:latin typeface="Consolas" panose="020B0609020204030204" pitchFamily="49" charset="0"/>
              </a:rPr>
              <a:t> unordered_map&lt;int,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weak_ptr&lt;T&gt;</a:t>
            </a:r>
            <a:r>
              <a:rPr lang="en-US">
                <a:latin typeface="Consolas" panose="020B0609020204030204" pitchFamily="49" charset="0"/>
              </a:rPr>
              <a:t>&gt; cache;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auto result = cache[id].lock();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(!result)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cache[id] = result = createObject&lt;T&gt;(id);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result;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Каждый раз, когда в коде встречается статическая или глобальная переменная, необходимо думать о возможной безопасности относительно потоков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20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Решение-тизер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72280"/>
          </a:xfrm>
        </p:spPr>
        <p:txBody>
          <a:bodyPr/>
          <a:lstStyle/>
          <a:p>
            <a:r>
              <a:rPr lang="ru-RU" smtClean="0"/>
              <a:t>Пока что без экскурсий в глубину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shared_ptr&lt;T&gt; getObject(int id)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unordered_map&lt;int, weak_ptr&lt;T&gt;&gt; cache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static mutex mcache;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lock_guard&lt;mutex&gt; hold(mcache);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auto result = cache[id].lock();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(!result)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cache[id] = result = createObject&lt;T&gt;(id);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result;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У нас будет лекция (и не одна) про то, как это делать правильно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575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/>
              <a:t>Bjarne Stroustrup, The </a:t>
            </a:r>
            <a:r>
              <a:rPr lang="en-US" dirty="0"/>
              <a:t>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  <a:endParaRPr lang="ru-RU" smtClean="0"/>
          </a:p>
          <a:p>
            <a:pPr lvl="0"/>
            <a:r>
              <a:rPr lang="en-US"/>
              <a:t>Scott Meyers</a:t>
            </a:r>
            <a:r>
              <a:rPr lang="en-US"/>
              <a:t>, </a:t>
            </a:r>
            <a:r>
              <a:rPr lang="en-US" smtClean="0"/>
              <a:t>"Effective </a:t>
            </a:r>
            <a:r>
              <a:rPr lang="en-US"/>
              <a:t>Modern C++: </a:t>
            </a:r>
            <a:r>
              <a:rPr lang="en-US"/>
              <a:t>42 </a:t>
            </a:r>
            <a:r>
              <a:rPr lang="en-US" smtClean="0"/>
              <a:t>Specific</a:t>
            </a:r>
            <a:r>
              <a:rPr lang="ru-RU" smtClean="0"/>
              <a:t> </a:t>
            </a:r>
            <a:r>
              <a:rPr lang="en-US" smtClean="0"/>
              <a:t>Ways </a:t>
            </a:r>
            <a:r>
              <a:rPr lang="en-US"/>
              <a:t>to Improve Your Use of C++11 and C</a:t>
            </a:r>
            <a:r>
              <a:rPr lang="en-US"/>
              <a:t>++</a:t>
            </a:r>
            <a:r>
              <a:rPr lang="en-US" smtClean="0"/>
              <a:t>14"</a:t>
            </a:r>
          </a:p>
          <a:p>
            <a:r>
              <a:rPr lang="en-US"/>
              <a:t>Nicolai M. Josuttis,  The C++ Standard Library - A Tutorial and Reference, 2nd Edition , Addison-Wesley</a:t>
            </a:r>
            <a:r>
              <a:rPr lang="en-US"/>
              <a:t>, </a:t>
            </a:r>
            <a:r>
              <a:rPr lang="en-US" smtClean="0"/>
              <a:t>2012</a:t>
            </a:r>
          </a:p>
          <a:p>
            <a:pPr lvl="0"/>
            <a:r>
              <a:rPr lang="en-US"/>
              <a:t>Stanley </a:t>
            </a:r>
            <a:r>
              <a:rPr lang="en-US" smtClean="0"/>
              <a:t>Lippman, C</a:t>
            </a:r>
            <a:r>
              <a:rPr lang="en-US"/>
              <a:t>++ Primer (5th </a:t>
            </a:r>
            <a:r>
              <a:rPr lang="en-US"/>
              <a:t>Edition</a:t>
            </a:r>
            <a:r>
              <a:rPr lang="en-US" smtClean="0"/>
              <a:t>)</a:t>
            </a:r>
          </a:p>
          <a:p>
            <a:pPr lvl="0"/>
            <a:r>
              <a:rPr lang="en-US"/>
              <a:t>Barteks coding blog on smart pointers: http://www.bfilipek.com/2016/04/custom-deleters-for-c-smart-pointers.html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тип </a:t>
            </a:r>
            <a:r>
              <a:rPr lang="en-US" smtClean="0"/>
              <a:t>T </a:t>
            </a:r>
            <a:r>
              <a:rPr lang="ru-RU" smtClean="0"/>
              <a:t>поддерживает копирование, можно скопировать </a:t>
            </a:r>
            <a:r>
              <a:rPr lang="en-US" smtClean="0"/>
              <a:t>T </a:t>
            </a:r>
            <a:r>
              <a:rPr lang="ru-RU" smtClean="0"/>
              <a:t>и сделать в копии обёртки копию ресурса (как делают </a:t>
            </a:r>
            <a:r>
              <a:rPr lang="en-US" smtClean="0"/>
              <a:t>string, vector, etc)</a:t>
            </a:r>
          </a:p>
          <a:p>
            <a:r>
              <a:rPr lang="ru-RU" smtClean="0"/>
              <a:t>Но в общем случае </a:t>
            </a:r>
            <a:r>
              <a:rPr lang="en-US" smtClean="0"/>
              <a:t>T </a:t>
            </a:r>
            <a:r>
              <a:rPr lang="ru-RU" smtClean="0"/>
              <a:t>нельзя скопировать. Что делать в этом случае?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7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Самый простой вариант: </a:t>
            </a:r>
            <a:r>
              <a:rPr lang="en-US" smtClean="0"/>
              <a:t>scoped pointer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Первый вариант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запретить копирование вообще</a:t>
            </a: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class </a:t>
            </a:r>
            <a:r>
              <a:rPr lang="en-US" sz="2400" smtClean="0">
                <a:latin typeface="Consolas" panose="020B0609020204030204" pitchFamily="49" charset="0"/>
              </a:rPr>
              <a:t>SRAIIPtr {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тут всё то же самое</a:t>
            </a:r>
            <a:r>
              <a:rPr lang="en-US" sz="2400" smtClean="0">
                <a:latin typeface="Consolas" panose="020B0609020204030204" pitchFamily="49" charset="0"/>
              </a:rPr>
              <a:t>,</a:t>
            </a:r>
            <a:r>
              <a:rPr lang="ru-RU" sz="2400" smtClean="0">
                <a:latin typeface="Consolas" panose="020B0609020204030204" pitchFamily="49" charset="0"/>
              </a:rPr>
              <a:t> что и в </a:t>
            </a:r>
            <a:r>
              <a:rPr lang="en-US" sz="2400" smtClean="0">
                <a:latin typeface="Consolas" panose="020B0609020204030204" pitchFamily="49" charset="0"/>
              </a:rPr>
              <a:t>RAIIPtr, </a:t>
            </a:r>
            <a:r>
              <a:rPr lang="ru-RU" sz="2400" smtClean="0">
                <a:latin typeface="Consolas" panose="020B0609020204030204" pitchFamily="49" charset="0"/>
              </a:rPr>
              <a:t>но:</a:t>
            </a:r>
          </a:p>
          <a:p>
            <a:pPr marL="45720" indent="0">
              <a:buNone/>
            </a:pPr>
            <a:r>
              <a:rPr lang="ru-RU" sz="24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SRAIIPtr</a:t>
            </a:r>
            <a:r>
              <a:rPr lang="ru-RU" sz="240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SRAIIPtr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&amp;) =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delete;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SRAIIPtr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&amp; operator= </a:t>
            </a:r>
            <a:r>
              <a:rPr lang="ru-RU" sz="240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SRAIIPtr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&amp;) =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delete;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};</a:t>
            </a:r>
            <a:endParaRPr lang="ru-RU" smtClean="0"/>
          </a:p>
          <a:p>
            <a:r>
              <a:rPr lang="ru-RU" smtClean="0"/>
              <a:t>Это решает исходную проблему, но не позволяет</a:t>
            </a:r>
            <a:r>
              <a:rPr lang="en-US" smtClean="0"/>
              <a:t> </a:t>
            </a:r>
            <a:r>
              <a:rPr lang="ru-RU" smtClean="0"/>
              <a:t>выносить ресурс за пределы его области видимости</a:t>
            </a:r>
          </a:p>
          <a:p>
            <a:r>
              <a:rPr lang="ru-RU" smtClean="0"/>
              <a:t>Это решение известно</a:t>
            </a:r>
            <a:r>
              <a:rPr lang="en-US" smtClean="0"/>
              <a:t> </a:t>
            </a:r>
            <a:r>
              <a:rPr lang="ru-RU" smtClean="0"/>
              <a:t>в том числе как </a:t>
            </a:r>
            <a:r>
              <a:rPr lang="en-US" smtClean="0">
                <a:latin typeface="Consolas" panose="020B0609020204030204" pitchFamily="49" charset="0"/>
              </a:rPr>
              <a:t>boost::scoped_ptr</a:t>
            </a:r>
            <a:r>
              <a:rPr lang="en-US" smtClean="0"/>
              <a:t>, </a:t>
            </a:r>
            <a:r>
              <a:rPr lang="ru-RU" smtClean="0"/>
              <a:t>тут не надо делать велосипеда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8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Обёртка над ресурсом: </a:t>
            </a:r>
            <a:r>
              <a:rPr lang="en-US" smtClean="0"/>
              <a:t>scoped pointer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код должен выделить некий ресурс и корректно освободить его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(int x, double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scoped_ptr&lt;MyRes&gt; res(new MyRes(x, y));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захват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</a:t>
            </a:r>
            <a:r>
              <a:rPr lang="ru-RU" smtClean="0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-1;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деструкторе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0;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деструкторе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boost::scoped_ptr</a:t>
            </a:r>
            <a:r>
              <a:rPr lang="en-US" smtClean="0"/>
              <a:t> </a:t>
            </a:r>
            <a:r>
              <a:rPr lang="ru-RU" smtClean="0"/>
              <a:t>вполне безопасен и профессионален, но ограничен пределами области видимости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652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1056</TotalTime>
  <Words>2029</Words>
  <Application>Microsoft Office PowerPoint</Application>
  <PresentationFormat>Widescreen</PresentationFormat>
  <Paragraphs>382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Consolas</vt:lpstr>
      <vt:lpstr>Corbel</vt:lpstr>
      <vt:lpstr>Wingdings</vt:lpstr>
      <vt:lpstr>Basis</vt:lpstr>
      <vt:lpstr>Умные указатели</vt:lpstr>
      <vt:lpstr>PowerPoint Presentation</vt:lpstr>
      <vt:lpstr>Проблема ручного управления</vt:lpstr>
      <vt:lpstr>Идея решения: обёртка над ресурсом</vt:lpstr>
      <vt:lpstr>RAII для управления памятью</vt:lpstr>
      <vt:lpstr>RAII: проблема двойного владения</vt:lpstr>
      <vt:lpstr>Обсуждение</vt:lpstr>
      <vt:lpstr>Самый простой вариант: scoped pointer</vt:lpstr>
      <vt:lpstr>Обёртка над ресурсом: scoped pointer</vt:lpstr>
      <vt:lpstr>Тизер: вариабельные шаблоны</vt:lpstr>
      <vt:lpstr>Проблема: жизнь за scope</vt:lpstr>
      <vt:lpstr>Древний выход из положения: auto_ptr</vt:lpstr>
      <vt:lpstr>Проблема: слишком тихое копирование</vt:lpstr>
      <vt:lpstr>Обсуждение</vt:lpstr>
      <vt:lpstr>PowerPoint Presentation</vt:lpstr>
      <vt:lpstr>Используем перемещение</vt:lpstr>
      <vt:lpstr>Опять про жизнь за scope</vt:lpstr>
      <vt:lpstr>Удобный способ создания (С++14)</vt:lpstr>
      <vt:lpstr>Больше не слишком тихое копирование</vt:lpstr>
      <vt:lpstr>Обсуждение: аллоцируем массив?</vt:lpstr>
      <vt:lpstr>Обсуждение: аллоцируем массив?</vt:lpstr>
      <vt:lpstr>Немного об удалении</vt:lpstr>
      <vt:lpstr>Копаем глубже</vt:lpstr>
      <vt:lpstr>Тизер</vt:lpstr>
      <vt:lpstr>Пользовательские делетеры</vt:lpstr>
      <vt:lpstr>Задача</vt:lpstr>
      <vt:lpstr>Обсуждение: проблема неполного типа</vt:lpstr>
      <vt:lpstr>Решение: пользовательский делетер</vt:lpstr>
      <vt:lpstr>Обсуждение: идиома PImpl</vt:lpstr>
      <vt:lpstr>Обсуждение: идиома PImpl</vt:lpstr>
      <vt:lpstr>Дерево из уникальных указателей</vt:lpstr>
      <vt:lpstr>Обсуждение</vt:lpstr>
      <vt:lpstr>Проблема метода find в дереве</vt:lpstr>
      <vt:lpstr>PowerPoint Presentation</vt:lpstr>
      <vt:lpstr>Проблема метода find в дереве</vt:lpstr>
      <vt:lpstr>Идея для shared_ptr</vt:lpstr>
      <vt:lpstr>Как может быть устроен shared_ptr</vt:lpstr>
      <vt:lpstr>Правильное создание</vt:lpstr>
      <vt:lpstr>Как может быть устроен shared_ptr</vt:lpstr>
      <vt:lpstr>Проблема доступа</vt:lpstr>
      <vt:lpstr>Проблема метода find возвращается</vt:lpstr>
      <vt:lpstr>Решение: aliasing ctors</vt:lpstr>
      <vt:lpstr>Как может быть устроен shared_ptr</vt:lpstr>
      <vt:lpstr>Проблема: два контрольных блока</vt:lpstr>
      <vt:lpstr>Пошарить самого себя</vt:lpstr>
      <vt:lpstr>Правильный вариант</vt:lpstr>
      <vt:lpstr>Неправильное использование</vt:lpstr>
      <vt:lpstr>Приведение</vt:lpstr>
      <vt:lpstr>Приведение</vt:lpstr>
      <vt:lpstr>Пользовательские удалители</vt:lpstr>
      <vt:lpstr>Где лежит deleter в shared_ptr</vt:lpstr>
      <vt:lpstr>Где лежит deleter в shared_ptr</vt:lpstr>
      <vt:lpstr>Обсуждение</vt:lpstr>
      <vt:lpstr>PowerPoint Presentation</vt:lpstr>
      <vt:lpstr>Закольцованные указатели</vt:lpstr>
      <vt:lpstr>Решение: слабые указатели</vt:lpstr>
      <vt:lpstr>Слабый указатель нельзя разыменовать</vt:lpstr>
      <vt:lpstr>Слабый указатель не может повиснуть</vt:lpstr>
      <vt:lpstr>Как может быть устроен weak_ptr</vt:lpstr>
      <vt:lpstr>Как может быть устроен shared_ptr</vt:lpstr>
      <vt:lpstr>Проблема: что если он устроен иначе?</vt:lpstr>
      <vt:lpstr>Обсуждение</vt:lpstr>
      <vt:lpstr>Кэш Майерса</vt:lpstr>
      <vt:lpstr>Проблема-тизер</vt:lpstr>
      <vt:lpstr>Решение-тизер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164</cp:revision>
  <dcterms:created xsi:type="dcterms:W3CDTF">2017-06-26T09:21:48Z</dcterms:created>
  <dcterms:modified xsi:type="dcterms:W3CDTF">2017-10-17T05:13:34Z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02bbe581-ae0f-45b6-b5cd-c463bc56e732</vt:lpwstr>
  </property>
  <property fmtid="{D5CDD505-2E9C-101B-9397-08002B2CF9AE}" pid="3" name="CTP_TimeStamp">
    <vt:lpwstr>2017-10-17 05:13:32Z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