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2" r:id="rId4"/>
    <p:sldId id="284" r:id="rId5"/>
    <p:sldId id="285" r:id="rId6"/>
    <p:sldId id="299" r:id="rId7"/>
    <p:sldId id="289" r:id="rId8"/>
    <p:sldId id="295" r:id="rId9"/>
    <p:sldId id="274" r:id="rId10"/>
    <p:sldId id="279" r:id="rId11"/>
    <p:sldId id="275" r:id="rId12"/>
    <p:sldId id="278" r:id="rId13"/>
    <p:sldId id="280" r:id="rId14"/>
    <p:sldId id="281" r:id="rId15"/>
    <p:sldId id="276" r:id="rId16"/>
    <p:sldId id="277" r:id="rId17"/>
    <p:sldId id="282" r:id="rId18"/>
    <p:sldId id="283" r:id="rId19"/>
    <p:sldId id="286" r:id="rId20"/>
    <p:sldId id="287" r:id="rId21"/>
    <p:sldId id="288" r:id="rId22"/>
    <p:sldId id="290" r:id="rId23"/>
    <p:sldId id="291" r:id="rId24"/>
    <p:sldId id="293" r:id="rId25"/>
    <p:sldId id="300" r:id="rId26"/>
    <p:sldId id="301" r:id="rId27"/>
    <p:sldId id="302" r:id="rId28"/>
    <p:sldId id="294" r:id="rId29"/>
    <p:sldId id="292" r:id="rId30"/>
    <p:sldId id="296" r:id="rId31"/>
    <p:sldId id="297" r:id="rId32"/>
    <p:sldId id="298" r:id="rId33"/>
    <p:sldId id="273" r:id="rId34"/>
    <p:sldId id="257" r:id="rId35"/>
    <p:sldId id="261" r:id="rId36"/>
    <p:sldId id="262" r:id="rId37"/>
    <p:sldId id="259" r:id="rId38"/>
    <p:sldId id="260" r:id="rId39"/>
    <p:sldId id="263" r:id="rId40"/>
    <p:sldId id="264" r:id="rId41"/>
    <p:sldId id="265" r:id="rId42"/>
    <p:sldId id="266" r:id="rId43"/>
    <p:sldId id="267" r:id="rId44"/>
    <p:sldId id="270" r:id="rId45"/>
    <p:sldId id="268" r:id="rId46"/>
    <p:sldId id="269" r:id="rId47"/>
    <p:sldId id="27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Систематическое </a:t>
            </a:r>
            <a:r>
              <a:rPr lang="en-US" smtClean="0"/>
              <a:t>SFINAE </a:t>
            </a:r>
            <a:r>
              <a:rPr lang="ru-RU" smtClean="0"/>
              <a:t>и арифметика времени компиляции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08162" y="6098960"/>
            <a:ext cx="4548326" cy="7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/>
              <a:t>К. Владимиров, </a:t>
            </a:r>
            <a:r>
              <a:rPr lang="en-US" sz="1400" dirty="0" smtClean="0"/>
              <a:t>intel</a:t>
            </a:r>
            <a:r>
              <a:rPr lang="en-US" sz="1400" smtClean="0"/>
              <a:t>, 2017</a:t>
            </a:r>
          </a:p>
          <a:p>
            <a:pPr algn="r"/>
            <a:r>
              <a:rPr lang="en-US" sz="1400" cap="none" smtClean="0"/>
              <a:t>mail-to: konstantin.vladimirov@gmail.com</a:t>
            </a:r>
          </a:p>
        </p:txBody>
      </p:sp>
    </p:spTree>
    <p:extLst>
      <p:ext uri="{BB962C8B-B14F-4D97-AF65-F5344CB8AC3E}">
        <p14:creationId xmlns:p14="http://schemas.microsoft.com/office/powerpoint/2010/main" val="31911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определить указатель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is_pointer: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struct is_pointer&lt;T*&gt;: true_type {};</a:t>
            </a:r>
          </a:p>
          <a:p>
            <a:r>
              <a:rPr lang="ru-RU" smtClean="0"/>
              <a:t>Что можно и нужно улучшить?</a:t>
            </a:r>
          </a:p>
          <a:p>
            <a:r>
              <a:rPr lang="en-US" smtClean="0"/>
              <a:t>is_pointer </a:t>
            </a:r>
            <a:r>
              <a:rPr lang="ru-RU" smtClean="0"/>
              <a:t>должен быть </a:t>
            </a:r>
            <a:r>
              <a:rPr lang="en-US" smtClean="0"/>
              <a:t>true_type </a:t>
            </a:r>
            <a:r>
              <a:rPr lang="ru-RU" smtClean="0"/>
              <a:t>для константных и волатильных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10337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Идея: </a:t>
            </a:r>
            <a:r>
              <a:rPr lang="en-US" smtClean="0"/>
              <a:t>remove_cv_t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is_pointer_helper 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is_pointer_helper&lt;T*&gt; : true_type {};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is_pointer : </a:t>
            </a:r>
            <a:r>
              <a:rPr lang="en-US" smtClean="0">
                <a:latin typeface="Consolas" panose="020B0609020204030204" pitchFamily="49" charset="0"/>
              </a:rPr>
              <a:t>is_pointer_helper &lt;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remove_cv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_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t&lt;T&gt;</a:t>
            </a:r>
            <a:r>
              <a:rPr lang="en-US" smtClean="0">
                <a:latin typeface="Consolas" panose="020B0609020204030204" pitchFamily="49" charset="0"/>
              </a:rPr>
              <a:t>&gt; {};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remove_CV_t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реализовали </a:t>
            </a:r>
            <a:r>
              <a:rPr lang="en-US" smtClean="0"/>
              <a:t>remove_const_t </a:t>
            </a:r>
            <a:r>
              <a:rPr lang="ru-RU" smtClean="0"/>
              <a:t>и </a:t>
            </a:r>
            <a:r>
              <a:rPr lang="en-US" smtClean="0"/>
              <a:t>remove_volatile_t?</a:t>
            </a:r>
          </a:p>
          <a:p>
            <a:r>
              <a:rPr lang="ru-RU" smtClean="0"/>
              <a:t>Тогда </a:t>
            </a:r>
            <a:r>
              <a:rPr lang="en-US" smtClean="0"/>
              <a:t>remove_cv_t </a:t>
            </a:r>
            <a:r>
              <a:rPr lang="ru-RU" smtClean="0"/>
              <a:t>это очень просто: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remove_cv_t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remove_const_t &lt; remove_volatile_t &lt;T&gt; &gt;;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remove_const { typedef T type;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remove_const&lt;const T&gt; { typedef T type;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remove_const_t = typename remove_const&lt;T&gt;::type;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Доделать и проверить решение для </a:t>
            </a:r>
            <a:r>
              <a:rPr lang="en-US" smtClean="0"/>
              <a:t>is_pointer</a:t>
            </a:r>
            <a:endParaRPr lang="ru-RU" smtClean="0"/>
          </a:p>
          <a:p>
            <a:r>
              <a:rPr lang="ru-RU" smtClean="0"/>
              <a:t>Кстати в стандарте уже есть </a:t>
            </a:r>
            <a:r>
              <a:rPr lang="en-US"/>
              <a:t>std::is_pointer, std::remove_const_t, std::</a:t>
            </a:r>
            <a:r>
              <a:rPr lang="en-US" smtClean="0"/>
              <a:t>remove_reference_t, </a:t>
            </a:r>
            <a:r>
              <a:rPr lang="ru-RU" smtClean="0"/>
              <a:t>и так далее.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Фундаментальные категории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is_void;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is_null_pointer;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is_integral;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is_floating_point;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is_array;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is_lvalue_reference</a:t>
            </a:r>
            <a:r>
              <a:rPr lang="en-US" sz="1400" smtClean="0">
                <a:latin typeface="Consolas" panose="020B0609020204030204" pitchFamily="49" charset="0"/>
              </a:rPr>
              <a:t>;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23007" y="2249486"/>
            <a:ext cx="558525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is_rvalue_reference;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is_member_object_pointer;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is_member_function_pointer;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is_enum;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is_union;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is_class;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is_function</a:t>
            </a:r>
            <a:r>
              <a:rPr lang="en-US" sz="1400" smtClean="0">
                <a:latin typeface="Consolas" panose="020B0609020204030204" pitchFamily="49" charset="0"/>
              </a:rPr>
              <a:t>;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Можно ли имеющимися средствами сделать разумный синоним </a:t>
            </a:r>
            <a:r>
              <a:rPr lang="en-US" smtClean="0">
                <a:latin typeface="Consolas" panose="020B0609020204030204" pitchFamily="49" charset="0"/>
              </a:rPr>
              <a:t>is_integral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v&lt;T&gt; </a:t>
            </a:r>
            <a:r>
              <a:rPr lang="ru-RU" smtClean="0">
                <a:latin typeface="Consolas" panose="020B0609020204030204" pitchFamily="49" charset="0"/>
              </a:rPr>
              <a:t>вместо </a:t>
            </a:r>
            <a:r>
              <a:rPr lang="en-US">
                <a:latin typeface="Consolas" panose="020B0609020204030204" pitchFamily="49" charset="0"/>
              </a:rPr>
              <a:t>is_integral&lt;T&gt;::</a:t>
            </a:r>
            <a:r>
              <a:rPr lang="en-US" smtClean="0">
                <a:latin typeface="Consolas" panose="020B0609020204030204" pitchFamily="49" charset="0"/>
              </a:rPr>
              <a:t>value</a:t>
            </a:r>
            <a:r>
              <a:rPr lang="en-US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Можно ли имеющимися средствами сделать разумный синоним </a:t>
            </a:r>
            <a:r>
              <a:rPr lang="en-US" smtClean="0">
                <a:latin typeface="Consolas" panose="020B0609020204030204" pitchFamily="49" charset="0"/>
              </a:rPr>
              <a:t>is_integral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v&lt;T&gt; </a:t>
            </a:r>
            <a:r>
              <a:rPr lang="ru-RU" smtClean="0">
                <a:latin typeface="Consolas" panose="020B0609020204030204" pitchFamily="49" charset="0"/>
              </a:rPr>
              <a:t>вместо </a:t>
            </a:r>
            <a:r>
              <a:rPr lang="en-US">
                <a:latin typeface="Consolas" panose="020B0609020204030204" pitchFamily="49" charset="0"/>
              </a:rPr>
              <a:t>is_integral&lt;T&gt;::</a:t>
            </a:r>
            <a:r>
              <a:rPr lang="en-US" smtClean="0">
                <a:latin typeface="Consolas" panose="020B0609020204030204" pitchFamily="49" charset="0"/>
              </a:rPr>
              <a:t>value?</a:t>
            </a:r>
          </a:p>
          <a:p>
            <a:r>
              <a:rPr lang="ru-RU" smtClean="0"/>
              <a:t>Пока что нет. Но вообще можно (см. лекцию по </a:t>
            </a:r>
            <a:r>
              <a:rPr lang="en-US" smtClean="0"/>
              <a:t>constexpr)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Вариабельные определители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4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typename... </a:t>
            </a:r>
            <a:r>
              <a:rPr lang="en-US" sz="2000" smtClean="0">
                <a:latin typeface="Consolas" panose="020B0609020204030204" pitchFamily="49" charset="0"/>
              </a:rPr>
              <a:t>List&gt;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is_one_of&lt;T&gt;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T, typename... Tail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&lt;T, T, Tail...&gt;</a:t>
            </a:r>
            <a:r>
              <a:rPr lang="en-US" sz="2000">
                <a:latin typeface="Consolas" panose="020B0609020204030204" pitchFamily="49" charset="0"/>
              </a:rPr>
              <a:t>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typename Head, typename... Tail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&lt;T, Head, Tail...&gt;</a:t>
            </a:r>
            <a:r>
              <a:rPr lang="en-US" sz="2000">
                <a:latin typeface="Consolas" panose="020B0609020204030204" pitchFamily="49" charset="0"/>
              </a:rPr>
              <a:t> :       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               </a:t>
            </a:r>
            <a:r>
              <a:rPr lang="en-US" sz="2000" smtClean="0">
                <a:latin typeface="Consolas" panose="020B0609020204030204" pitchFamily="49" charset="0"/>
              </a:rPr>
              <a:t>is_one_of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&lt;T,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Tail...&gt;</a:t>
            </a:r>
            <a:r>
              <a:rPr lang="en-US" sz="200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9560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Систематическое </a:t>
            </a:r>
            <a:r>
              <a:rPr lang="en-US" sz="4000" smtClean="0"/>
              <a:t>SFINAE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Метапрограммирование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3997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 на смекалку: </a:t>
            </a:r>
            <a:r>
              <a:rPr lang="en-US" smtClean="0"/>
              <a:t>ALL_TRUE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...Ts</a:t>
            </a:r>
            <a:r>
              <a:rPr lang="en-US" smtClean="0">
                <a:latin typeface="Consolas" panose="020B0609020204030204" pitchFamily="49" charset="0"/>
              </a:rPr>
              <a:t>&gt; struct all_true;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H, typename ...Ts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all_true&lt;H</a:t>
            </a:r>
            <a:r>
              <a:rPr lang="en-US">
                <a:latin typeface="Consolas" panose="020B0609020204030204" pitchFamily="49" charset="0"/>
              </a:rPr>
              <a:t>, Ts...&gt;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and_&lt;is_same&lt;true_type</a:t>
            </a:r>
            <a:r>
              <a:rPr lang="en-US">
                <a:latin typeface="Consolas" panose="020B0609020204030204" pitchFamily="49" charset="0"/>
              </a:rPr>
              <a:t>, H</a:t>
            </a:r>
            <a:r>
              <a:rPr lang="en-US" smtClean="0">
                <a:latin typeface="Consolas" panose="020B0609020204030204" pitchFamily="49" charset="0"/>
              </a:rPr>
              <a:t>&gt;, </a:t>
            </a:r>
            <a:r>
              <a:rPr lang="en-US">
                <a:latin typeface="Consolas" panose="020B0609020204030204" pitchFamily="49" charset="0"/>
              </a:rPr>
              <a:t>all_true&lt;Ts...&gt;&gt;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struct </a:t>
            </a:r>
            <a:r>
              <a:rPr lang="en-US">
                <a:latin typeface="Consolas" panose="020B0609020204030204" pitchFamily="49" charset="0"/>
              </a:rPr>
              <a:t>all_true&lt;&gt;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r>
              <a:rPr lang="ru-RU" smtClean="0"/>
              <a:t>Решение рабочее, но не слишком изящное. Можно ли сделать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H, typename ...Ts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all_true&lt;H, Ts...&gt;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and_&lt;is_same&lt;true_type</a:t>
            </a:r>
            <a:r>
              <a:rPr lang="en-US">
                <a:latin typeface="Consolas" panose="020B0609020204030204" pitchFamily="49" charset="0"/>
              </a:rPr>
              <a:t>, H&gt;,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is_same&lt;tuple&lt;H,Ts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...&gt;,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tuple&lt;Ts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...,H&gt;&gt;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ru-RU" smtClean="0"/>
              <a:t>Идея решения: </a:t>
            </a:r>
            <a:r>
              <a:rPr lang="en-US" smtClean="0">
                <a:latin typeface="Consolas" panose="020B0609020204030204" pitchFamily="49" charset="0"/>
              </a:rPr>
              <a:t>&lt;H, T1, T2, T3&gt; == &lt;T1, T2, T3, H&gt;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4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C++17 </a:t>
            </a:r>
            <a:r>
              <a:rPr lang="ru-RU" smtClean="0"/>
              <a:t>добавлены </a:t>
            </a:r>
            <a:r>
              <a:rPr lang="en-US" smtClean="0">
                <a:latin typeface="Consolas" panose="020B0609020204030204" pitchFamily="49" charset="0"/>
              </a:rPr>
              <a:t>conjunction&lt;Ts...&gt;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disjunction&lt;Ts...&gt; </a:t>
            </a:r>
            <a:r>
              <a:rPr lang="ru-RU" smtClean="0"/>
              <a:t>действующие лениво.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void_T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 class... </a:t>
            </a:r>
            <a:r>
              <a:rPr lang="en-US" smtClean="0">
                <a:latin typeface="Consolas" panose="020B0609020204030204" pitchFamily="49" charset="0"/>
              </a:rPr>
              <a:t>&gt; using </a:t>
            </a:r>
            <a:r>
              <a:rPr lang="en-US">
                <a:latin typeface="Consolas" panose="020B0609020204030204" pitchFamily="49" charset="0"/>
              </a:rPr>
              <a:t>void_t = void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mtClean="0"/>
              <a:t>Идея в следующем: </a:t>
            </a:r>
            <a:r>
              <a:rPr lang="en-US" smtClean="0">
                <a:latin typeface="Consolas" panose="020B0609020204030204" pitchFamily="49" charset="0"/>
              </a:rPr>
              <a:t>void_t&lt;T1, T2, T3&gt; </a:t>
            </a:r>
            <a:r>
              <a:rPr lang="ru-RU" smtClean="0"/>
              <a:t>образует тривиальный </a:t>
            </a:r>
            <a:r>
              <a:rPr lang="en-US" smtClean="0"/>
              <a:t>substitution failure </a:t>
            </a:r>
            <a:r>
              <a:rPr lang="ru-RU" smtClean="0"/>
              <a:t>при некорректности любого из типов. Можно читать его как </a:t>
            </a:r>
            <a:r>
              <a:rPr lang="en-US" smtClean="0"/>
              <a:t>all_valid_t.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Определитель зависимого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smtClean="0">
                <a:latin typeface="Consolas" panose="020B0609020204030204" pitchFamily="49" charset="0"/>
              </a:rPr>
              <a:t>Было: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typedef char yes[1];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typedef char no[2];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static const bool value = sizeof(test&lt;T&gt;(0)) == sizeof(yes);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55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Определитель зависимого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smtClean="0">
                <a:latin typeface="Consolas" panose="020B0609020204030204" pitchFamily="49" charset="0"/>
              </a:rPr>
              <a:t>Стало: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&lt;typename, typename </a:t>
            </a:r>
            <a:r>
              <a:rPr lang="en-US" sz="1800">
                <a:latin typeface="Consolas" panose="020B0609020204030204" pitchFamily="49" charset="0"/>
              </a:rPr>
              <a:t>= </a:t>
            </a:r>
            <a:r>
              <a:rPr lang="en-US" sz="1800" smtClean="0">
                <a:latin typeface="Consolas" panose="020B0609020204030204" pitchFamily="49" charset="0"/>
              </a:rPr>
              <a:t>void_t&lt;&gt;&gt;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has_typedef_foobar : </a:t>
            </a:r>
            <a:r>
              <a:rPr lang="en-US" sz="1800" smtClean="0">
                <a:latin typeface="Consolas" panose="020B0609020204030204" pitchFamily="49" charset="0"/>
              </a:rPr>
              <a:t>false_type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&lt;typename T&gt;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has_typedef_foobar &lt;T, </a:t>
            </a:r>
            <a:r>
              <a:rPr lang="en-US" sz="1800" smtClean="0">
                <a:latin typeface="Consolas" panose="020B0609020204030204" pitchFamily="49" charset="0"/>
              </a:rPr>
              <a:t>void_t&lt;typename </a:t>
            </a:r>
            <a:r>
              <a:rPr lang="en-US" sz="1800">
                <a:latin typeface="Consolas" panose="020B0609020204030204" pitchFamily="49" charset="0"/>
              </a:rPr>
              <a:t>T</a:t>
            </a:r>
            <a:r>
              <a:rPr lang="en-US" sz="1800" smtClean="0">
                <a:latin typeface="Consolas" panose="020B0609020204030204" pitchFamily="49" charset="0"/>
              </a:rPr>
              <a:t>::foobar&gt;&gt; 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smtClean="0">
                <a:latin typeface="Consolas" panose="020B0609020204030204" pitchFamily="49" charset="0"/>
              </a:rPr>
              <a:t>true_type </a:t>
            </a:r>
            <a:r>
              <a:rPr lang="en-US" sz="1800">
                <a:latin typeface="Consolas" panose="020B0609020204030204" pitchFamily="49" charset="0"/>
              </a:rPr>
              <a:t>{ };</a:t>
            </a:r>
          </a:p>
        </p:txBody>
      </p:sp>
    </p:spTree>
    <p:extLst>
      <p:ext uri="{BB962C8B-B14F-4D97-AF65-F5344CB8AC3E}">
        <p14:creationId xmlns:p14="http://schemas.microsoft.com/office/powerpoint/2010/main" val="146132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Определитель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2459"/>
          </a:xfrm>
        </p:spPr>
        <p:txBody>
          <a:bodyPr>
            <a:normAutofit/>
          </a:bodyPr>
          <a:lstStyle/>
          <a:p>
            <a:r>
              <a:rPr lang="ru-RU" sz="1800" smtClean="0"/>
              <a:t>Было:</a:t>
            </a:r>
            <a:endParaRPr lang="en-US" sz="1800" smtClean="0"/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</a:t>
            </a: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has_typedef_foobar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typedef char yes[1</a:t>
            </a:r>
            <a:r>
              <a:rPr lang="en-US" sz="1800" smtClean="0">
                <a:latin typeface="Consolas" panose="020B0609020204030204" pitchFamily="49" charset="0"/>
              </a:rPr>
              <a:t>];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typedef char no[2</a:t>
            </a:r>
            <a:r>
              <a:rPr lang="en-US" sz="1800" smtClean="0">
                <a:latin typeface="Consolas" panose="020B0609020204030204" pitchFamily="49" charset="0"/>
              </a:rPr>
              <a:t>];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template &lt;typename C&gt; static auto test(void*) -&gt;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    </a:t>
            </a:r>
            <a:r>
              <a:rPr lang="en-US" sz="1800">
                <a:latin typeface="Consolas" panose="020B0609020204030204" pitchFamily="49" charset="0"/>
              </a:rPr>
              <a:t>decltype(float{declval&lt;C&gt;().foobar()}, void(), yes{});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template &lt;typename&gt; static no&amp; test</a:t>
            </a:r>
            <a:r>
              <a:rPr lang="en-US" sz="1800" smtClean="0">
                <a:latin typeface="Consolas" panose="020B0609020204030204" pitchFamily="49" charset="0"/>
              </a:rPr>
              <a:t>(...);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static const bool value = sizeof(test&lt;T&gt;(0)) == sizeof(yes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r>
              <a:rPr lang="ru-RU" sz="1800" smtClean="0"/>
              <a:t>Плюс это ещё и давало </a:t>
            </a:r>
            <a:r>
              <a:rPr lang="en-US" sz="1800" smtClean="0"/>
              <a:t>false-positive</a:t>
            </a:r>
            <a:r>
              <a:rPr lang="ru-RU" sz="1800" smtClean="0"/>
              <a:t> для </a:t>
            </a:r>
            <a:r>
              <a:rPr lang="en-US" sz="1800" smtClean="0"/>
              <a:t>float&amp; foobar()</a:t>
            </a:r>
            <a:endParaRPr lang="ru-RU" sz="1800" smtClean="0"/>
          </a:p>
        </p:txBody>
      </p:sp>
    </p:spTree>
    <p:extLst>
      <p:ext uri="{BB962C8B-B14F-4D97-AF65-F5344CB8AC3E}">
        <p14:creationId xmlns:p14="http://schemas.microsoft.com/office/powerpoint/2010/main" val="306881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Определитель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2459"/>
          </a:xfrm>
        </p:spPr>
        <p:txBody>
          <a:bodyPr>
            <a:normAutofit/>
          </a:bodyPr>
          <a:lstStyle/>
          <a:p>
            <a:r>
              <a:rPr lang="ru-RU" sz="1800" smtClean="0"/>
              <a:t>Стало:</a:t>
            </a:r>
            <a:endParaRPr lang="en-US" sz="1800" smtClean="0"/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&lt;typename </a:t>
            </a:r>
            <a:r>
              <a:rPr lang="en-US" sz="1600" smtClean="0">
                <a:latin typeface="Consolas" panose="020B0609020204030204" pitchFamily="49" charset="0"/>
              </a:rPr>
              <a:t>T&gt;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dep_foobar = decltype(declval&lt;T&gt;().foobar());</a:t>
            </a:r>
          </a:p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 </a:t>
            </a:r>
            <a:r>
              <a:rPr lang="en-US" sz="1600">
                <a:latin typeface="Consolas" panose="020B0609020204030204" pitchFamily="49" charset="0"/>
              </a:rPr>
              <a:t>&lt;typename </a:t>
            </a:r>
            <a:r>
              <a:rPr lang="en-US" sz="1600" smtClean="0">
                <a:latin typeface="Consolas" panose="020B0609020204030204" pitchFamily="49" charset="0"/>
              </a:rPr>
              <a:t>T&gt;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foobarf = decltype(float{declval&lt;T&gt;().foobar()});</a:t>
            </a:r>
          </a:p>
          <a:p>
            <a:pPr marL="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 </a:t>
            </a:r>
            <a:r>
              <a:rPr lang="en-US" sz="1600">
                <a:latin typeface="Consolas" panose="020B0609020204030204" pitchFamily="49" charset="0"/>
              </a:rPr>
              <a:t>&lt;typename </a:t>
            </a:r>
            <a:r>
              <a:rPr lang="en-US" sz="1600" smtClean="0">
                <a:latin typeface="Consolas" panose="020B0609020204030204" pitchFamily="49" charset="0"/>
              </a:rPr>
              <a:t>T&gt;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using </a:t>
            </a:r>
            <a:r>
              <a:rPr lang="en-US" sz="1600">
                <a:latin typeface="Consolas" panose="020B0609020204030204" pitchFamily="49" charset="0"/>
              </a:rPr>
              <a:t>not_a_ref = enable_if_t &lt;!is_reference&lt;T&gt;::value, T</a:t>
            </a:r>
            <a:r>
              <a:rPr lang="en-US" sz="1600" smtClean="0">
                <a:latin typeface="Consolas" panose="020B0609020204030204" pitchFamily="49" charset="0"/>
              </a:rPr>
              <a:t>&gt;;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&lt;typename, typename = void_t&lt;&gt;&gt;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has_typedef_foobar : false_type { 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endParaRPr 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 &lt;typename T&gt;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has_typedef_foobar &lt;T,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                   </a:t>
            </a:r>
            <a:r>
              <a:rPr lang="en-US" sz="1600" smtClean="0">
                <a:latin typeface="Consolas" panose="020B0609020204030204" pitchFamily="49" charset="0"/>
              </a:rPr>
              <a:t>void_t&lt;foobarf&lt;T</a:t>
            </a:r>
            <a:r>
              <a:rPr lang="en-US" sz="1600">
                <a:latin typeface="Consolas" panose="020B0609020204030204" pitchFamily="49" charset="0"/>
              </a:rPr>
              <a:t>&gt;,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                          </a:t>
            </a:r>
            <a:r>
              <a:rPr lang="en-US" sz="1600" smtClean="0">
                <a:latin typeface="Consolas" panose="020B0609020204030204" pitchFamily="49" charset="0"/>
              </a:rPr>
              <a:t>not_a_ref&lt;dep_foobar&lt;T&gt;&gt;&gt;&gt; </a:t>
            </a:r>
            <a:r>
              <a:rPr lang="en-US" sz="1600">
                <a:latin typeface="Consolas" panose="020B0609020204030204" pitchFamily="49" charset="0"/>
              </a:rPr>
              <a:t>: true_type { }; </a:t>
            </a:r>
            <a:endParaRPr lang="ru-RU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9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Приложение: </a:t>
            </a:r>
            <a:r>
              <a:rPr lang="en-US" smtClean="0"/>
              <a:t>iterable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void&gt;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is_iterable : </a:t>
            </a:r>
            <a:r>
              <a:rPr lang="en-US" smtClean="0">
                <a:latin typeface="Consolas" panose="020B0609020204030204" pitchFamily="49" charset="0"/>
              </a:rPr>
              <a:t>false_type </a:t>
            </a:r>
            <a:r>
              <a:rPr lang="en-US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is_iterable&lt;T,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void_t&lt;decltype(declval&lt;T</a:t>
            </a:r>
            <a:r>
              <a:rPr lang="en-US">
                <a:latin typeface="Consolas" panose="020B0609020204030204" pitchFamily="49" charset="0"/>
              </a:rPr>
              <a:t>&gt;().begin</a:t>
            </a:r>
            <a:r>
              <a:rPr lang="en-US" smtClean="0">
                <a:latin typeface="Consolas" panose="020B0609020204030204" pitchFamily="49" charset="0"/>
              </a:rPr>
              <a:t>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decltype(declval&lt;T</a:t>
            </a:r>
            <a:r>
              <a:rPr lang="en-US">
                <a:latin typeface="Consolas" panose="020B0609020204030204" pitchFamily="49" charset="0"/>
              </a:rPr>
              <a:t>&gt;().end</a:t>
            </a:r>
            <a:r>
              <a:rPr lang="en-US" smtClean="0">
                <a:latin typeface="Consolas" panose="020B0609020204030204" pitchFamily="49" charset="0"/>
              </a:rPr>
              <a:t>())&gt;&gt;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: std::true_type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4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C++17 </a:t>
            </a:r>
            <a:r>
              <a:rPr lang="ru-RU" smtClean="0"/>
              <a:t>добавлена </a:t>
            </a:r>
            <a:r>
              <a:rPr lang="en-US" smtClean="0"/>
              <a:t>std::is_detected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</a:t>
            </a:r>
            <a:r>
              <a:rPr lang="en-US" sz="2000">
                <a:latin typeface="Consolas" panose="020B0609020204030204" pitchFamily="49" charset="0"/>
              </a:rPr>
              <a:t>has_typedef_foobar_t = decltype(T::foobar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cout &lt;&lt; is_detected&lt;has_typedef_foobar_t</a:t>
            </a:r>
            <a:r>
              <a:rPr lang="en-US" sz="2000">
                <a:latin typeface="Consolas" panose="020B0609020204030204" pitchFamily="49" charset="0"/>
              </a:rPr>
              <a:t>, foo&gt;::value &lt;&lt; </a:t>
            </a:r>
            <a:r>
              <a:rPr lang="en-US" sz="2000" smtClean="0">
                <a:latin typeface="Consolas" panose="020B0609020204030204" pitchFamily="49" charset="0"/>
              </a:rPr>
              <a:t>endl;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v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integral_constant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const T value = v;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</a:t>
            </a:r>
            <a:r>
              <a:rPr lang="en-US">
                <a:latin typeface="Consolas" panose="020B0609020204030204" pitchFamily="49" charset="0"/>
              </a:rPr>
              <a:t>T value_type;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</a:t>
            </a:r>
            <a:r>
              <a:rPr lang="en-US">
                <a:latin typeface="Consolas" panose="020B0609020204030204" pitchFamily="49" charset="0"/>
              </a:rPr>
              <a:t>integral_constant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operator </a:t>
            </a:r>
            <a:r>
              <a:rPr lang="en-US">
                <a:latin typeface="Consolas" panose="020B0609020204030204" pitchFamily="49" charset="0"/>
              </a:rPr>
              <a:t>value_type() </a:t>
            </a:r>
            <a:r>
              <a:rPr lang="en-US" smtClean="0">
                <a:latin typeface="Consolas" panose="020B0609020204030204" pitchFamily="49" charset="0"/>
              </a:rPr>
              <a:t>const { return value;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27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Систематическое </a:t>
            </a:r>
            <a:r>
              <a:rPr lang="en-US" sz="4000" smtClean="0"/>
              <a:t>SFINAE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Метапрограммирование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532668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342134" cy="443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N&gt;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fact : integral_constant&lt;size_t, N * fact&lt;N - 1&gt;{}&gt; {};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template&lt;&gt; </a:t>
            </a: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fact&lt;0&gt; : </a:t>
            </a:r>
            <a:r>
              <a:rPr lang="en-US" sz="2000">
                <a:latin typeface="Consolas" panose="020B0609020204030204" pitchFamily="49" charset="0"/>
              </a:rPr>
              <a:t>integral_constant&lt;size_t</a:t>
            </a:r>
            <a:r>
              <a:rPr lang="en-US" sz="2000" smtClean="0">
                <a:latin typeface="Consolas" panose="020B0609020204030204" pitchFamily="49" charset="0"/>
              </a:rPr>
              <a:t>, 1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cout &lt;&lt; fact&lt;5&gt;::value &lt;&lt; endl;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9628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Факториал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342134" cy="443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N&gt;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fact : integral_constant&lt;size_t, N * fact&lt;N - 1&gt;{}&gt; {};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template&lt;&gt; </a:t>
            </a: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fact&lt;0&gt; : </a:t>
            </a:r>
            <a:r>
              <a:rPr lang="en-US" sz="2000">
                <a:latin typeface="Consolas" panose="020B0609020204030204" pitchFamily="49" charset="0"/>
              </a:rPr>
              <a:t>integral_constant&lt;size_t</a:t>
            </a:r>
            <a:r>
              <a:rPr lang="en-US" sz="2000" smtClean="0">
                <a:latin typeface="Consolas" panose="020B0609020204030204" pitchFamily="49" charset="0"/>
              </a:rPr>
              <a:t>, 1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fact&lt;1&gt;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integral_constant&lt;size_t,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fact&lt;0&gt;{}.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size_t()&gt;</a:t>
            </a:r>
            <a:b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fact&lt;2&gt;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integral_constant&lt;size_t,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fact&lt;1&gt;{}.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size_t()&gt;</a:t>
            </a:r>
            <a:b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fact&lt;3&gt;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integral_constant&lt;size_t,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fact&lt;2&gt;{}.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size_t()&gt;</a:t>
            </a:r>
            <a:b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fact&lt;4&gt;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 integral_constant&lt;size_t,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fact&lt;3&gt;{}.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size_t()&gt;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fact&lt;5&gt; :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integral_constant&lt;size_t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, 5 * fact&lt;4&gt;{}.size_t()&gt;</a:t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cout &lt;&lt; fact&lt;5&gt;::value &lt;&lt; endl;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02468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числа Фибоначчи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</a:t>
            </a:r>
            <a:r>
              <a:rPr lang="en-US" sz="2000" smtClean="0">
                <a:latin typeface="Consolas" panose="020B0609020204030204" pitchFamily="49" charset="0"/>
              </a:rPr>
              <a:t>N&gt;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fibonacci 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</a:t>
            </a:r>
            <a:r>
              <a:rPr lang="en-US" sz="2000">
                <a:latin typeface="Consolas" panose="020B0609020204030204" pitchFamily="49" charset="0"/>
              </a:rPr>
              <a:t>integral_constant&lt; size_t</a:t>
            </a:r>
            <a:r>
              <a:rPr lang="en-US" sz="2000" smtClean="0">
                <a:latin typeface="Consolas" panose="020B0609020204030204" pitchFamily="49" charset="0"/>
              </a:rPr>
              <a:t>,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</a:t>
            </a:r>
            <a:r>
              <a:rPr lang="en-US" sz="2000">
                <a:latin typeface="Consolas" panose="020B0609020204030204" pitchFamily="49" charset="0"/>
              </a:rPr>
              <a:t>fibonacci&lt;N-1&gt;{} </a:t>
            </a:r>
            <a:r>
              <a:rPr lang="en-US" sz="2000" smtClean="0">
                <a:latin typeface="Consolas" panose="020B0609020204030204" pitchFamily="49" charset="0"/>
              </a:rPr>
              <a:t>+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</a:t>
            </a:r>
            <a:r>
              <a:rPr lang="en-US" sz="2000">
                <a:latin typeface="Consolas" panose="020B0609020204030204" pitchFamily="49" charset="0"/>
              </a:rPr>
              <a:t>fibonacci&lt;N-2&gt;{}&gt;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en-US" sz="2000">
                <a:latin typeface="Consolas" panose="020B0609020204030204" pitchFamily="49" charset="0"/>
              </a:rPr>
              <a:t>&lt;&gt; struct fibonacci&lt;1&gt; </a:t>
            </a:r>
            <a:r>
              <a:rPr lang="en-US" sz="2000" smtClean="0">
                <a:latin typeface="Consolas" panose="020B0609020204030204" pitchFamily="49" charset="0"/>
              </a:rPr>
              <a:t>: </a:t>
            </a:r>
            <a:r>
              <a:rPr lang="en-US" sz="2000">
                <a:latin typeface="Consolas" panose="020B0609020204030204" pitchFamily="49" charset="0"/>
              </a:rPr>
              <a:t>integral_constant&lt;size_t,1&gt;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en-US" sz="2000">
                <a:latin typeface="Consolas" panose="020B0609020204030204" pitchFamily="49" charset="0"/>
              </a:rPr>
              <a:t>&lt;&gt; struct fibonacci&lt;0&gt; </a:t>
            </a:r>
            <a:r>
              <a:rPr lang="en-US" sz="2000" smtClean="0">
                <a:latin typeface="Consolas" panose="020B0609020204030204" pitchFamily="49" charset="0"/>
              </a:rPr>
              <a:t>: </a:t>
            </a:r>
            <a:r>
              <a:rPr lang="en-US" sz="2000">
                <a:latin typeface="Consolas" panose="020B0609020204030204" pitchFamily="49" charset="0"/>
              </a:rPr>
              <a:t>integral_constant&lt;size_t,0&gt; {};</a:t>
            </a:r>
          </a:p>
        </p:txBody>
      </p:sp>
    </p:spTree>
    <p:extLst>
      <p:ext uri="{BB962C8B-B14F-4D97-AF65-F5344CB8AC3E}">
        <p14:creationId xmlns:p14="http://schemas.microsoft.com/office/powerpoint/2010/main" val="3959915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fact_0 (const 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smtClean="0">
                <a:latin typeface="Consolas" panose="020B0609020204030204" pitchFamily="49" charset="0"/>
              </a:rPr>
              <a:t>i = 2, </a:t>
            </a:r>
            <a:r>
              <a:rPr lang="en-US" sz="2000">
                <a:latin typeface="Consolas" panose="020B0609020204030204" pitchFamily="49" charset="0"/>
              </a:rPr>
              <a:t>res =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for </a:t>
            </a:r>
            <a:r>
              <a:rPr lang="en-US" sz="2000" smtClean="0">
                <a:latin typeface="Consolas" panose="020B0609020204030204" pitchFamily="49" charset="0"/>
              </a:rPr>
              <a:t>(; </a:t>
            </a:r>
            <a:r>
              <a:rPr lang="en-US" sz="2000">
                <a:latin typeface="Consolas" panose="020B0609020204030204" pitchFamily="49" charset="0"/>
              </a:rPr>
              <a:t>i &lt;= x; ++</a:t>
            </a:r>
            <a:r>
              <a:rPr lang="en-US" sz="2000" smtClean="0">
                <a:latin typeface="Consolas" panose="020B0609020204030204" pitchFamily="49" charset="0"/>
              </a:rPr>
              <a:t>i)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res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ветвления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циклы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изменяемая память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fact_1 (const 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(x &lt; 2)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else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 * fact_1 (x - 1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>
                <a:latin typeface="Consolas" panose="020B0609020204030204" pitchFamily="49" charset="0"/>
              </a:rPr>
              <a:t>ветвления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вызовы функций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чистые вычисления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71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1410" y="3136900"/>
            <a:ext cx="4878389" cy="2654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fact_0 (int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smtClean="0">
                <a:latin typeface="Consolas" panose="020B0609020204030204" pitchFamily="49" charset="0"/>
              </a:rPr>
              <a:t>res </a:t>
            </a:r>
            <a:r>
              <a:rPr lang="en-US" sz="2000">
                <a:latin typeface="Consolas" panose="020B0609020204030204" pitchFamily="49" charset="0"/>
              </a:rPr>
              <a:t>=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for (int i = 2; i &lt;= x; ++</a:t>
            </a:r>
            <a:r>
              <a:rPr lang="en-US" sz="2000" smtClean="0">
                <a:latin typeface="Consolas" panose="020B0609020204030204" pitchFamily="49" charset="0"/>
              </a:rPr>
              <a:t>i)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res </a:t>
            </a:r>
            <a:r>
              <a:rPr lang="en-US" sz="2000">
                <a:latin typeface="Consolas" panose="020B0609020204030204" pitchFamily="49" charset="0"/>
              </a:rPr>
              <a:t>*= i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res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3136900"/>
            <a:ext cx="4875211" cy="2654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fact_1 (int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(x &lt; 2)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else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 * fact_1 (x - 1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141410" y="2249486"/>
            <a:ext cx="10212390" cy="1243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smtClean="0"/>
              <a:t>Как вы предпочтёте написать программу и почему?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65550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Мета-факториал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084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n</a:t>
            </a:r>
            <a:r>
              <a:rPr lang="en-US" smtClean="0">
                <a:latin typeface="Consolas" panose="020B0609020204030204" pitchFamily="49" charset="0"/>
              </a:rPr>
              <a:t>&gt; struct </a:t>
            </a:r>
            <a:r>
              <a:rPr lang="en-US">
                <a:latin typeface="Consolas" panose="020B0609020204030204" pitchFamily="49" charset="0"/>
              </a:rPr>
              <a:t>factorial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n * factorial&lt;n - 1&gt;::value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struct </a:t>
            </a:r>
            <a:r>
              <a:rPr lang="en-US">
                <a:latin typeface="Consolas" panose="020B0609020204030204" pitchFamily="49" charset="0"/>
              </a:rPr>
              <a:t>factorial&lt;0&gt;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1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"5! == " &lt;&lt; factorial&lt;5&gt;::value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83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процессы в вычислениях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fact_1 (const int x)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6832600" y="2249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fact_1(3)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600" y="3138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8750" y="4027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fact_1(1)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40600" y="4845841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* fact_1(1)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2600" y="566419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* fact_1(2)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3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процессы в вычислениях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fact_2_1 </a:t>
            </a:r>
            <a:r>
              <a:rPr lang="en-US" sz="1800">
                <a:latin typeface="Consolas" panose="020B0609020204030204" pitchFamily="49" charset="0"/>
              </a:rPr>
              <a:t>(int x, int idx, int </a:t>
            </a:r>
            <a:r>
              <a:rPr lang="en-US" sz="1800" smtClean="0">
                <a:latin typeface="Consolas" panose="020B0609020204030204" pitchFamily="49" charset="0"/>
              </a:rPr>
              <a:t>p)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if (idx &gt; x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return p;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return </a:t>
            </a:r>
            <a:r>
              <a:rPr lang="en-US" sz="1800">
                <a:latin typeface="Consolas" panose="020B0609020204030204" pitchFamily="49" charset="0"/>
              </a:rPr>
              <a:t>fact_2_1 (x, </a:t>
            </a:r>
            <a:r>
              <a:rPr lang="en-US" sz="1800" smtClean="0">
                <a:latin typeface="Consolas" panose="020B0609020204030204" pitchFamily="49" charset="0"/>
              </a:rPr>
              <a:t>idx+1</a:t>
            </a:r>
            <a:r>
              <a:rPr lang="en-US" sz="1800">
                <a:latin typeface="Consolas" panose="020B0609020204030204" pitchFamily="49" charset="0"/>
              </a:rPr>
              <a:t>, </a:t>
            </a:r>
            <a:r>
              <a:rPr lang="en-US" sz="1800" smtClean="0">
                <a:latin typeface="Consolas" panose="020B0609020204030204" pitchFamily="49" charset="0"/>
              </a:rPr>
              <a:t>p*idx);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fact_2 </a:t>
            </a:r>
            <a:r>
              <a:rPr lang="en-US" sz="1800">
                <a:latin typeface="Consolas" panose="020B0609020204030204" pitchFamily="49" charset="0"/>
              </a:rPr>
              <a:t>(int x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return </a:t>
            </a:r>
            <a:r>
              <a:rPr lang="en-US" sz="1800">
                <a:latin typeface="Consolas" panose="020B0609020204030204" pitchFamily="49" charset="0"/>
              </a:rPr>
              <a:t>fact_2_1 (x, 1, 1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2600" y="2249486"/>
            <a:ext cx="22225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1, 1)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600" y="3138486"/>
            <a:ext cx="233045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2, 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8750" y="4027486"/>
            <a:ext cx="274955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3, 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Мета-факториал</a:t>
            </a:r>
            <a:r>
              <a:rPr lang="en-US" smtClean="0"/>
              <a:t>, </a:t>
            </a:r>
            <a:r>
              <a:rPr lang="ru-RU" smtClean="0"/>
              <a:t>вторая версия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idx, int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fact_rec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enum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value = fact_rec &lt;n, idx + 1, product * idx&gt;::value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n, int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fact_rec &lt;n, n,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enum </a:t>
            </a:r>
            <a:r>
              <a:rPr lang="en-US" sz="2000">
                <a:latin typeface="Consolas" panose="020B0609020204030204" pitchFamily="49" charset="0"/>
              </a:rPr>
              <a:t>{ value = product * n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factorial2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enum { value = fact_rec &lt;n, 1, 1&gt; :: value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</a:t>
            </a:r>
            <a:r>
              <a:rPr lang="en-US" smtClean="0">
                <a:latin typeface="Consolas" panose="020B0609020204030204" pitchFamily="49" charset="0"/>
              </a:rPr>
              <a:t>v&gt; struct </a:t>
            </a:r>
            <a:r>
              <a:rPr lang="en-US">
                <a:latin typeface="Consolas" panose="020B0609020204030204" pitchFamily="49" charset="0"/>
              </a:rPr>
              <a:t>integral_constant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</a:t>
            </a:r>
            <a:r>
              <a:rPr lang="en-US" smtClean="0">
                <a:latin typeface="Consolas" panose="020B0609020204030204" pitchFamily="49" charset="0"/>
              </a:rPr>
              <a:t>true&gt;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false_type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integral_constant&lt;bool, </a:t>
            </a:r>
            <a:r>
              <a:rPr lang="en-US" smtClean="0">
                <a:latin typeface="Consolas" panose="020B0609020204030204" pitchFamily="49" charset="0"/>
              </a:rPr>
              <a:t>false&gt;;</a:t>
            </a:r>
          </a:p>
          <a:p>
            <a:pPr marL="0" indent="0">
              <a:buNone/>
            </a:pP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800" smtClean="0">
                <a:latin typeface="Consolas" panose="020B0609020204030204" pitchFamily="49" charset="0"/>
              </a:rPr>
              <a:t>std::integral_constant</a:t>
            </a:r>
            <a:r>
              <a:rPr lang="en-US" sz="1800">
                <a:latin typeface="Consolas" panose="020B0609020204030204" pitchFamily="49" charset="0"/>
              </a:rPr>
              <a:t>,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::true_type </a:t>
            </a:r>
            <a:r>
              <a:rPr lang="ru-RU" sz="1800" smtClean="0">
                <a:latin typeface="Consolas" panose="020B0609020204030204" pitchFamily="49" charset="0"/>
              </a:rPr>
              <a:t>и </a:t>
            </a:r>
            <a:r>
              <a:rPr lang="en-US" sz="1800" smtClean="0">
                <a:latin typeface="Consolas" panose="020B0609020204030204" pitchFamily="49" charset="0"/>
              </a:rPr>
              <a:t>std::false_type </a:t>
            </a:r>
            <a:r>
              <a:rPr lang="ru-RU" sz="1800" smtClean="0">
                <a:latin typeface="Consolas" panose="020B0609020204030204" pitchFamily="49" charset="0"/>
              </a:rPr>
              <a:t>уже есть в </a:t>
            </a:r>
            <a:r>
              <a:rPr lang="en-US" sz="1800" smtClean="0">
                <a:latin typeface="Consolas" panose="020B0609020204030204" pitchFamily="49" charset="0"/>
              </a:rPr>
              <a:t>&lt;utility&gt;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9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isqrt </a:t>
            </a:r>
            <a:r>
              <a:rPr lang="en-US">
                <a:latin typeface="Consolas" panose="020B0609020204030204" pitchFamily="49" charset="0"/>
              </a:rPr>
              <a:t>(int N, int lo = 1, int hi = N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mid = (lo + hi + 1) /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(lo == hi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return lo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else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(N &lt; mid * mid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return isqrt (N, lo, mid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else </a:t>
            </a:r>
            <a:r>
              <a:rPr lang="en-US">
                <a:latin typeface="Consolas" panose="020B0609020204030204" pitchFamily="49" charset="0"/>
              </a:rPr>
              <a:t>return isqrt (N, mid, hi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64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Вспомогательный </a:t>
            </a:r>
            <a:r>
              <a:rPr lang="en-US" smtClean="0"/>
              <a:t>if-then-else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24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 C, typename 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IfThenElse&lt;true, Ta, Tb&gt;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typedef Ta ResultT;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IfThenElse&lt;false, Ta, Tb&gt; { </a:t>
            </a: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Tb ResultT; };</a:t>
            </a:r>
          </a:p>
        </p:txBody>
      </p:sp>
    </p:spTree>
    <p:extLst>
      <p:ext uri="{BB962C8B-B14F-4D97-AF65-F5344CB8AC3E}">
        <p14:creationId xmlns:p14="http://schemas.microsoft.com/office/powerpoint/2010/main" val="3277772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LO = 1, int HI = N&gt; struct </a:t>
            </a:r>
            <a:r>
              <a:rPr lang="en-US" sz="2000" smtClean="0">
                <a:latin typeface="Consolas" panose="020B0609020204030204" pitchFamily="49" charset="0"/>
              </a:rPr>
              <a:t>Sqrt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enum </a:t>
            </a:r>
            <a:r>
              <a:rPr lang="en-US" sz="2000">
                <a:latin typeface="Consolas" panose="020B0609020204030204" pitchFamily="49" charset="0"/>
              </a:rPr>
              <a:t>{ mid = (</a:t>
            </a:r>
            <a:r>
              <a:rPr lang="en-US" sz="2000" smtClean="0">
                <a:latin typeface="Consolas" panose="020B0609020204030204" pitchFamily="49" charset="0"/>
              </a:rPr>
              <a:t>LO + HI + 1) / 2 </a:t>
            </a:r>
            <a:r>
              <a:rPr lang="en-US" sz="2000">
                <a:latin typeface="Consolas" panose="020B0609020204030204" pitchFamily="49" charset="0"/>
              </a:rPr>
              <a:t>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typedef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typename IfThenElse&lt;(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N &lt; mid * mid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),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Sqrt&lt;N, LO, mid - 1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&gt;,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Sqrt&lt;N, mid, HI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&gt; &gt;::ResultT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SubT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enum </a:t>
            </a:r>
            <a:r>
              <a:rPr lang="en-US" sz="2000">
                <a:latin typeface="Consolas" panose="020B0609020204030204" pitchFamily="49" charset="0"/>
              </a:rPr>
              <a:t>{ result = SubT::result 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N, int S&gt; struct Sqrt &lt;N, S, S&gt;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enum { result = S 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097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Итеративные числа Фибоначчи на шаблонах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Fib&lt;6&gt;::value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95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NthPrime&lt;6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val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43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"Арифметические" метапрограммы хороши, чтобы попрактиковаться, но это забивание гвоздей микроскопом.</a:t>
            </a:r>
          </a:p>
          <a:p>
            <a:r>
              <a:rPr lang="ru-RU" smtClean="0"/>
              <a:t>Уже в ближайших лекциях </a:t>
            </a:r>
            <a:r>
              <a:rPr lang="en-US" smtClean="0"/>
              <a:t>constexpr </a:t>
            </a:r>
            <a:r>
              <a:rPr lang="ru-RU" smtClean="0"/>
              <a:t>выражения будут делать то же, но лучше</a:t>
            </a:r>
          </a:p>
          <a:p>
            <a:r>
              <a:rPr lang="ru-RU" smtClean="0"/>
              <a:t>Настоящее метапрограммирование это программирование на типах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</a:t>
            </a:r>
            <a:r>
              <a:rPr lang="en-US" sz="2000"/>
              <a:t>, </a:t>
            </a:r>
            <a:r>
              <a:rPr lang="en-US" sz="2000" smtClean="0"/>
              <a:t>2003</a:t>
            </a:r>
            <a:endParaRPr lang="ru-RU" sz="2000" smtClean="0"/>
          </a:p>
          <a:p>
            <a:r>
              <a:rPr lang="en-US" sz="2000"/>
              <a:t>Andrei Alexandrescu</a:t>
            </a:r>
            <a:r>
              <a:rPr lang="en-US" sz="2000" smtClean="0"/>
              <a:t>,</a:t>
            </a:r>
            <a:r>
              <a:rPr lang="ru-RU" sz="2000" smtClean="0"/>
              <a:t> </a:t>
            </a:r>
            <a:r>
              <a:rPr lang="en-US" sz="2000"/>
              <a:t>Modern C++ Design. Generic programming and design patterns </a:t>
            </a:r>
            <a:r>
              <a:rPr lang="en-US" sz="2000" smtClean="0"/>
              <a:t>applied, 2001</a:t>
            </a:r>
          </a:p>
        </p:txBody>
      </p:sp>
    </p:spTree>
    <p:extLst>
      <p:ext uri="{BB962C8B-B14F-4D97-AF65-F5344CB8AC3E}">
        <p14:creationId xmlns:p14="http://schemas.microsoft.com/office/powerpoint/2010/main" val="145587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пример: </a:t>
            </a:r>
            <a:r>
              <a:rPr lang="en-US" smtClean="0"/>
              <a:t>is_SAME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Общий случай: типы разные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T, typename U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my_is_same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false_type {}; // mimics std::is_same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Частный случай: типы одинаковые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my_is_same&lt;T</a:t>
            </a:r>
            <a:r>
              <a:rPr lang="en-US">
                <a:latin typeface="Consolas" panose="020B0609020204030204" pitchFamily="49" charset="0"/>
              </a:rPr>
              <a:t>, T&gt; : </a:t>
            </a:r>
            <a:r>
              <a:rPr lang="en-US" smtClean="0">
                <a:latin typeface="Consolas" panose="020B0609020204030204" pitchFamily="49" charset="0"/>
              </a:rPr>
              <a:t>true_type </a:t>
            </a:r>
            <a:r>
              <a:rPr lang="en-US">
                <a:latin typeface="Consolas" panose="020B0609020204030204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33475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Скомпилируется ли пример</a:t>
            </a:r>
            <a:r>
              <a:rPr lang="en-US" smtClean="0"/>
              <a:t>? 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 enable_if_t&lt;my_is_same&lt;T</a:t>
            </a:r>
            <a:r>
              <a:rPr lang="en-US" sz="2000">
                <a:latin typeface="Consolas" panose="020B0609020204030204" pitchFamily="49" charset="0"/>
              </a:rPr>
              <a:t>, int&gt;::value, </a:t>
            </a:r>
            <a:r>
              <a:rPr lang="en-US" sz="2000" smtClean="0">
                <a:latin typeface="Consolas" panose="020B0609020204030204" pitchFamily="49" charset="0"/>
              </a:rPr>
              <a:t>void&gt;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foo </a:t>
            </a:r>
            <a:r>
              <a:rPr lang="en-US" sz="2000">
                <a:latin typeface="Consolas" panose="020B0609020204030204" pitchFamily="49" charset="0"/>
              </a:rPr>
              <a:t>(T x)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cout &lt;&lt; "forint" &lt;&lt; endl</a:t>
            </a:r>
            <a:r>
              <a:rPr lang="en-US" sz="2000" smtClean="0">
                <a:latin typeface="Consolas" panose="020B0609020204030204" pitchFamily="49" charset="0"/>
              </a:rPr>
              <a:t>; }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void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foo </a:t>
            </a:r>
            <a:r>
              <a:rPr lang="en-US" sz="2000">
                <a:latin typeface="Consolas" panose="020B0609020204030204" pitchFamily="49" charset="0"/>
              </a:rPr>
              <a:t>(T x) </a:t>
            </a:r>
            <a:r>
              <a:rPr lang="en-US" sz="2000" smtClean="0">
                <a:latin typeface="Consolas" panose="020B0609020204030204" pitchFamily="49" charset="0"/>
              </a:rPr>
              <a:t>{ cout </a:t>
            </a:r>
            <a:r>
              <a:rPr lang="en-US" sz="2000">
                <a:latin typeface="Consolas" panose="020B0609020204030204" pitchFamily="49" charset="0"/>
              </a:rPr>
              <a:t>&lt;&lt; "forall" &lt;&lt; endl</a:t>
            </a:r>
            <a:r>
              <a:rPr lang="en-US" sz="200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......</a:t>
            </a:r>
            <a:r>
              <a:rPr lang="ru-RU" sz="2000" smtClean="0">
                <a:latin typeface="Consolas" panose="020B0609020204030204" pitchFamily="49" charset="0"/>
              </a:rPr>
              <a:t> и где-то далее вызовы </a:t>
            </a:r>
            <a:r>
              <a:rPr lang="en-US" sz="2000" smtClean="0">
                <a:latin typeface="Consolas" panose="020B0609020204030204" pitchFamily="49" charset="0"/>
              </a:rPr>
              <a:t>......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</a:t>
            </a:r>
            <a:r>
              <a:rPr lang="en-US" sz="2000">
                <a:latin typeface="Consolas" panose="020B0609020204030204" pitchFamily="49" charset="0"/>
              </a:rPr>
              <a:t>(1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foo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1.0);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5470" y="6021859"/>
            <a:ext cx="40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см. 01-</a:t>
            </a:r>
            <a:r>
              <a:rPr lang="en-US" smtClean="0"/>
              <a:t>is-same.cc </a:t>
            </a:r>
            <a:r>
              <a:rPr lang="ru-RU" smtClean="0"/>
              <a:t>для ответа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</a:t>
            </a:r>
            <a:r>
              <a:rPr lang="en-US" smtClean="0"/>
              <a:t>and_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typename and_ &lt;T, U&gt;::type</a:t>
            </a:r>
          </a:p>
          <a:p>
            <a:r>
              <a:rPr lang="ru-RU" smtClean="0"/>
              <a:t>Является </a:t>
            </a:r>
            <a:r>
              <a:rPr lang="en-US" smtClean="0"/>
              <a:t>true_type </a:t>
            </a:r>
            <a:r>
              <a:rPr lang="ru-RU" smtClean="0"/>
              <a:t>только если и </a:t>
            </a:r>
            <a:r>
              <a:rPr lang="en-US" smtClean="0"/>
              <a:t>T </a:t>
            </a:r>
            <a:r>
              <a:rPr lang="ru-RU" smtClean="0"/>
              <a:t>и </a:t>
            </a:r>
            <a:r>
              <a:rPr lang="en-US" smtClean="0"/>
              <a:t>U</a:t>
            </a:r>
            <a:r>
              <a:rPr lang="ru-RU" smtClean="0"/>
              <a:t> являются</a:t>
            </a:r>
            <a:r>
              <a:rPr lang="en-US" smtClean="0"/>
              <a:t> true_type</a:t>
            </a:r>
          </a:p>
          <a:p>
            <a:r>
              <a:rPr lang="ru-RU" smtClean="0"/>
              <a:t>Иначе является </a:t>
            </a:r>
            <a:r>
              <a:rPr lang="en-US" smtClean="0"/>
              <a:t>false_type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typename and_ &lt;T, U&gt;::type</a:t>
            </a:r>
          </a:p>
          <a:p>
            <a:r>
              <a:rPr lang="ru-RU" smtClean="0"/>
              <a:t>Является </a:t>
            </a:r>
            <a:r>
              <a:rPr lang="en-US" smtClean="0"/>
              <a:t>true_type </a:t>
            </a:r>
            <a:r>
              <a:rPr lang="ru-RU" smtClean="0"/>
              <a:t>только если и </a:t>
            </a:r>
            <a:r>
              <a:rPr lang="en-US" smtClean="0"/>
              <a:t>T </a:t>
            </a:r>
            <a:r>
              <a:rPr lang="ru-RU" smtClean="0"/>
              <a:t>и </a:t>
            </a:r>
            <a:r>
              <a:rPr lang="en-US" smtClean="0"/>
              <a:t>U</a:t>
            </a:r>
            <a:r>
              <a:rPr lang="ru-RU" smtClean="0"/>
              <a:t> являются</a:t>
            </a:r>
            <a:r>
              <a:rPr lang="en-US" smtClean="0"/>
              <a:t> true_type</a:t>
            </a:r>
          </a:p>
          <a:p>
            <a:r>
              <a:rPr lang="ru-RU" smtClean="0"/>
              <a:t>Иначе является </a:t>
            </a:r>
            <a:r>
              <a:rPr lang="en-US" smtClean="0"/>
              <a:t>false_type</a:t>
            </a:r>
            <a:endParaRPr lang="ru-RU" smtClean="0"/>
          </a:p>
          <a:p>
            <a:pPr marL="0" indent="0">
              <a:buNone/>
            </a:pPr>
            <a:r>
              <a:rPr lang="ru-RU" smtClean="0"/>
              <a:t>Решение: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T, typename U&gt; struct and_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: false_type {};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 &lt;&gt; </a:t>
            </a:r>
            <a:r>
              <a:rPr lang="en-US" sz="2000">
                <a:latin typeface="Consolas" panose="020B0609020204030204" pitchFamily="49" charset="0"/>
              </a:rPr>
              <a:t>struct and</a:t>
            </a:r>
            <a:r>
              <a:rPr lang="en-US" sz="2000" smtClean="0">
                <a:latin typeface="Consolas" panose="020B0609020204030204" pitchFamily="49" charset="0"/>
              </a:rPr>
              <a:t>_ &lt;true_type, true_type&gt; : true_type {};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определить указатель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is_pointer: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struct is_pointer&lt;T*&gt;: true_type {};</a:t>
            </a:r>
          </a:p>
          <a:p>
            <a:r>
              <a:rPr lang="ru-RU" smtClean="0"/>
              <a:t>Что можно и нужно улучшить?</a:t>
            </a:r>
          </a:p>
        </p:txBody>
      </p:sp>
    </p:spTree>
    <p:extLst>
      <p:ext uri="{BB962C8B-B14F-4D97-AF65-F5344CB8AC3E}">
        <p14:creationId xmlns:p14="http://schemas.microsoft.com/office/powerpoint/2010/main" val="4041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907</TotalTime>
  <Words>998</Words>
  <Application>Microsoft Office PowerPoint</Application>
  <PresentationFormat>Widescreen</PresentationFormat>
  <Paragraphs>204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Trebuchet MS</vt:lpstr>
      <vt:lpstr>Tw Cen MT</vt:lpstr>
      <vt:lpstr>Wingdings</vt:lpstr>
      <vt:lpstr>Circuit</vt:lpstr>
      <vt:lpstr>метапрограммирование</vt:lpstr>
      <vt:lpstr>PowerPoint Presentation</vt:lpstr>
      <vt:lpstr>интегральные константы</vt:lpstr>
      <vt:lpstr>истина и ложь для типов</vt:lpstr>
      <vt:lpstr>Простой пример: is_SAME</vt:lpstr>
      <vt:lpstr>Простой вопрос</vt:lpstr>
      <vt:lpstr>простая задача: and_</vt:lpstr>
      <vt:lpstr>простая задача: решение</vt:lpstr>
      <vt:lpstr>пример: определить указатель</vt:lpstr>
      <vt:lpstr>пример: определить указатель</vt:lpstr>
      <vt:lpstr>Идея: remove_cv_t</vt:lpstr>
      <vt:lpstr>Задача: remove_CV_t</vt:lpstr>
      <vt:lpstr>идея для решения</vt:lpstr>
      <vt:lpstr>домашняя наработка</vt:lpstr>
      <vt:lpstr>Фундаментальные категории</vt:lpstr>
      <vt:lpstr>Комбинированные определители</vt:lpstr>
      <vt:lpstr>Комбинированные определители</vt:lpstr>
      <vt:lpstr>Комбинированные определители</vt:lpstr>
      <vt:lpstr>Вариабельные определители</vt:lpstr>
      <vt:lpstr>Задача на смекалку: ALL_TRUE</vt:lpstr>
      <vt:lpstr>Решение</vt:lpstr>
      <vt:lpstr>обсуждение</vt:lpstr>
      <vt:lpstr>void_T</vt:lpstr>
      <vt:lpstr>Определитель зависимого типа</vt:lpstr>
      <vt:lpstr>Определитель зависимого типа</vt:lpstr>
      <vt:lpstr>Определитель функции</vt:lpstr>
      <vt:lpstr>Определитель функции</vt:lpstr>
      <vt:lpstr>Приложение: iterable</vt:lpstr>
      <vt:lpstr>обсуждение</vt:lpstr>
      <vt:lpstr>PowerPoint Presentation</vt:lpstr>
      <vt:lpstr>Факториал</vt:lpstr>
      <vt:lpstr>Факториал</vt:lpstr>
      <vt:lpstr>числа Фибоначчи</vt:lpstr>
      <vt:lpstr>две модели вычислений</vt:lpstr>
      <vt:lpstr>Обсуждение</vt:lpstr>
      <vt:lpstr>Мета-факториал</vt:lpstr>
      <vt:lpstr>процессы в вычислениях</vt:lpstr>
      <vt:lpstr>процессы в вычислениях</vt:lpstr>
      <vt:lpstr>Мета-факториал, вторая версия</vt:lpstr>
      <vt:lpstr>Демонстрация</vt:lpstr>
      <vt:lpstr>Целочисленный квадратный корень</vt:lpstr>
      <vt:lpstr>Вспомогательный if-then-else</vt:lpstr>
      <vt:lpstr>мета-квадратный корень</vt:lpstr>
      <vt:lpstr>Упражнение</vt:lpstr>
      <vt:lpstr>Домашняя наработка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метапрограммирование</dc:title>
  <dc:creator>Vladimirov, Konstantin</dc:creator>
  <cp:lastModifiedBy>Vladimirov, Konstantin</cp:lastModifiedBy>
  <cp:revision>146</cp:revision>
  <dcterms:created xsi:type="dcterms:W3CDTF">2017-03-29T14:47:17Z</dcterms:created>
  <dcterms:modified xsi:type="dcterms:W3CDTF">2017-04-14T10:44:11Z</dcterms:modified>
</cp:coreProperties>
</file>