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336" r:id="rId4"/>
    <p:sldId id="338" r:id="rId5"/>
    <p:sldId id="257" r:id="rId6"/>
    <p:sldId id="289" r:id="rId7"/>
    <p:sldId id="329" r:id="rId8"/>
    <p:sldId id="337" r:id="rId9"/>
    <p:sldId id="258" r:id="rId10"/>
    <p:sldId id="259" r:id="rId11"/>
    <p:sldId id="297" r:id="rId12"/>
    <p:sldId id="296" r:id="rId13"/>
    <p:sldId id="299" r:id="rId14"/>
    <p:sldId id="260" r:id="rId15"/>
    <p:sldId id="318" r:id="rId16"/>
    <p:sldId id="301" r:id="rId17"/>
    <p:sldId id="261" r:id="rId18"/>
    <p:sldId id="262" r:id="rId19"/>
    <p:sldId id="300" r:id="rId20"/>
    <p:sldId id="303" r:id="rId21"/>
    <p:sldId id="270" r:id="rId22"/>
    <p:sldId id="271" r:id="rId23"/>
    <p:sldId id="340" r:id="rId24"/>
    <p:sldId id="273" r:id="rId25"/>
    <p:sldId id="304" r:id="rId26"/>
    <p:sldId id="272" r:id="rId27"/>
    <p:sldId id="341" r:id="rId28"/>
    <p:sldId id="316" r:id="rId29"/>
    <p:sldId id="335" r:id="rId30"/>
    <p:sldId id="342" r:id="rId31"/>
    <p:sldId id="277" r:id="rId32"/>
    <p:sldId id="291" r:id="rId33"/>
    <p:sldId id="264" r:id="rId34"/>
    <p:sldId id="302" r:id="rId35"/>
    <p:sldId id="265" r:id="rId36"/>
    <p:sldId id="266" r:id="rId37"/>
    <p:sldId id="305" r:id="rId38"/>
    <p:sldId id="310" r:id="rId39"/>
    <p:sldId id="267" r:id="rId40"/>
    <p:sldId id="309" r:id="rId41"/>
    <p:sldId id="308" r:id="rId42"/>
    <p:sldId id="311" r:id="rId43"/>
    <p:sldId id="312" r:id="rId44"/>
    <p:sldId id="268" r:id="rId45"/>
    <p:sldId id="269" r:id="rId46"/>
    <p:sldId id="313" r:id="rId47"/>
    <p:sldId id="314" r:id="rId48"/>
    <p:sldId id="315" r:id="rId49"/>
    <p:sldId id="339" r:id="rId50"/>
    <p:sldId id="292" r:id="rId51"/>
    <p:sldId id="278" r:id="rId52"/>
    <p:sldId id="330" r:id="rId53"/>
    <p:sldId id="317" r:id="rId54"/>
    <p:sldId id="320" r:id="rId55"/>
    <p:sldId id="274" r:id="rId56"/>
    <p:sldId id="275" r:id="rId57"/>
    <p:sldId id="276" r:id="rId58"/>
    <p:sldId id="279" r:id="rId59"/>
    <p:sldId id="280" r:id="rId60"/>
    <p:sldId id="321" r:id="rId61"/>
    <p:sldId id="281" r:id="rId62"/>
    <p:sldId id="282" r:id="rId63"/>
    <p:sldId id="284" r:id="rId64"/>
    <p:sldId id="283" r:id="rId65"/>
    <p:sldId id="333" r:id="rId66"/>
    <p:sldId id="334" r:id="rId67"/>
    <p:sldId id="285" r:id="rId68"/>
    <p:sldId id="322" r:id="rId69"/>
    <p:sldId id="286" r:id="rId70"/>
    <p:sldId id="287" r:id="rId71"/>
    <p:sldId id="293" r:id="rId72"/>
    <p:sldId id="332" r:id="rId73"/>
    <p:sldId id="319" r:id="rId74"/>
    <p:sldId id="323" r:id="rId75"/>
    <p:sldId id="331" r:id="rId76"/>
    <p:sldId id="344" r:id="rId77"/>
    <p:sldId id="345" r:id="rId78"/>
    <p:sldId id="343" r:id="rId79"/>
    <p:sldId id="324" r:id="rId80"/>
    <p:sldId id="325" r:id="rId81"/>
    <p:sldId id="326" r:id="rId82"/>
    <p:sldId id="327" r:id="rId83"/>
    <p:sldId id="328" r:id="rId84"/>
    <p:sldId id="290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336"/>
            <p14:sldId id="338"/>
            <p14:sldId id="257"/>
            <p14:sldId id="289"/>
            <p14:sldId id="329"/>
            <p14:sldId id="337"/>
            <p14:sldId id="258"/>
            <p14:sldId id="259"/>
            <p14:sldId id="297"/>
            <p14:sldId id="296"/>
            <p14:sldId id="299"/>
            <p14:sldId id="260"/>
            <p14:sldId id="318"/>
            <p14:sldId id="301"/>
            <p14:sldId id="261"/>
            <p14:sldId id="262"/>
            <p14:sldId id="300"/>
            <p14:sldId id="303"/>
            <p14:sldId id="270"/>
            <p14:sldId id="271"/>
            <p14:sldId id="340"/>
            <p14:sldId id="273"/>
            <p14:sldId id="304"/>
            <p14:sldId id="272"/>
            <p14:sldId id="341"/>
            <p14:sldId id="316"/>
            <p14:sldId id="335"/>
            <p14:sldId id="342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339"/>
            <p14:sldId id="292"/>
            <p14:sldId id="278"/>
            <p14:sldId id="330"/>
            <p14:sldId id="317"/>
            <p14:sldId id="320"/>
            <p14:sldId id="274"/>
            <p14:sldId id="275"/>
            <p14:sldId id="276"/>
            <p14:sldId id="279"/>
            <p14:sldId id="280"/>
            <p14:sldId id="321"/>
            <p14:sldId id="281"/>
            <p14:sldId id="282"/>
            <p14:sldId id="284"/>
            <p14:sldId id="283"/>
            <p14:sldId id="333"/>
            <p14:sldId id="334"/>
            <p14:sldId id="285"/>
            <p14:sldId id="322"/>
            <p14:sldId id="286"/>
            <p14:sldId id="287"/>
            <p14:sldId id="293"/>
            <p14:sldId id="332"/>
            <p14:sldId id="319"/>
            <p14:sldId id="323"/>
            <p14:sldId id="331"/>
            <p14:sldId id="344"/>
            <p14:sldId id="345"/>
            <p14:sldId id="343"/>
            <p14:sldId id="324"/>
            <p14:sldId id="325"/>
            <p14:sldId id="326"/>
            <p14:sldId id="327"/>
            <p14:sldId id="32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361A-DDDF-4CED-8C10-FB823EDBB715}">
      <dsp:nvSpPr>
        <dsp:cNvPr id="0" name=""/>
        <dsp:cNvSpPr/>
      </dsp:nvSpPr>
      <dsp:spPr>
        <a:xfrm rot="21168489">
          <a:off x="1498480" y="1479998"/>
          <a:ext cx="2783529" cy="284952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forward&lt;T&gt;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2054955" y="2143298"/>
        <a:ext cx="1664303" cy="1473198"/>
      </dsp:txXfrm>
    </dsp:sp>
    <dsp:sp modelId="{033F420A-68A8-467A-A6A3-A77018ACC816}">
      <dsp:nvSpPr>
        <dsp:cNvPr id="0" name=""/>
        <dsp:cNvSpPr/>
      </dsp:nvSpPr>
      <dsp:spPr>
        <a:xfrm>
          <a:off x="581533" y="1408768"/>
          <a:ext cx="1265814" cy="12259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T&amp;&amp;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895960" y="1719260"/>
        <a:ext cx="636960" cy="604925"/>
      </dsp:txXfrm>
    </dsp:sp>
    <dsp:sp modelId="{0B5017A3-596B-4037-873B-6769E4C82131}">
      <dsp:nvSpPr>
        <dsp:cNvPr id="0" name=""/>
        <dsp:cNvSpPr/>
      </dsp:nvSpPr>
      <dsp:spPr>
        <a:xfrm rot="20700000">
          <a:off x="1385289" y="591146"/>
          <a:ext cx="1106189" cy="1134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&lt;T&gt;</a:t>
          </a:r>
          <a:endParaRPr lang="en-US" sz="2200" kern="1200">
            <a:latin typeface="Consolas" panose="020B0609020204030204" pitchFamily="49" charset="0"/>
          </a:endParaRPr>
        </a:p>
      </dsp:txBody>
      <dsp:txXfrm rot="-20700000">
        <a:off x="1626249" y="841563"/>
        <a:ext cx="624269" cy="633338"/>
      </dsp:txXfrm>
    </dsp:sp>
    <dsp:sp modelId="{F7A6F3B2-D09A-4FD5-A9DE-8C59D6C97C08}">
      <dsp:nvSpPr>
        <dsp:cNvPr id="0" name=""/>
        <dsp:cNvSpPr/>
      </dsp:nvSpPr>
      <dsp:spPr>
        <a:xfrm>
          <a:off x="1787724" y="1312757"/>
          <a:ext cx="2937350" cy="2937350"/>
        </a:xfrm>
        <a:prstGeom prst="circularArrow">
          <a:avLst>
            <a:gd name="adj1" fmla="val 4687"/>
            <a:gd name="adj2" fmla="val 299029"/>
            <a:gd name="adj3" fmla="val 2515725"/>
            <a:gd name="adj4" fmla="val 158622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AABA-E20F-4464-B0D6-5FE0D5812C80}">
      <dsp:nvSpPr>
        <dsp:cNvPr id="0" name=""/>
        <dsp:cNvSpPr/>
      </dsp:nvSpPr>
      <dsp:spPr>
        <a:xfrm>
          <a:off x="176691" y="827297"/>
          <a:ext cx="2134168" cy="2134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2B03-5DC9-43D2-82FE-CCC9458C6DD6}">
      <dsp:nvSpPr>
        <dsp:cNvPr id="0" name=""/>
        <dsp:cNvSpPr/>
      </dsp:nvSpPr>
      <dsp:spPr>
        <a:xfrm>
          <a:off x="1084204" y="28630"/>
          <a:ext cx="2301063" cy="23010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3357" cy="4038600"/>
          </a:xfrm>
        </p:spPr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ru-RU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__</a:t>
            </a:r>
            <a:r>
              <a:rPr lang="en-US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closure_type_for_t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smtClean="0"/>
                  <a:t>Шаблонная функция</a:t>
                </a:r>
                <a:endParaRPr lang="en-US" sz="2400" smtClean="0"/>
              </a:p>
              <a:p>
                <a:pPr marL="45720" indent="0">
                  <a:buNone/>
                </a:pPr>
                <a:r>
                  <a:rPr lang="en-US" sz="2400">
                    <a:latin typeface="Consolas" panose="020B0609020204030204" pitchFamily="49" charset="0"/>
                  </a:rPr>
                  <a:t>template &lt;typename T</a:t>
                </a:r>
                <a:r>
                  <a:rPr lang="en-US" sz="2400" smtClean="0">
                    <a:latin typeface="Consolas" panose="020B0609020204030204" pitchFamily="49" charset="0"/>
                  </a:rPr>
                  <a:t>&gt; T </a:t>
                </a:r>
                <a:r>
                  <a:rPr lang="en-US" sz="2400">
                    <a:latin typeface="Consolas" panose="020B0609020204030204" pitchFamily="49" charset="0"/>
                  </a:rPr>
                  <a:t>func(T z) { return z * z; }</a:t>
                </a:r>
                <a:endParaRPr lang="ru-RU" sz="2400" smtClean="0">
                  <a:latin typeface="Consolas" panose="020B0609020204030204" pitchFamily="49" charset="0"/>
                </a:endParaRPr>
              </a:p>
              <a:p>
                <a:r>
                  <a:rPr lang="ru-RU" sz="2400" smtClean="0"/>
                  <a:t>Обобщенное </a:t>
                </a:r>
                <a:r>
                  <a:rPr lang="ru-RU" sz="2400" smtClean="0">
                    <a:sym typeface="Symbol" panose="05050102010706020507" pitchFamily="18" charset="2"/>
                  </a:rPr>
                  <a:t>-выражение</a:t>
                </a:r>
                <a:r>
                  <a:rPr lang="ru-RU" sz="2400" smtClean="0"/>
                  <a:t> (</a:t>
                </a:r>
                <a:r>
                  <a:rPr lang="en-US" sz="2400" smtClean="0"/>
                  <a:t>C++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smtClean="0"/>
                  <a:t>)</a:t>
                </a:r>
              </a:p>
              <a:p>
                <a:pPr marL="45720" indent="0">
                  <a:buNone/>
                </a:pPr>
                <a:r>
                  <a:rPr lang="en-US" sz="2400">
                    <a:latin typeface="Consolas" panose="020B0609020204030204" pitchFamily="49" charset="0"/>
                  </a:rPr>
                  <a:t>auto func = [](auto input) { return z</a:t>
                </a:r>
                <a:r>
                  <a:rPr lang="en-US" sz="2400" smtClean="0">
                    <a:latin typeface="Consolas" panose="020B0609020204030204" pitchFamily="49" charset="0"/>
                  </a:rPr>
                  <a:t> </a:t>
                </a:r>
                <a:r>
                  <a:rPr lang="en-US" sz="2400">
                    <a:latin typeface="Consolas" panose="020B0609020204030204" pitchFamily="49" charset="0"/>
                  </a:rPr>
                  <a:t>* z</a:t>
                </a:r>
                <a:r>
                  <a:rPr lang="en-US" sz="2400" smtClean="0">
                    <a:latin typeface="Consolas" panose="020B0609020204030204" pitchFamily="49" charset="0"/>
                  </a:rPr>
                  <a:t>; };</a:t>
                </a:r>
              </a:p>
              <a:p>
                <a:r>
                  <a:rPr lang="ru-RU" sz="2400" smtClean="0"/>
                  <a:t>Раскроется в класс с шаблонным оператором вызова</a:t>
                </a:r>
              </a:p>
              <a:p>
                <a:r>
                  <a:rPr lang="ru-RU" sz="2400" smtClean="0"/>
                  <a:t>Для </a:t>
                </a:r>
                <a:r>
                  <a:rPr lang="en-US" sz="2400" smtClean="0"/>
                  <a:t>C++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400" smtClean="0"/>
                  <a:t> </a:t>
                </a:r>
                <a:r>
                  <a:rPr lang="ru-RU" sz="2400" smtClean="0"/>
                  <a:t>не прошло предложение по </a:t>
                </a:r>
                <a:r>
                  <a:rPr lang="ru-RU" sz="2400">
                    <a:sym typeface="Symbol" panose="05050102010706020507" pitchFamily="18" charset="2"/>
                  </a:rPr>
                  <a:t></a:t>
                </a:r>
                <a:r>
                  <a:rPr lang="ru-RU" sz="2400" smtClean="0">
                    <a:sym typeface="Symbol" panose="05050102010706020507" pitchFamily="18" charset="2"/>
                  </a:rPr>
                  <a:t>-</a:t>
                </a:r>
                <a:r>
                  <a:rPr lang="ru-RU" sz="2400" smtClean="0"/>
                  <a:t>подобному синтаксису для шаблонных функций</a:t>
                </a:r>
              </a:p>
              <a:p>
                <a:pPr marL="45720" indent="0">
                  <a:buNone/>
                </a:pPr>
                <a:r>
                  <a:rPr lang="en-US" sz="2400" smtClean="0">
                    <a:latin typeface="Consolas" panose="020B0609020204030204" pitchFamily="49" charset="0"/>
                  </a:rPr>
                  <a:t>auto func (auto z) { return z * z;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29989962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param)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r>
              <a:rPr lang="en-US" smtClean="0"/>
              <a:t> (</a:t>
            </a:r>
            <a:r>
              <a:rPr lang="ru-RU" smtClean="0"/>
              <a:t>см. пример </a:t>
            </a:r>
            <a:r>
              <a:rPr lang="en-US" smtClean="0">
                <a:latin typeface="Consolas" panose="020B0609020204030204" pitchFamily="49" charset="0"/>
              </a:rPr>
              <a:t>05-simplicity.cc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Красота нового стандарта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Начиная с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работает красивый вариант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</a:t>
                </a:r>
                <a:r>
                  <a:rPr lang="en-US" smtClean="0">
                    <a:latin typeface="Consolas" panose="020B0609020204030204" pitchFamily="49" charset="0"/>
                  </a:rPr>
                  <a:t>&lt;typename... </a:t>
                </a:r>
                <a:r>
                  <a:rPr lang="en-US">
                    <a:latin typeface="Consolas" panose="020B0609020204030204" pitchFamily="49" charset="0"/>
                  </a:rPr>
                  <a:t>F</a:t>
                </a:r>
                <a:r>
                  <a:rPr lang="en-US" smtClean="0">
                    <a:latin typeface="Consolas" panose="020B0609020204030204" pitchFamily="49" charset="0"/>
                  </a:rPr>
                  <a:t>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struct </a:t>
                </a:r>
                <a:r>
                  <a:rPr lang="en-US">
                    <a:latin typeface="Consolas" panose="020B0609020204030204" pitchFamily="49" charset="0"/>
                  </a:rPr>
                  <a:t>overload : F...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r>
                  <a:rPr lang="ru-RU">
                    <a:latin typeface="Consolas" panose="020B0609020204030204" pitchFamily="49" charset="0"/>
                  </a:rPr>
                  <a:t/>
                </a:r>
                <a:br>
                  <a:rPr lang="ru-RU">
                    <a:latin typeface="Consolas" panose="020B0609020204030204" pitchFamily="49" charset="0"/>
                  </a:rPr>
                </a:br>
                <a:r>
                  <a:rPr lang="ru-RU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 F::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operator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()...;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// ok </a:t>
                </a:r>
                <a:r>
                  <a:rPr lang="ru-RU" smtClean="0">
                    <a:latin typeface="Consolas" panose="020B0609020204030204" pitchFamily="49" charset="0"/>
                  </a:rPr>
                  <a:t>для </a:t>
                </a:r>
                <a:r>
                  <a:rPr lang="en-US" smtClean="0">
                    <a:latin typeface="Consolas" panose="020B0609020204030204" pitchFamily="49" charset="0"/>
                  </a:rPr>
                  <a:t>C++17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</a:t>
                </a:r>
                <a:r>
                  <a:rPr lang="en-US">
                    <a:latin typeface="Consolas" panose="020B0609020204030204" pitchFamily="49" charset="0"/>
                  </a:rPr>
                  <a:t>overload(F... f) : F(f)... </a:t>
                </a:r>
                <a:r>
                  <a:rPr lang="en-US" smtClean="0">
                    <a:latin typeface="Consolas" panose="020B0609020204030204" pitchFamily="49" charset="0"/>
                  </a:rPr>
                  <a:t>{}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};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</a:t>
                </a:r>
                <a:r>
                  <a:rPr lang="en-US" smtClean="0">
                    <a:latin typeface="Consolas" panose="020B0609020204030204" pitchFamily="49" charset="0"/>
                  </a:rPr>
                  <a:t>&lt;typename... </a:t>
                </a:r>
                <a:r>
                  <a:rPr lang="en-US">
                    <a:latin typeface="Consolas" panose="020B0609020204030204" pitchFamily="49" charset="0"/>
                  </a:rPr>
                  <a:t>F</a:t>
                </a:r>
                <a:r>
                  <a:rPr lang="en-US" smtClean="0">
                    <a:latin typeface="Consolas" panose="020B0609020204030204" pitchFamily="49" charset="0"/>
                  </a:rPr>
                  <a:t>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auto </a:t>
                </a:r>
                <a:r>
                  <a:rPr lang="en-US">
                    <a:latin typeface="Consolas" panose="020B0609020204030204" pitchFamily="49" charset="0"/>
                  </a:rPr>
                  <a:t>make_overload(F... f) </a:t>
                </a:r>
                <a:r>
                  <a:rPr lang="en-US" smtClean="0">
                    <a:latin typeface="Consolas" panose="020B0609020204030204" pitchFamily="49" charset="0"/>
                  </a:rPr>
                  <a:t>{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ru-RU" smtClean="0"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latin typeface="Consolas" panose="020B0609020204030204" pitchFamily="49" charset="0"/>
                  </a:rPr>
                  <a:t>return </a:t>
                </a:r>
                <a:r>
                  <a:rPr lang="en-US">
                    <a:latin typeface="Consolas" panose="020B0609020204030204" pitchFamily="49" charset="0"/>
                  </a:rPr>
                  <a:t>overload&lt;F...&gt;(f...);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На самом деле можно даже ещё проще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 b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красоты нового стандарта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Нам не нужен </a:t>
            </a:r>
            <a:r>
              <a:rPr lang="en-US" smtClean="0"/>
              <a:t>make_overload </a:t>
            </a:r>
            <a:r>
              <a:rPr lang="ru-RU" smtClean="0"/>
              <a:t>так как у нас всегда есть </a:t>
            </a:r>
            <a:r>
              <a:rPr lang="en-US" smtClean="0"/>
              <a:t>deduction hints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F::</a:t>
            </a:r>
            <a:r>
              <a:rPr lang="en-US">
                <a:latin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</a:rPr>
              <a:t>()...;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template&lt;class... Ts&gt; overload(Ts...)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overload&lt;Ts...&gt;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использование ещё симпатичней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 = overload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[](</a:t>
            </a:r>
            <a:r>
              <a:rPr lang="en-US">
                <a:latin typeface="Consolas" panose="020B0609020204030204" pitchFamily="49" charset="0"/>
              </a:rPr>
              <a:t>int i) { cout &lt;&lt; "forint" &lt;&lt; endl;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[](double d) { cout &lt;&lt; "fordouble" &lt;&lt; endl;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f(3); f(3.0);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&lt;double&gt;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</a:t>
            </a:r>
            <a:r>
              <a:rPr lang="en-US" smtClean="0"/>
              <a:t>lambdas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 что ещё может придти в голову это наличие </a:t>
            </a:r>
            <a:r>
              <a:rPr lang="en-US" smtClean="0"/>
              <a:t>constexpr </a:t>
            </a:r>
            <a:r>
              <a:rPr lang="ru-RU" smtClean="0"/>
              <a:t>функций</a:t>
            </a:r>
            <a:endParaRPr lang="en-US" smtClean="0"/>
          </a:p>
          <a:p>
            <a:r>
              <a:rPr lang="ru-RU" smtClean="0"/>
              <a:t>К счастью, 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это поправили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AddEleven = [](int 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>
                <a:latin typeface="Consolas" panose="020B0609020204030204" pitchFamily="49" charset="0"/>
              </a:rPr>
              <a:t> {return n + 11;};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auto ae = AddEleven(31);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static_assert(ae == 42, </a:t>
            </a:r>
            <a:r>
              <a:rPr lang="en-US" smtClean="0">
                <a:latin typeface="Consolas" panose="020B0609020204030204" pitchFamily="49" charset="0"/>
              </a:rPr>
              <a:t>"");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Если этот пример кажется слишком тривиальным, можно найти и со звёздочкой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и функторы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 С</a:t>
            </a:r>
            <a:r>
              <a:rPr lang="en-US" smtClean="0"/>
              <a:t>, </a:t>
            </a:r>
            <a:r>
              <a:rPr lang="ru-RU" smtClean="0"/>
              <a:t>так и в </a:t>
            </a:r>
            <a:r>
              <a:rPr lang="en-US" smtClean="0"/>
              <a:t>C++, </a:t>
            </a:r>
            <a:r>
              <a:rPr lang="ru-RU" smtClean="0"/>
              <a:t>функция не является </a:t>
            </a:r>
            <a:r>
              <a:rPr lang="en-US" smtClean="0"/>
              <a:t>first-class object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тело функции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= bar;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Функтор это объект, который </a:t>
            </a:r>
            <a:r>
              <a:rPr lang="ru-RU" smtClean="0">
                <a:solidFill>
                  <a:srgbClr val="0000FF"/>
                </a:solidFill>
              </a:rPr>
              <a:t>может быть использован</a:t>
            </a:r>
            <a:r>
              <a:rPr lang="ru-RU" smtClean="0"/>
              <a:t> как функция</a:t>
            </a:r>
          </a:p>
          <a:p>
            <a:r>
              <a:rPr lang="ru-RU" smtClean="0"/>
              <a:t>Простейший функтор это указатель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(*pfoo)(int) = &amp;foo;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pfoo(1);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</a:t>
            </a:r>
            <a:r>
              <a:rPr lang="en-US" smtClean="0">
                <a:latin typeface="Consolas" panose="020B0609020204030204" pitchFamily="49" charset="0"/>
              </a:rPr>
              <a:t> foo(1)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pfoo = &amp;bar; // ok, </a:t>
            </a:r>
            <a:r>
              <a:rPr lang="ru-RU" smtClean="0">
                <a:latin typeface="Consolas" panose="020B0609020204030204" pitchFamily="49" charset="0"/>
              </a:rPr>
              <a:t>если сигнатура совпадает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Какие ещё функторы вы знаете?</a:t>
            </a:r>
          </a:p>
        </p:txBody>
      </p:sp>
    </p:spTree>
    <p:extLst>
      <p:ext uri="{BB962C8B-B14F-4D97-AF65-F5344CB8AC3E}">
        <p14:creationId xmlns:p14="http://schemas.microsoft.com/office/powerpoint/2010/main" val="34804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со звёздочкой*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312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&lt;char... c&gt; </a:t>
            </a:r>
            <a:r>
              <a:rPr lang="en-US" smtClean="0">
                <a:latin typeface="Consolas" panose="020B0609020204030204" pitchFamily="49" charset="0"/>
              </a:rPr>
              <a:t>struct String {};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size_t ... I&gt;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auto string_builder(F f, index_sequence&lt;I...&gt;) {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String&lt;f(I)...&gt;{};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STRING_TYPE(x)                                   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string_builder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i) constexpr { return x[i]; }</a:t>
            </a:r>
            <a:r>
              <a:rPr lang="en-US">
                <a:latin typeface="Consolas" panose="020B0609020204030204" pitchFamily="49" charset="0"/>
              </a:rPr>
              <a:t>, \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make_index_sequence&lt;sizeof(x)&gt;{})</a:t>
            </a:r>
            <a:endParaRPr lang="en-US" smtClean="0"/>
          </a:p>
          <a:p>
            <a:r>
              <a:rPr lang="ru-RU"/>
              <a:t>Ф</a:t>
            </a:r>
            <a:r>
              <a:rPr lang="ru-RU" smtClean="0"/>
              <a:t>ормируем </a:t>
            </a:r>
            <a:r>
              <a:rPr lang="en-US" smtClean="0">
                <a:latin typeface="Consolas" panose="020B0609020204030204" pitchFamily="49" charset="0"/>
              </a:rPr>
              <a:t>String&lt;'n','o','n','s','e','n','s','e','\0'&gt;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/>
              <a:t>как тип </a:t>
            </a:r>
            <a:r>
              <a:rPr lang="en-US" smtClean="0">
                <a:latin typeface="Consolas" panose="020B0609020204030204" pitchFamily="49" charset="0"/>
              </a:rPr>
              <a:t>n</a:t>
            </a:r>
            <a:r>
              <a:rPr lang="en-US" smtClean="0"/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 = STRING_TYPE("nonsense");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61888" y="6187440"/>
            <a:ext cx="5982977" cy="42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* пример взят из </a:t>
            </a:r>
            <a:r>
              <a:rPr lang="en-US" sz="1800" smtClean="0"/>
              <a:t>http</a:t>
            </a:r>
            <a:r>
              <a:rPr lang="en-US" sz="1800"/>
              <a:t>://</a:t>
            </a:r>
            <a:r>
              <a:rPr lang="en-US" sz="1800" smtClean="0"/>
              <a:t>playfulprogramming.blogspot.com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возвращаемый тип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аргументы</a:t>
            </a:r>
            <a:r>
              <a:rPr lang="ru-RU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тело</a:t>
            </a:r>
            <a:r>
              <a:rPr 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</a:t>
            </a:r>
            <a:r>
              <a:rPr lang="ru-RU" smtClean="0">
                <a:solidFill>
                  <a:srgbClr val="0000FF"/>
                </a:solidFill>
              </a:rPr>
              <a:t>всего</a:t>
            </a:r>
            <a:r>
              <a:rPr lang="ru-RU" smtClean="0"/>
              <a:t>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подстановка 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 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и функторы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с перегружеными круглыми скобками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operator() 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тело функции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foo;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foo(1);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Класс с перегруженным приведением к указателю на функцию (см. демо)</a:t>
            </a:r>
          </a:p>
          <a:p>
            <a:r>
              <a:rPr lang="ru-RU" smtClean="0"/>
              <a:t>Указатель на функцию-член со странным синтаксисом вызова</a:t>
            </a:r>
            <a:endParaRPr lang="en-US" smtClean="0"/>
          </a:p>
          <a:p>
            <a:r>
              <a:rPr lang="ru-RU" smtClean="0"/>
              <a:t>Употребительно также называть функтором шаблон класса, используемый как функция времени компиляции, но это </a:t>
            </a:r>
            <a:r>
              <a:rPr lang="ru-RU" smtClean="0">
                <a:solidFill>
                  <a:srgbClr val="0000FF"/>
                </a:solidFill>
              </a:rPr>
              <a:t>другой смысл</a:t>
            </a:r>
            <a:r>
              <a:rPr lang="ru-RU" smtClean="0"/>
              <a:t> слова.</a:t>
            </a:r>
          </a:p>
        </p:txBody>
      </p:sp>
    </p:spTree>
    <p:extLst>
      <p:ext uri="{BB962C8B-B14F-4D97-AF65-F5344CB8AC3E}">
        <p14:creationId xmlns:p14="http://schemas.microsoft.com/office/powerpoint/2010/main" val="38531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](int 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</a:t>
            </a:r>
            <a:r>
              <a:rPr lang="ru-RU"/>
              <a:t>(по ссылке</a:t>
            </a:r>
            <a:r>
              <a:rPr lang="ru-RU" smtClean="0"/>
              <a:t>)</a:t>
            </a:r>
          </a:p>
          <a:p>
            <a:r>
              <a:rPr lang="ru-RU"/>
              <a:t>Захват по 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faval = 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freval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x; 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</a:t>
            </a:r>
            <a:r>
              <a:rPr lang="en-US">
                <a:latin typeface="Consolas" panose="020B0609020204030204" pitchFamily="49" charset="0"/>
              </a:rPr>
              <a:t>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fmixcap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](int x) mutable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захват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Наличие захвата также создаёт фантастические возможности для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времени компиляции</a:t>
            </a:r>
            <a:r>
              <a:rPr lang="ru-RU" smtClean="0"/>
              <a:t>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auto getFactorializer = </a:t>
            </a:r>
            <a:r>
              <a:rPr lang="en-US" smtClean="0">
                <a:latin typeface="Consolas" panose="020B0609020204030204" pitchFamily="49" charset="0"/>
              </a:rPr>
              <a:t>[]{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unsigned int optimization[6] = </a:t>
            </a:r>
            <a:r>
              <a:rPr lang="en-US" smtClean="0">
                <a:latin typeface="Consolas" panose="020B0609020204030204" pitchFamily="49" charset="0"/>
              </a:rPr>
              <a:t>{1, 1, 2, 6, 24, 120};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auto FacImpl = </a:t>
            </a:r>
            <a:r>
              <a:rPr lang="en-US">
                <a:latin typeface="Consolas" panose="020B0609020204030204" pitchFamily="49" charset="0"/>
              </a:rPr>
              <a:t>[=](auto fac, unsigned n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&lt;= 5</a:t>
            </a:r>
            <a:r>
              <a:rPr lang="en-US">
                <a:latin typeface="Consolas" panose="020B0609020204030204" pitchFamily="49" charset="0"/>
              </a:rPr>
              <a:t>) return optimization[n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n * fac(fac, n-1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[=](int n</a:t>
            </a:r>
            <a:r>
              <a:rPr lang="en-US" smtClean="0">
                <a:latin typeface="Consolas" panose="020B0609020204030204" pitchFamily="49" charset="0"/>
              </a:rPr>
              <a:t>){ return </a:t>
            </a:r>
            <a:r>
              <a:rPr lang="en-US">
                <a:latin typeface="Consolas" panose="020B0609020204030204" pitchFamily="49" charset="0"/>
              </a:rPr>
              <a:t>FacImpl(FacImpl, n</a:t>
            </a:r>
            <a:r>
              <a:rPr lang="en-US" smtClean="0">
                <a:latin typeface="Consolas" panose="020B0609020204030204" pitchFamily="49" charset="0"/>
              </a:rPr>
              <a:t>);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Все ли видят режущую глаз нехватку нормальной рекурсии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</a:t>
            </a:r>
            <a:r>
              <a:rPr lang="ru-RU">
                <a:sym typeface="Symbol" panose="05050102010706020507" pitchFamily="18" charset="2"/>
              </a:rPr>
              <a:t>-выражений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 </a:t>
            </a:r>
            <a:r>
              <a:rPr lang="ru-RU" smtClean="0"/>
              <a:t>без захвата неявно приводится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происходит за счёт оператора приведения типа в её замыкании</a:t>
            </a:r>
          </a:p>
          <a:p>
            <a:r>
              <a:rPr lang="ru-RU" smtClean="0"/>
              <a:t>Обсуждение: почему такого не происходит для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с захватом?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</a:t>
            </a:r>
            <a:r>
              <a:rPr lang="ru-RU">
                <a:sym typeface="Symbol" panose="05050102010706020507" pitchFamily="18" charset="2"/>
              </a:rPr>
              <a:t>-выражений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делать когда контекста неявного приведения нет?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</a:t>
            </a:r>
            <a:r>
              <a:rPr lang="fr-FR" smtClean="0">
                <a:latin typeface="Consolas" panose="020B0609020204030204" pitchFamily="49" charset="0"/>
              </a:rPr>
              <a:t>T&gt; T </a:t>
            </a:r>
            <a:r>
              <a:rPr lang="fr-FR">
                <a:latin typeface="Consolas" panose="020B0609020204030204" pitchFamily="49" charset="0"/>
              </a:rPr>
              <a:t>apply (T(*f</a:t>
            </a:r>
            <a:r>
              <a:rPr lang="fr-FR" smtClean="0">
                <a:latin typeface="Consolas" panose="020B0609020204030204" pitchFamily="49" charset="0"/>
              </a:rPr>
              <a:t>)());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apply (</a:t>
            </a:r>
            <a:r>
              <a:rPr lang="en-US">
                <a:latin typeface="Consolas" panose="020B0609020204030204" pitchFamily="49" charset="0"/>
              </a:rPr>
              <a:t>[] { return 2; </a:t>
            </a:r>
            <a:r>
              <a:rPr lang="en-US" smtClean="0">
                <a:latin typeface="Consolas" panose="020B0609020204030204" pitchFamily="49" charset="0"/>
              </a:rPr>
              <a:t>});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</a:t>
            </a:r>
            <a:r>
              <a:rPr lang="ru-RU">
                <a:sym typeface="Symbol" panose="05050102010706020507" pitchFamily="18" charset="2"/>
              </a:rPr>
              <a:t>-выражений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делать когда контекста неявного приведения нет?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apply (T(*f</a:t>
            </a:r>
            <a:r>
              <a:rPr lang="fr-FR" smtClean="0">
                <a:latin typeface="Consolas" panose="020B0609020204030204" pitchFamily="49" charset="0"/>
              </a:rPr>
              <a:t>)());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apply ([] { return 2; }); //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привести явно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apply (static_cast&lt;fptr_t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Можно использовать идиому "</a:t>
            </a:r>
            <a:r>
              <a:rPr lang="en-US" smtClean="0"/>
              <a:t>positive lambdas</a:t>
            </a:r>
            <a:r>
              <a:rPr lang="ru-RU" smtClean="0"/>
              <a:t>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6557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en-US" smtClean="0">
                <a:latin typeface="Consolas" panose="020B0609020204030204" pitchFamily="49" charset="0"/>
              </a:rPr>
              <a:t>std::function&lt;</a:t>
            </a:r>
            <a:r>
              <a:rPr lang="ru-RU" smtClean="0">
                <a:latin typeface="Consolas" panose="020B0609020204030204" pitchFamily="49" charset="0"/>
              </a:rPr>
              <a:t>сигнатура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ru-RU" smtClean="0"/>
              <a:t>это единый тип к которому приводятся все замыкания с данной сигнатурой</a:t>
            </a:r>
          </a:p>
          <a:p>
            <a:r>
              <a:rPr lang="ru-RU" smtClean="0"/>
              <a:t>Ключевое слово "приводятся"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</a:t>
            </a:r>
            <a:r>
              <a:rPr lang="ru-RU">
                <a:sym typeface="Symbol" panose="05050102010706020507" pitchFamily="18" charset="2"/>
              </a:rPr>
              <a:t>-выражений 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П</a:t>
            </a:r>
            <a:r>
              <a:rPr lang="ru-RU" smtClean="0"/>
              <a:t>очему тут не сработает </a:t>
            </a:r>
            <a:r>
              <a:rPr lang="en-US" smtClean="0"/>
              <a:t>auto?</a:t>
            </a:r>
          </a:p>
          <a:p>
            <a:r>
              <a:rPr lang="ru-RU" smtClean="0"/>
              <a:t>Зачем </a:t>
            </a:r>
            <a:r>
              <a:rPr lang="ru-RU"/>
              <a:t>тут захват  </a:t>
            </a:r>
            <a:r>
              <a:rPr lang="en-US" smtClean="0">
                <a:latin typeface="Consolas" panose="020B0609020204030204" pitchFamily="49" charset="0"/>
              </a:rPr>
              <a:t>[&amp;]</a:t>
            </a:r>
            <a:r>
              <a:rPr lang="ru-RU" smtClean="0"/>
              <a:t> контекста?</a:t>
            </a:r>
          </a:p>
          <a:p>
            <a:r>
              <a:rPr lang="ru-RU" smtClean="0"/>
              <a:t>Что будет если сделать захват по значению?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std::function </a:t>
            </a:r>
            <a:r>
              <a:rPr lang="ru-RU" smtClean="0"/>
              <a:t>унифицирует </a:t>
            </a:r>
            <a:r>
              <a:rPr lang="ru-RU" smtClean="0"/>
              <a:t>типы замыканий</a:t>
            </a:r>
            <a:endParaRPr lang="en-US" smtClean="0"/>
          </a:p>
          <a:p>
            <a:r>
              <a:rPr lang="ru-RU" smtClean="0"/>
              <a:t>Информация о реальном типе возвращается через </a:t>
            </a:r>
            <a:r>
              <a:rPr lang="en-US" smtClean="0"/>
              <a:t>target_type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/*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??? */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callback;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pollres </a:t>
            </a:r>
            <a:r>
              <a:rPr lang="en-US" sz="2000">
                <a:latin typeface="Consolas" panose="020B0609020204030204" pitchFamily="49" charset="0"/>
              </a:rPr>
              <a:t>poll ();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static </a:t>
            </a:r>
            <a:r>
              <a:rPr lang="en-US" sz="2000">
                <a:latin typeface="Consolas" panose="020B0609020204030204" pitchFamily="49" charset="0"/>
              </a:rPr>
              <a:t>ViewPort </a:t>
            </a:r>
            <a:r>
              <a:rPr lang="en-US" sz="2000" smtClean="0">
                <a:latin typeface="Consolas" panose="020B0609020204030204" pitchFamily="49" charset="0"/>
              </a:rPr>
              <a:t>*QueryViewPort </a:t>
            </a:r>
            <a:r>
              <a:rPr lang="en-US" sz="2000">
                <a:latin typeface="Consolas" panose="020B0609020204030204" pitchFamily="49" charset="0"/>
              </a:rPr>
              <a:t>(int w, int h,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/* ??? */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latin typeface="Consolas" panose="020B0609020204030204" pitchFamily="49" charset="0"/>
              </a:rPr>
              <a:t>draw_function);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(v-&gt;poll () == pollres::PROCEED</a:t>
            </a:r>
            <a:r>
              <a:rPr lang="en-US" sz="2000" smtClean="0">
                <a:latin typeface="Consolas" panose="020B0609020204030204" pitchFamily="49" charset="0"/>
              </a:rPr>
              <a:t>) // </a:t>
            </a:r>
            <a:r>
              <a:rPr lang="ru-RU" sz="2000" smtClean="0">
                <a:latin typeface="Consolas" panose="020B0609020204030204" pitchFamily="49" charset="0"/>
              </a:rPr>
              <a:t>тут что-то происходит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abssort</a:t>
            </a:r>
            <a:r>
              <a:rPr lang="ru-RU" smtClean="0"/>
              <a:t> через </a:t>
            </a:r>
            <a:r>
              <a:rPr lang="en-US" smtClean="0"/>
              <a:t>std::sort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struct abssort_predicate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operator ()(float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abs(a) &lt; abs(b);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abssort_predicate{});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function&lt;void(ISurface*)&gt;</a:t>
            </a:r>
            <a:r>
              <a:rPr lang="en-US" sz="2000" smtClean="0">
                <a:latin typeface="Consolas" panose="020B0609020204030204" pitchFamily="49" charset="0"/>
              </a:rPr>
              <a:t> callback;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auto draw_function =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[&amp;parm1, &amp;parm2]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(ISurface *s) 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draw_real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(s,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parm1, parm2); 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draw_function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</a:t>
            </a:r>
            <a:r>
              <a:rPr lang="en-US" smtClean="0">
                <a:latin typeface="Consolas" panose="020B0609020204030204" pitchFamily="49" charset="0"/>
              </a:rPr>
              <a:t>m = " &lt;&lt; </a:t>
            </a:r>
            <a:r>
              <a:rPr lang="en-US">
                <a:latin typeface="Consolas" panose="020B0609020204030204" pitchFamily="49" charset="0"/>
              </a:rPr>
              <a:t>m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&lt;&lt; "m = " &lt;&lt; m 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обращение списка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namespace </a:t>
            </a:r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 smtClean="0">
                <a:latin typeface="Consolas" panose="020B0609020204030204" pitchFamily="49" charset="0"/>
              </a:rPr>
              <a:t>placeholders; </a:t>
            </a:r>
            <a:r>
              <a:rPr lang="en-US">
                <a:latin typeface="Consolas" panose="020B0609020204030204" pitchFamily="49" charset="0"/>
              </a:rPr>
              <a:t>// for _1, _2, </a:t>
            </a:r>
            <a:r>
              <a:rPr lang="en-US" smtClean="0">
                <a:latin typeface="Consolas" panose="020B0609020204030204" pitchFamily="49" charset="0"/>
              </a:rPr>
              <a:t>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 (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x, int y, int 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f_rev = bind </a:t>
            </a:r>
            <a:r>
              <a:rPr lang="en-US">
                <a:latin typeface="Consolas" panose="020B0609020204030204" pitchFamily="49" charset="0"/>
              </a:rPr>
              <a:t>(f, </a:t>
            </a:r>
            <a:r>
              <a:rPr lang="en-US" smtClean="0">
                <a:latin typeface="Consolas" panose="020B0609020204030204" pitchFamily="49" charset="0"/>
              </a:rPr>
              <a:t>_3, _2, _1);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(f_rev (10, 20, 30) == f (30, 20, 10));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</a:t>
            </a:r>
            <a:r>
              <a:rPr lang="en-US" smtClean="0">
                <a:latin typeface="Consolas" panose="020B0609020204030204" pitchFamily="49" charset="0"/>
              </a:rPr>
              <a:t>7;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</a:t>
            </a:r>
            <a:r>
              <a:rPr lang="en-US" smtClean="0">
                <a:latin typeface="Consolas" panose="020B0609020204030204" pitchFamily="49" charset="0"/>
              </a:rPr>
              <a:t>bind(f</a:t>
            </a:r>
            <a:r>
              <a:rPr lang="en-US">
                <a:latin typeface="Consolas" panose="020B0609020204030204" pitchFamily="49" charset="0"/>
              </a:rPr>
              <a:t>, _2, _1, 42, </a:t>
            </a:r>
            <a:r>
              <a:rPr lang="en-US" smtClean="0">
                <a:latin typeface="Consolas" panose="020B0609020204030204" pitchFamily="49" charset="0"/>
              </a:rPr>
              <a:t>cref(n</a:t>
            </a:r>
            <a:r>
              <a:rPr lang="en-US">
                <a:latin typeface="Consolas" panose="020B0609020204030204" pitchFamily="49" charset="0"/>
              </a:rPr>
              <a:t>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</a:t>
            </a:r>
            <a:r>
              <a:rPr lang="en-US" smtClean="0">
                <a:latin typeface="Consolas" panose="020B0609020204030204" pitchFamily="49" charset="0"/>
              </a:rPr>
              <a:t>7;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</a:t>
            </a:r>
            <a:r>
              <a:rPr lang="en-US" smtClean="0">
                <a:latin typeface="Consolas" panose="020B0609020204030204" pitchFamily="49" charset="0"/>
              </a:rPr>
              <a:t>bind(f</a:t>
            </a:r>
            <a:r>
              <a:rPr lang="en-US">
                <a:latin typeface="Consolas" panose="020B0609020204030204" pitchFamily="49" charset="0"/>
              </a:rPr>
              <a:t>, _2, _1, 42, </a:t>
            </a:r>
            <a:r>
              <a:rPr lang="en-US" smtClean="0">
                <a:latin typeface="Consolas" panose="020B0609020204030204" pitchFamily="49" charset="0"/>
              </a:rPr>
              <a:t>cref(n</a:t>
            </a:r>
            <a:r>
              <a:rPr lang="en-US">
                <a:latin typeface="Consolas" panose="020B0609020204030204" pitchFamily="49" charset="0"/>
              </a:rPr>
              <a:t>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2, 1, 42, 10, 7</a:t>
            </a:r>
          </a:p>
        </p:txBody>
      </p:sp>
    </p:spTree>
    <p:extLst>
      <p:ext uri="{BB962C8B-B14F-4D97-AF65-F5344CB8AC3E}">
        <p14:creationId xmlns:p14="http://schemas.microsoft.com/office/powerpoint/2010/main" val="708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Даже отдельная функция раздражает, тем более, что она настолько проста.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09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Унифицированная запись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Привычный синтаксис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foo (double, float, long long) -&gt; int;</a:t>
            </a:r>
          </a:p>
          <a:p>
            <a:r>
              <a:rPr lang="ru-RU" smtClean="0"/>
              <a:t>Но с учетом каррирования и </a:t>
            </a:r>
            <a:r>
              <a:rPr lang="en-US" smtClean="0"/>
              <a:t>bind, </a:t>
            </a:r>
            <a:r>
              <a:rPr lang="ru-RU" smtClean="0"/>
              <a:t>возможно частичное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curry (foo, 1.0)</a:t>
            </a:r>
            <a:r>
              <a:rPr lang="en-US"/>
              <a:t> </a:t>
            </a:r>
            <a:r>
              <a:rPr lang="en-US" smtClean="0"/>
              <a:t>-&gt; </a:t>
            </a:r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auto (float, long long) -&gt; int</a:t>
            </a:r>
          </a:p>
          <a:p>
            <a:r>
              <a:rPr lang="ru-RU" smtClean="0"/>
              <a:t>С учётом всех частичных применений, сигнатура функции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:: double -&gt; float -&gt; long long -&gt; int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корректный </a:t>
            </a:r>
            <a:r>
              <a:rPr lang="en-US" smtClean="0"/>
              <a:t>C++ </a:t>
            </a:r>
            <a:r>
              <a:rPr lang="ru-RU" smtClean="0"/>
              <a:t>код но он удобен для объяснения некоторых вещей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7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Последовательность исполнения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y = buz</a:t>
            </a:r>
            <a:r>
              <a:rPr lang="ru-RU" sz="2400" smtClean="0">
                <a:latin typeface="Consolas" panose="020B0609020204030204" pitchFamily="49" charset="0"/>
              </a:rPr>
              <a:t> (</a:t>
            </a:r>
            <a:r>
              <a:rPr lang="en-US" sz="2400" smtClean="0">
                <a:latin typeface="Consolas" panose="020B0609020204030204" pitchFamily="49" charset="0"/>
              </a:rPr>
              <a:t>foo(), bar())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pl-PL" sz="2400" smtClean="0">
                <a:latin typeface="Consolas" panose="020B0609020204030204" pitchFamily="49" charset="0"/>
              </a:rPr>
              <a:t>x </a:t>
            </a:r>
            <a:r>
              <a:rPr lang="pl-PL" sz="2400">
                <a:latin typeface="Consolas" panose="020B0609020204030204" pitchFamily="49" charset="0"/>
              </a:rPr>
              <a:t>= </a:t>
            </a:r>
            <a:r>
              <a:rPr lang="pl-PL" sz="2400" smtClean="0">
                <a:latin typeface="Consolas" panose="020B0609020204030204" pitchFamily="49" charset="0"/>
              </a:rPr>
              <a:t>foo();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pl-PL" sz="2400" smtClean="0">
                <a:latin typeface="Consolas" panose="020B0609020204030204" pitchFamily="49" charset="0"/>
              </a:rPr>
              <a:t>z </a:t>
            </a:r>
            <a:r>
              <a:rPr lang="pl-PL" sz="2400">
                <a:latin typeface="Consolas" panose="020B0609020204030204" pitchFamily="49" charset="0"/>
              </a:rPr>
              <a:t>= </a:t>
            </a:r>
            <a:r>
              <a:rPr lang="pl-PL" sz="2400" smtClean="0">
                <a:latin typeface="Consolas" panose="020B0609020204030204" pitchFamily="49" charset="0"/>
              </a:rPr>
              <a:t>bar();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pl-PL" sz="2400" smtClean="0">
                <a:latin typeface="Consolas" panose="020B0609020204030204" pitchFamily="49" charset="0"/>
              </a:rPr>
              <a:t>y </a:t>
            </a:r>
            <a:r>
              <a:rPr lang="pl-PL" sz="2400">
                <a:latin typeface="Consolas" panose="020B0609020204030204" pitchFamily="49" charset="0"/>
              </a:rPr>
              <a:t>= </a:t>
            </a:r>
            <a:r>
              <a:rPr lang="pl-PL" sz="2400" smtClean="0">
                <a:latin typeface="Consolas" panose="020B0609020204030204" pitchFamily="49" charset="0"/>
              </a:rPr>
              <a:t>buz(x</a:t>
            </a:r>
            <a:r>
              <a:rPr lang="pl-PL" sz="2400">
                <a:latin typeface="Consolas" panose="020B0609020204030204" pitchFamily="49" charset="0"/>
              </a:rPr>
              <a:t>, z</a:t>
            </a:r>
            <a:r>
              <a:rPr lang="pl-PL" sz="2400" smtClean="0">
                <a:latin typeface="Consolas" panose="020B0609020204030204" pitchFamily="49" charset="0"/>
              </a:rPr>
              <a:t>);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// State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x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foo() &amp;&amp; z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bar() &amp;&amp; y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buz(x, z);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// Maybe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x = foo()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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z = </a:t>
            </a:r>
            <a:r>
              <a:rPr lang="en-US" sz="2400" smtClean="0">
                <a:latin typeface="Consolas" panose="020B0609020204030204" pitchFamily="49" charset="0"/>
              </a:rPr>
              <a:t>bar()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 </a:t>
            </a:r>
            <a:r>
              <a:rPr lang="en-US" sz="2400" smtClean="0">
                <a:latin typeface="Consolas" panose="020B0609020204030204" pitchFamily="49" charset="0"/>
              </a:rPr>
              <a:t>y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buz(x</a:t>
            </a:r>
            <a:r>
              <a:rPr lang="en-US" sz="2400">
                <a:latin typeface="Consolas" panose="020B0609020204030204" pitchFamily="49" charset="0"/>
              </a:rPr>
              <a:t>, z</a:t>
            </a:r>
            <a:r>
              <a:rPr lang="en-US" sz="2400" smtClean="0">
                <a:latin typeface="Consolas" panose="020B0609020204030204" pitchFamily="49" charset="0"/>
              </a:rPr>
              <a:t>);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// General monad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Монады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25778"/>
          </a:xfrm>
        </p:spPr>
        <p:txBody>
          <a:bodyPr/>
          <a:lstStyle/>
          <a:p>
            <a:pPr marL="45720" indent="0">
              <a:buNone/>
            </a:pPr>
            <a:r>
              <a:rPr lang="ru-RU" smtClean="0"/>
              <a:t>Монада вообще требует трёх функций:</a:t>
            </a:r>
          </a:p>
          <a:p>
            <a:r>
              <a:rPr lang="ru-RU">
                <a:latin typeface="Consolas" panose="020B0609020204030204" pitchFamily="49" charset="0"/>
              </a:rPr>
              <a:t>(&gt;&gt;=) :: m a -&gt; (a -&gt; m b) -&gt; m </a:t>
            </a:r>
            <a:r>
              <a:rPr lang="ru-RU" smtClean="0">
                <a:latin typeface="Consolas" panose="020B0609020204030204" pitchFamily="49" charset="0"/>
              </a:rPr>
              <a:t>b</a:t>
            </a:r>
          </a:p>
          <a:p>
            <a:r>
              <a:rPr lang="ru-RU">
                <a:latin typeface="Consolas" panose="020B0609020204030204" pitchFamily="49" charset="0"/>
              </a:rPr>
              <a:t>(&gt;&gt;) :: m a -&gt; m b -&gt; m </a:t>
            </a:r>
            <a:r>
              <a:rPr lang="ru-RU" smtClean="0">
                <a:latin typeface="Consolas" panose="020B0609020204030204" pitchFamily="49" charset="0"/>
              </a:rPr>
              <a:t>b </a:t>
            </a:r>
            <a:r>
              <a:rPr lang="en-US" smtClean="0"/>
              <a:t>(</a:t>
            </a:r>
            <a:r>
              <a:rPr lang="ru-RU" smtClean="0"/>
              <a:t>по умолчанию </a:t>
            </a:r>
            <a:r>
              <a:rPr lang="ru-RU">
                <a:latin typeface="Consolas" panose="020B0609020204030204" pitchFamily="49" charset="0"/>
              </a:rPr>
              <a:t>a &gt;&gt; b = a &gt;&gt;= \_ -&gt; </a:t>
            </a:r>
            <a:r>
              <a:rPr lang="ru-RU" smtClean="0">
                <a:latin typeface="Consolas" panose="020B0609020204030204" pitchFamily="49" charset="0"/>
              </a:rPr>
              <a:t>b</a:t>
            </a:r>
            <a:r>
              <a:rPr lang="ru-RU" smtClean="0"/>
              <a:t>)</a:t>
            </a:r>
          </a:p>
          <a:p>
            <a:r>
              <a:rPr lang="en-US" smtClean="0">
                <a:latin typeface="Consolas" panose="020B0609020204030204" pitchFamily="49" charset="0"/>
              </a:rPr>
              <a:t>wrapup </a:t>
            </a:r>
            <a:r>
              <a:rPr lang="ru-RU" smtClean="0">
                <a:latin typeface="Consolas" panose="020B0609020204030204" pitchFamily="49" charset="0"/>
              </a:rPr>
              <a:t>:: </a:t>
            </a:r>
            <a:r>
              <a:rPr lang="ru-RU">
                <a:latin typeface="Consolas" panose="020B0609020204030204" pitchFamily="49" charset="0"/>
              </a:rPr>
              <a:t>a -&gt; m </a:t>
            </a:r>
            <a:r>
              <a:rPr lang="ru-RU" smtClean="0">
                <a:latin typeface="Consolas" panose="020B0609020204030204" pitchFamily="49" charset="0"/>
              </a:rPr>
              <a:t>a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Должны соблюдаться три монадических закона</a:t>
            </a:r>
          </a:p>
          <a:p>
            <a:r>
              <a:rPr lang="en-US">
                <a:latin typeface="Consolas" panose="020B0609020204030204" pitchFamily="49" charset="0"/>
              </a:rPr>
              <a:t>wrapup </a:t>
            </a:r>
            <a:r>
              <a:rPr lang="pt-BR" smtClean="0">
                <a:latin typeface="Consolas" panose="020B0609020204030204" pitchFamily="49" charset="0"/>
              </a:rPr>
              <a:t>a</a:t>
            </a:r>
            <a:r>
              <a:rPr lang="pt-BR">
                <a:latin typeface="Consolas" panose="020B0609020204030204" pitchFamily="49" charset="0"/>
              </a:rPr>
              <a:t> &gt;&gt;= k 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k </a:t>
            </a:r>
            <a:r>
              <a:rPr lang="pt-BR" smtClean="0">
                <a:latin typeface="Consolas" panose="020B0609020204030204" pitchFamily="49" charset="0"/>
              </a:rPr>
              <a:t>a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m</a:t>
            </a:r>
            <a:r>
              <a:rPr lang="pt-BR">
                <a:latin typeface="Consolas" panose="020B0609020204030204" pitchFamily="49" charset="0"/>
              </a:rPr>
              <a:t> &gt;&gt;= </a:t>
            </a:r>
            <a:r>
              <a:rPr lang="en-US" smtClean="0">
                <a:latin typeface="Consolas" panose="020B0609020204030204" pitchFamily="49" charset="0"/>
              </a:rPr>
              <a:t>wrapup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m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m</a:t>
            </a:r>
            <a:r>
              <a:rPr lang="pt-BR">
                <a:latin typeface="Consolas" panose="020B0609020204030204" pitchFamily="49" charset="0"/>
              </a:rPr>
              <a:t> &gt;&gt;= (\x -&gt; k x &gt;&gt;= h</a:t>
            </a:r>
            <a:r>
              <a:rPr lang="pt-BR" smtClean="0">
                <a:latin typeface="Consolas" panose="020B0609020204030204" pitchFamily="49" charset="0"/>
              </a:rPr>
              <a:t>)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(m &gt;&gt;= k) &gt;&gt;= </a:t>
            </a:r>
            <a:r>
              <a:rPr lang="pt-BR" smtClean="0">
                <a:latin typeface="Consolas" panose="020B0609020204030204" pitchFamily="49" charset="0"/>
              </a:rPr>
              <a:t>h</a:t>
            </a:r>
          </a:p>
          <a:p>
            <a:pPr marL="45720" indent="0">
              <a:buNone/>
            </a:pPr>
            <a:r>
              <a:rPr lang="ru-RU" smtClean="0"/>
              <a:t>Основная идея </a:t>
            </a:r>
            <a:r>
              <a:rPr lang="en-US">
                <a:latin typeface="Consolas" panose="020B0609020204030204" pitchFamily="49" charset="0"/>
              </a:rPr>
              <a:t>(wrapup a) &gt;&gt;= f1 &gt;&gt;= f2 &gt;&gt;= f3 &gt;&gt; f4</a:t>
            </a:r>
          </a:p>
        </p:txBody>
      </p:sp>
    </p:spTree>
    <p:extLst>
      <p:ext uri="{BB962C8B-B14F-4D97-AF65-F5344CB8AC3E}">
        <p14:creationId xmlns:p14="http://schemas.microsoft.com/office/powerpoint/2010/main" val="1688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Нетривиальные монады</a:t>
            </a:r>
            <a:r>
              <a:rPr lang="en-US" smtClean="0"/>
              <a:t>: continuation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34472" cy="4038600"/>
          </a:xfrm>
        </p:spPr>
        <p:txBody>
          <a:bodyPr/>
          <a:lstStyle/>
          <a:p>
            <a:r>
              <a:rPr lang="ru-RU" smtClean="0"/>
              <a:t>Базовое вычисление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foo(bar(x,y), z)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Нетривиальные монады</a:t>
            </a:r>
            <a:r>
              <a:rPr lang="en-US" smtClean="0"/>
              <a:t>: continuation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34472" cy="4038600"/>
          </a:xfrm>
        </p:spPr>
        <p:txBody>
          <a:bodyPr/>
          <a:lstStyle/>
          <a:p>
            <a:r>
              <a:rPr lang="ru-RU" smtClean="0"/>
              <a:t>Вычисление с остатком вычислений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rest = [](auto a) { foo(a, </a:t>
            </a:r>
            <a:r>
              <a:rPr lang="en-US">
                <a:latin typeface="Consolas" panose="020B0609020204030204" pitchFamily="49" charset="0"/>
              </a:rPr>
              <a:t>z</a:t>
            </a:r>
            <a:r>
              <a:rPr lang="en-US" smtClean="0">
                <a:latin typeface="Consolas" panose="020B0609020204030204" pitchFamily="49" charset="0"/>
              </a:rPr>
              <a:t>); };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rest(bar(x, y));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3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Нетривиальные монады</a:t>
            </a:r>
            <a:r>
              <a:rPr lang="en-US" smtClean="0"/>
              <a:t>: continuation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34472" cy="4038600"/>
          </a:xfrm>
        </p:spPr>
        <p:txBody>
          <a:bodyPr/>
          <a:lstStyle/>
          <a:p>
            <a:r>
              <a:rPr lang="ru-RU" smtClean="0"/>
              <a:t>Вычисление с остатком вычислений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rest = [](auto a) { foo(a, </a:t>
            </a:r>
            <a:r>
              <a:rPr lang="en-US">
                <a:latin typeface="Consolas" panose="020B0609020204030204" pitchFamily="49" charset="0"/>
              </a:rPr>
              <a:t>z</a:t>
            </a:r>
            <a:r>
              <a:rPr lang="en-US" smtClean="0">
                <a:latin typeface="Consolas" panose="020B0609020204030204" pitchFamily="49" charset="0"/>
              </a:rPr>
              <a:t>); };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rest(bar(x, y)); 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Разворачиваем наоборот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rest = [](auto a) { </a:t>
            </a:r>
            <a:r>
              <a:rPr lang="en-US" smtClean="0">
                <a:latin typeface="Consolas" panose="020B0609020204030204" pitchFamily="49" charset="0"/>
              </a:rPr>
              <a:t>a(bar(x, y)); </a:t>
            </a:r>
            <a:r>
              <a:rPr lang="en-US">
                <a:latin typeface="Consolas" panose="020B0609020204030204" pitchFamily="49" charset="0"/>
              </a:rPr>
              <a:t>};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rest(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bind(foo, _1, z)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общем случае </a:t>
            </a:r>
            <a:r>
              <a:rPr lang="en-US" smtClean="0">
                <a:latin typeface="Consolas" panose="020B0609020204030204" pitchFamily="49" charset="0"/>
              </a:rPr>
              <a:t>(a -&gt; b) -&gt; b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Cont b a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Применение </a:t>
            </a:r>
            <a:r>
              <a:rPr lang="en-US">
                <a:latin typeface="Consolas" panose="020B0609020204030204" pitchFamily="49" charset="0"/>
              </a:rPr>
              <a:t>m &gt;&gt;= </a:t>
            </a:r>
            <a:r>
              <a:rPr lang="en-US" smtClean="0">
                <a:latin typeface="Consolas" panose="020B0609020204030204" pitchFamily="49" charset="0"/>
              </a:rPr>
              <a:t>k</a:t>
            </a:r>
            <a:r>
              <a:rPr lang="ru-RU" smtClean="0"/>
              <a:t> это вычисление </a:t>
            </a:r>
            <a:r>
              <a:rPr lang="en-US" smtClean="0">
                <a:latin typeface="Consolas" panose="020B0609020204030204" pitchFamily="49" charset="0"/>
              </a:rPr>
              <a:t>k (m)</a:t>
            </a:r>
          </a:p>
          <a:p>
            <a:r>
              <a:rPr lang="ru-RU" smtClean="0"/>
              <a:t>Известны реализации </a:t>
            </a:r>
            <a:r>
              <a:rPr lang="en-US" smtClean="0"/>
              <a:t>task scheduling (</a:t>
            </a:r>
            <a:r>
              <a:rPr lang="ru-RU" smtClean="0"/>
              <a:t>см. доклад </a:t>
            </a:r>
            <a:r>
              <a:rPr lang="en-US"/>
              <a:t>Ivan Čukić </a:t>
            </a:r>
            <a:r>
              <a:rPr lang="ru-RU" smtClean="0"/>
              <a:t>на </a:t>
            </a:r>
            <a:r>
              <a:rPr lang="en-US" smtClean="0">
                <a:latin typeface="Consolas" panose="020B0609020204030204" pitchFamily="49" charset="0"/>
              </a:rPr>
              <a:t>QtDD'13</a:t>
            </a:r>
            <a:r>
              <a:rPr lang="ru-RU" smtClean="0"/>
              <a:t>)</a:t>
            </a:r>
            <a:r>
              <a:rPr lang="en-US" baseline="30000" smtClean="0"/>
              <a:t>*</a:t>
            </a:r>
            <a:r>
              <a:rPr lang="en-US" smtClean="0"/>
              <a:t> </a:t>
            </a:r>
            <a:r>
              <a:rPr lang="ru-RU" smtClean="0"/>
              <a:t>и прочие примеры для работы в </a:t>
            </a:r>
            <a:r>
              <a:rPr lang="en-US" smtClean="0"/>
              <a:t>IoC </a:t>
            </a:r>
            <a:r>
              <a:rPr lang="ru-RU" smtClean="0"/>
              <a:t>контекстах</a:t>
            </a:r>
            <a:endParaRPr lang="ru-RU"/>
          </a:p>
          <a:p>
            <a:pPr marL="45720" indent="0">
              <a:buNone/>
            </a:pPr>
            <a:endParaRPr lang="ru-RU" smtClean="0"/>
          </a:p>
        </p:txBody>
      </p:sp>
      <p:sp>
        <p:nvSpPr>
          <p:cNvPr id="4" name="TextBox 3"/>
          <p:cNvSpPr txBox="1"/>
          <p:nvPr/>
        </p:nvSpPr>
        <p:spPr>
          <a:xfrm>
            <a:off x="6678168" y="6251448"/>
            <a:ext cx="551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</a:t>
            </a:r>
            <a:r>
              <a:rPr lang="en-US" smtClean="0"/>
              <a:t>https</a:t>
            </a:r>
            <a:r>
              <a:rPr lang="en-US"/>
              <a:t>://www.youtube.com/watch?v=LSCamsfwYQU</a:t>
            </a:r>
          </a:p>
        </p:txBody>
      </p:sp>
    </p:spTree>
    <p:extLst>
      <p:ext uri="{BB962C8B-B14F-4D97-AF65-F5344CB8AC3E}">
        <p14:creationId xmlns:p14="http://schemas.microsoft.com/office/powerpoint/2010/main" val="30553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Нетривиальные монады</a:t>
            </a:r>
            <a:r>
              <a:rPr lang="en-US" smtClean="0"/>
              <a:t>: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монады </a:t>
            </a:r>
            <a:r>
              <a:rPr lang="en-US" smtClean="0"/>
              <a:t>List, </a:t>
            </a:r>
            <a:r>
              <a:rPr lang="ru-RU" smtClean="0"/>
              <a:t>состоянием является список элементов</a:t>
            </a:r>
          </a:p>
          <a:p>
            <a:r>
              <a:rPr lang="ru-RU" smtClean="0"/>
              <a:t>Применение к этому списку операции, разворачивающей каждый элемент в новый (возможно пустой) список это поэлементное применение с конкатенацией списков</a:t>
            </a:r>
          </a:p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(&gt;&gt;=) :: </a:t>
            </a:r>
            <a:r>
              <a:rPr lang="en-US" smtClean="0">
                <a:latin typeface="Consolas" panose="020B0609020204030204" pitchFamily="49" charset="0"/>
              </a:rPr>
              <a:t>List of</a:t>
            </a:r>
            <a:r>
              <a:rPr lang="pt-BR" smtClean="0">
                <a:latin typeface="Consolas" panose="020B0609020204030204" pitchFamily="49" charset="0"/>
              </a:rPr>
              <a:t> a </a:t>
            </a:r>
            <a:r>
              <a:rPr lang="pt-BR">
                <a:latin typeface="Consolas" panose="020B0609020204030204" pitchFamily="49" charset="0"/>
              </a:rPr>
              <a:t>-&gt; </a:t>
            </a:r>
            <a:r>
              <a:rPr lang="pt-BR" smtClean="0">
                <a:latin typeface="Consolas" panose="020B0609020204030204" pitchFamily="49" charset="0"/>
              </a:rPr>
              <a:t>(a </a:t>
            </a:r>
            <a:r>
              <a:rPr lang="pt-BR">
                <a:latin typeface="Consolas" panose="020B0609020204030204" pitchFamily="49" charset="0"/>
              </a:rPr>
              <a:t>-&gt; </a:t>
            </a:r>
            <a:r>
              <a:rPr lang="pt-BR" smtClean="0">
                <a:latin typeface="Consolas" panose="020B0609020204030204" pitchFamily="49" charset="0"/>
              </a:rPr>
              <a:t>List of </a:t>
            </a:r>
            <a:r>
              <a:rPr lang="pt-BR">
                <a:latin typeface="Consolas" panose="020B0609020204030204" pitchFamily="49" charset="0"/>
              </a:rPr>
              <a:t>b) -&gt; </a:t>
            </a:r>
            <a:r>
              <a:rPr lang="pt-BR" smtClean="0">
                <a:latin typeface="Consolas" panose="020B0609020204030204" pitchFamily="49" charset="0"/>
              </a:rPr>
              <a:t>List of </a:t>
            </a:r>
            <a:r>
              <a:rPr lang="pt-BR">
                <a:latin typeface="Consolas" panose="020B0609020204030204" pitchFamily="49" charset="0"/>
              </a:rPr>
              <a:t>b</a:t>
            </a:r>
          </a:p>
          <a:p>
            <a:r>
              <a:rPr lang="ru-RU" smtClean="0"/>
              <a:t>Система может</a:t>
            </a:r>
            <a:r>
              <a:rPr lang="ru-RU" baseline="30000" smtClean="0"/>
              <a:t>*</a:t>
            </a:r>
            <a:r>
              <a:rPr lang="ru-RU" smtClean="0"/>
              <a:t> жить на </a:t>
            </a:r>
            <a:r>
              <a:rPr lang="en-US" smtClean="0">
                <a:latin typeface="Consolas" panose="020B0609020204030204" pitchFamily="49" charset="0"/>
              </a:rPr>
              <a:t>std::list</a:t>
            </a:r>
            <a:r>
              <a:rPr lang="en-US" smtClean="0"/>
              <a:t>, </a:t>
            </a:r>
            <a:r>
              <a:rPr lang="ru-RU" smtClean="0"/>
              <a:t>но можно использовать всё что угодно с поведением как у списка 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4448" y="6251448"/>
            <a:ext cx="86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</a:t>
            </a:r>
            <a:r>
              <a:rPr lang="en-US"/>
              <a:t>http://blog.shaynefletcher.org/2015/10/list-comprehensions-in-c-via-list-monad.html</a:t>
            </a:r>
          </a:p>
        </p:txBody>
      </p:sp>
    </p:spTree>
    <p:extLst>
      <p:ext uri="{BB962C8B-B14F-4D97-AF65-F5344CB8AC3E}">
        <p14:creationId xmlns:p14="http://schemas.microsoft.com/office/powerpoint/2010/main" val="21458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Функциональный список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List = [](auto ...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[=](auto access)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access(xs</a:t>
            </a:r>
            <a:r>
              <a:rPr lang="en-US" sz="2000" smtClean="0">
                <a:latin typeface="Consolas" panose="020B0609020204030204" pitchFamily="49" charset="0"/>
              </a:rPr>
              <a:t>...);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head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xs([](auto first, auto ... rest) 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first</a:t>
            </a:r>
            <a:r>
              <a:rPr lang="en-US" sz="2000" smtClean="0">
                <a:latin typeface="Consolas" panose="020B0609020204030204" pitchFamily="49" charset="0"/>
              </a:rPr>
              <a:t>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tail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first, auto ... rest) </a:t>
            </a:r>
            <a:r>
              <a:rPr lang="en-US" sz="2000" smtClean="0">
                <a:latin typeface="Consolas" panose="020B0609020204030204" pitchFamily="49" charset="0"/>
              </a:rPr>
              <a:t>{ return List(rest...);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length = [](auto xs) {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... z) { return sizeof...(z); </a:t>
            </a:r>
            <a:r>
              <a:rPr lang="en-US" sz="2000" smtClean="0">
                <a:latin typeface="Consolas" panose="020B0609020204030204" pitchFamily="49" charset="0"/>
              </a:rPr>
              <a:t>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three = length(List(1, '2', "3"));</a:t>
            </a:r>
          </a:p>
        </p:txBody>
      </p:sp>
    </p:spTree>
    <p:extLst>
      <p:ext uri="{BB962C8B-B14F-4D97-AF65-F5344CB8AC3E}">
        <p14:creationId xmlns:p14="http://schemas.microsoft.com/office/powerpoint/2010/main" val="37882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Для простых функторов введён дополнительный механизм, объявления их на месте. Это механизм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(</a:t>
            </a:r>
            <a:r>
              <a:rPr lang="en-US" smtClean="0">
                <a:sym typeface="Symbol" panose="05050102010706020507" pitchFamily="18" charset="2"/>
              </a:rPr>
              <a:t>lambda expressions)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[](float a, float b) { 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abs(a) &lt; abs(b);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Функтор </a:t>
            </a:r>
            <a:r>
              <a:rPr lang="en-US" smtClean="0"/>
              <a:t>fmap:</a:t>
            </a:r>
            <a:r>
              <a:rPr lang="ru-RU" smtClean="0"/>
              <a:t> применяет функцию (первый аргумент) к списку (второй аргумент) поэлементно.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fmap: (a -&gt; b) -&gt; list[a] -&gt; list[b</a:t>
            </a:r>
            <a:r>
              <a:rPr lang="en-US" sz="2000" smtClean="0">
                <a:latin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[func] 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alist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[func</a:t>
            </a:r>
            <a:r>
              <a:rPr lang="en-US" sz="2000">
                <a:latin typeface="Consolas" panose="020B0609020204030204" pitchFamily="49" charset="0"/>
              </a:rPr>
              <a:t>](auto ... xs</a:t>
            </a:r>
            <a:r>
              <a:rPr lang="en-US" sz="2000" smtClean="0">
                <a:latin typeface="Consolas" panose="020B0609020204030204" pitchFamily="49" charset="0"/>
              </a:rPr>
              <a:t>) { return </a:t>
            </a:r>
            <a:r>
              <a:rPr lang="en-US" sz="2000">
                <a:latin typeface="Consolas" panose="020B0609020204030204" pitchFamily="49" charset="0"/>
              </a:rPr>
              <a:t>List(func(xs</a:t>
            </a:r>
            <a:r>
              <a:rPr lang="en-US" sz="2000" smtClean="0">
                <a:latin typeface="Consolas" panose="020B0609020204030204" pitchFamily="49" charset="0"/>
              </a:rPr>
              <a:t>)...); 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it-IT" sz="2000">
                <a:latin typeface="Consolas" panose="020B0609020204030204" pitchFamily="49" charset="0"/>
              </a:rPr>
              <a:t>auto twice = [](auto i) { return 2*i; </a:t>
            </a:r>
            <a:r>
              <a:rPr lang="it-IT" sz="2000" smtClean="0">
                <a:latin typeface="Consolas" panose="020B0609020204030204" pitchFamily="49" charset="0"/>
              </a:rPr>
              <a:t>};</a:t>
            </a:r>
            <a:br>
              <a:rPr lang="it-IT" sz="2000" smtClean="0">
                <a:latin typeface="Consolas" panose="020B0609020204030204" pitchFamily="49" charset="0"/>
              </a:rPr>
            </a:br>
            <a:r>
              <a:rPr lang="it-IT" sz="2000" smtClean="0">
                <a:latin typeface="Consolas" panose="020B0609020204030204" pitchFamily="49" charset="0"/>
              </a:rPr>
              <a:t>auto </a:t>
            </a:r>
            <a:r>
              <a:rPr lang="it-IT" sz="2000">
                <a:latin typeface="Consolas" panose="020B0609020204030204" pitchFamily="49" charset="0"/>
              </a:rPr>
              <a:t>l1 = List(1, 2, 3, 4);</a:t>
            </a:r>
            <a:br>
              <a:rPr lang="it-IT" sz="2000">
                <a:latin typeface="Consolas" panose="020B0609020204030204" pitchFamily="49" charset="0"/>
              </a:rPr>
            </a:br>
            <a:r>
              <a:rPr lang="it-IT" sz="2000">
                <a:latin typeface="Consolas" panose="020B0609020204030204" pitchFamily="49" charset="0"/>
              </a:rPr>
              <a:t>auto l2 = fmap(twice)(l1);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Функтор </a:t>
            </a:r>
            <a:r>
              <a:rPr lang="en-US" smtClean="0"/>
              <a:t>flatmap</a:t>
            </a:r>
            <a:r>
              <a:rPr lang="en-US"/>
              <a:t>:</a:t>
            </a:r>
            <a:r>
              <a:rPr lang="ru-RU"/>
              <a:t> применяет функцию </a:t>
            </a:r>
            <a:r>
              <a:rPr lang="ru-RU" smtClean="0"/>
              <a:t>к </a:t>
            </a:r>
            <a:r>
              <a:rPr lang="ru-RU"/>
              <a:t>списку </a:t>
            </a:r>
            <a:r>
              <a:rPr lang="ru-RU" smtClean="0"/>
              <a:t>поэлементно</a:t>
            </a:r>
            <a:r>
              <a:rPr lang="en-US" smtClean="0"/>
              <a:t>, </a:t>
            </a:r>
            <a:r>
              <a:rPr lang="ru-RU" smtClean="0"/>
              <a:t>но результат каждой функции список, а общий результат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единый список, сконкатенированный из полученных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flatmap: (a -&gt; list[b]) -&gt; list[a] -&gt; list[b</a:t>
            </a:r>
            <a:r>
              <a:rPr lang="en-US" smtClean="0">
                <a:latin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flatmap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[func](auto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alist</a:t>
            </a:r>
            <a:r>
              <a:rPr lang="en-US" sz="2000" smtClean="0">
                <a:latin typeface="Consolas" panose="020B0609020204030204" pitchFamily="49" charset="0"/>
              </a:rPr>
              <a:t>([</a:t>
            </a:r>
            <a:r>
              <a:rPr lang="en-US" sz="2000">
                <a:latin typeface="Consolas" panose="020B0609020204030204" pitchFamily="49" charset="0"/>
              </a:rPr>
              <a:t>func](auto... xs) </a:t>
            </a:r>
            <a:r>
              <a:rPr lang="en-US" sz="2000" smtClean="0">
                <a:latin typeface="Consolas" panose="020B0609020204030204" pitchFamily="49" charset="0"/>
              </a:rPr>
              <a:t>{return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flatten</a:t>
            </a:r>
            <a:r>
              <a:rPr lang="en-US" sz="2000">
                <a:latin typeface="Consolas" panose="020B0609020204030204" pitchFamily="49" charset="0"/>
              </a:rPr>
              <a:t>(func, xs</a:t>
            </a:r>
            <a:r>
              <a:rPr lang="en-US" sz="2000" smtClean="0">
                <a:latin typeface="Consolas" panose="020B0609020204030204" pitchFamily="49" charset="0"/>
              </a:rPr>
              <a:t>...);});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Дома: написать функцию </a:t>
            </a:r>
            <a:r>
              <a:rPr lang="en-US"/>
              <a:t>flatten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auto pair = [](auto i) { return List(-i, i);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auto l4 = List(1, 2, 3</a:t>
            </a:r>
            <a:r>
              <a:rPr lang="pt-BR" smtClean="0">
                <a:latin typeface="Consolas" panose="020B0609020204030204" pitchFamily="49" charset="0"/>
              </a:rPr>
              <a:t>);</a:t>
            </a:r>
            <a:br>
              <a:rPr lang="pt-BR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auto </a:t>
            </a:r>
            <a:r>
              <a:rPr lang="pt-BR">
                <a:latin typeface="Consolas" panose="020B0609020204030204" pitchFamily="49" charset="0"/>
              </a:rPr>
              <a:t>l5 = flatmap(pair)(l4);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Итоговая монада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&gt;=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flatmap(f)(l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l7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List(1, 2, 3) &gt;= pair &gt; print;</a:t>
            </a:r>
          </a:p>
        </p:txBody>
      </p:sp>
    </p:spTree>
    <p:extLst>
      <p:ext uri="{BB962C8B-B14F-4D97-AF65-F5344CB8AC3E}">
        <p14:creationId xmlns:p14="http://schemas.microsoft.com/office/powerpoint/2010/main" val="38878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Можем ли мы здесь применить </a:t>
            </a:r>
            <a:r>
              <a:rPr lang="en-US" smtClean="0"/>
              <a:t>constexpr </a:t>
            </a:r>
            <a:r>
              <a:rPr lang="ru-RU" smtClean="0"/>
              <a:t>лямбды и перенести все вычисления на этап компиляции?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1600" smtClean="0"/>
                  <a:t>ISO/IEC, "Information technology -- Programming languages – C++", ISO/IEC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14882:201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/>
                  <a:t>The C++ Programming Language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/>
                  <a:t>th Edition</a:t>
                </a:r>
                <a:r>
                  <a:rPr lang="en-US" sz="1600" smtClean="0"/>
                  <a:t>)</a:t>
                </a:r>
              </a:p>
              <a:p>
                <a:pPr lvl="0"/>
                <a:r>
                  <a:rPr lang="en-US" sz="1600" smtClean="0"/>
                  <a:t>H. Abelson, G. J. Sussman, Structure </a:t>
                </a:r>
                <a:r>
                  <a:rPr lang="en-US" sz="1600"/>
                  <a:t>and Interpretation of Computer </a:t>
                </a:r>
                <a:r>
                  <a:rPr lang="en-US" sz="1600" smtClean="0"/>
                  <a:t>Programs,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/>
                  <a:t>nd </a:t>
                </a:r>
                <a:r>
                  <a:rPr lang="en-US" sz="1600" smtClean="0"/>
                  <a:t>Edition, MIT Press,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1996</m:t>
                    </m:r>
                  </m:oMath>
                </a14:m>
                <a:endParaRPr lang="en-US" sz="1600" smtClean="0"/>
              </a:p>
              <a:p>
                <a:r>
                  <a:rPr lang="en-US" sz="16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/>
                  <a:t>nd Edition , Addison-Wesley</a:t>
                </a:r>
                <a:r>
                  <a:rPr lang="en-US" sz="1600"/>
                  <a:t>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 smtClean="0"/>
              </a:p>
              <a:p>
                <a:pPr lvl="0"/>
                <a:r>
                  <a:rPr lang="en-US" sz="1600" smtClean="0"/>
                  <a:t>Scott </a:t>
                </a:r>
                <a:r>
                  <a:rPr lang="en-US" sz="1600"/>
                  <a:t>Meyers, Effective STL,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600"/>
                  <a:t> specific ways to improve your use of the standard template </a:t>
                </a:r>
                <a:r>
                  <a:rPr lang="en-US" sz="1600" smtClean="0"/>
                  <a:t>library, Addison-Wesley,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1600" smtClean="0"/>
              </a:p>
              <a:p>
                <a:pPr lvl="0"/>
                <a:r>
                  <a:rPr lang="en-US" sz="1600"/>
                  <a:t>Scott Meyers, </a:t>
                </a:r>
                <a:r>
                  <a:rPr lang="en-US" sz="1600" smtClean="0"/>
                  <a:t>Effective </a:t>
                </a:r>
                <a:r>
                  <a:rPr lang="en-US" sz="1600"/>
                  <a:t>Modern C++: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6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1600"/>
                  <a:t> and C</a:t>
                </a:r>
                <a:r>
                  <a:rPr lang="en-US" sz="1600"/>
                  <a:t>++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600" smtClean="0"/>
                  <a:t>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 smtClean="0"/>
                  <a:t>D</a:t>
                </a:r>
                <a:r>
                  <a:rPr lang="en-US" sz="1600"/>
                  <a:t>. Abrahams, Unifying Generic Functions and Function </a:t>
                </a:r>
                <a:r>
                  <a:rPr lang="en-US" sz="1600" smtClean="0"/>
                  <a:t>Objects, C++Next'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 smtClean="0"/>
              </a:p>
              <a:p>
                <a:r>
                  <a:rPr lang="en-US" sz="1600"/>
                  <a:t>S</a:t>
                </a:r>
                <a:r>
                  <a:rPr lang="en-US" sz="1600"/>
                  <a:t>. Tambe, Fun with Lambdas: C++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600"/>
                  <a:t> </a:t>
                </a:r>
                <a:r>
                  <a:rPr lang="en-US" sz="1600" smtClean="0"/>
                  <a:t>Style,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2014</m:t>
                    </m:r>
                  </m:oMath>
                </a14:m>
                <a:endParaRPr lang="en-US" sz="1600" smtClean="0"/>
              </a:p>
              <a:p>
                <a:r>
                  <a:rPr lang="en-US" sz="1600" smtClean="0"/>
                  <a:t>Stephan </a:t>
                </a:r>
                <a:r>
                  <a:rPr lang="en-US" sz="1600"/>
                  <a:t>T. </a:t>
                </a:r>
                <a:r>
                  <a:rPr lang="en-US" sz="1600" smtClean="0"/>
                  <a:t>Lavavej, functional</a:t>
                </a:r>
                <a:r>
                  <a:rPr lang="en-US" sz="1600"/>
                  <a:t>: What's New, And Proper </a:t>
                </a:r>
                <a:r>
                  <a:rPr lang="en-US" sz="1600" smtClean="0"/>
                  <a:t>Usage, CppCon'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1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2698</TotalTime>
  <Words>2778</Words>
  <Application>Microsoft Office PowerPoint</Application>
  <PresentationFormat>Widescreen</PresentationFormat>
  <Paragraphs>498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Cambria Math</vt:lpstr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Функции и функторы</vt:lpstr>
      <vt:lpstr>Функции и функторы</vt:lpstr>
      <vt:lpstr>Задача: abssort</vt:lpstr>
      <vt:lpstr>Решение: abssort через std::sort</vt:lpstr>
      <vt:lpstr>Решение: abssort через std::sort</vt:lpstr>
      <vt:lpstr>Решение: abssort через std::sort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PowerPoint Presentation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Красота нового стандарта</vt:lpstr>
      <vt:lpstr>Больше красоты нового стандарта</vt:lpstr>
      <vt:lpstr>Обсуждение</vt:lpstr>
      <vt:lpstr>Constexpr lambdas</vt:lpstr>
      <vt:lpstr>Пример со звёздочкой*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Constexpr захват</vt:lpstr>
      <vt:lpstr>PowerPoint Presentation</vt:lpstr>
      <vt:lpstr>Типизация -выражений</vt:lpstr>
      <vt:lpstr>Типизация -выражений</vt:lpstr>
      <vt:lpstr>Типизация -выражений</vt:lpstr>
      <vt:lpstr>Единая типизация замыканий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Связывание</vt:lpstr>
      <vt:lpstr>Пример: обращение списка аргументов</vt:lpstr>
      <vt:lpstr>Упражнение</vt:lpstr>
      <vt:lpstr>Упражнение: ответ</vt:lpstr>
      <vt:lpstr>Заглядывая вперед</vt:lpstr>
      <vt:lpstr>Обсуждение</vt:lpstr>
      <vt:lpstr>PowerPoint Presentation</vt:lpstr>
      <vt:lpstr>Унифицированная запись функций</vt:lpstr>
      <vt:lpstr>Последовательность исполнения</vt:lpstr>
      <vt:lpstr>Монады</vt:lpstr>
      <vt:lpstr>Нетривиальные монады: continuation</vt:lpstr>
      <vt:lpstr>Нетривиальные монады: continuation</vt:lpstr>
      <vt:lpstr>Нетривиальные монады: continuation</vt:lpstr>
      <vt:lpstr>Нетривиальные монады: list</vt:lpstr>
      <vt:lpstr>Функциональный список</vt:lpstr>
      <vt:lpstr>Fmap</vt:lpstr>
      <vt:lpstr>Домашняя наработка</vt:lpstr>
      <vt:lpstr>Итоговая монада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keywords>CTPClassification=CTP_NT</cp:keywords>
  <cp:lastModifiedBy>Vladimirov, Konstantin</cp:lastModifiedBy>
  <cp:revision>399</cp:revision>
  <dcterms:created xsi:type="dcterms:W3CDTF">2017-03-17T17:45:37Z</dcterms:created>
  <dcterms:modified xsi:type="dcterms:W3CDTF">2018-03-28T13:24:47Z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837bdd2e-acc1-41c8-8c90-2448d7dc190e</vt:lpwstr>
  </property>
  <property fmtid="{D5CDD505-2E9C-101B-9397-08002B2CF9AE}" pid="3" name="CTP_TimeStamp">
    <vt:lpwstr>2018-03-28 13:24:45Z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