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3" r:id="rId14"/>
    <p:sldId id="274" r:id="rId15"/>
    <p:sldId id="275" r:id="rId16"/>
    <p:sldId id="267" r:id="rId17"/>
    <p:sldId id="270" r:id="rId18"/>
    <p:sldId id="276" r:id="rId19"/>
    <p:sldId id="271" r:id="rId20"/>
    <p:sldId id="277" r:id="rId21"/>
    <p:sldId id="272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5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1AF36-CD26-47D2-B9B3-DA4139894D3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306AE-A361-4169-BACE-30EEBB6F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306AE-A361-4169-BACE-30EEBB6F5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015" y="882376"/>
            <a:ext cx="9884665" cy="2926080"/>
          </a:xfrm>
        </p:spPr>
        <p:txBody>
          <a:bodyPr/>
          <a:lstStyle/>
          <a:p>
            <a:r>
              <a:rPr lang="ru-RU" smtClean="0"/>
              <a:t>Вариабельные шаблоны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со списками типов, пачки параметров и свёртки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лекции по </a:t>
            </a:r>
            <a:r>
              <a:rPr lang="en-US" smtClean="0"/>
              <a:t>rvalue refs</a:t>
            </a:r>
            <a:r>
              <a:rPr lang="ru-RU" smtClean="0"/>
              <a:t> была написана почти идеальная прозрачная оболочка для одного аргумента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Fun, typename... Args&gt;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decltype(auto)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transparent(Fun fun, Args&amp;&amp;... args)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fun(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forward&lt;Args&gt;(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args)...</a:t>
            </a:r>
            <a:r>
              <a:rPr lang="en-US">
                <a:latin typeface="Consolas" panose="020B0609020204030204" pitchFamily="49" charset="0"/>
              </a:rPr>
              <a:t>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Это очень простое и чисто техническое изменение</a:t>
            </a:r>
          </a:p>
          <a:p>
            <a:r>
              <a:rPr lang="ru-RU" smtClean="0"/>
              <a:t>Следует обратить особое внимание на паттерн совместного раскрытия при пробросе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3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</a:t>
            </a:r>
            <a:r>
              <a:rPr lang="ru-RU" smtClean="0"/>
              <a:t>раскрытие пачек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</a:t>
            </a:r>
            <a:r>
              <a:rPr lang="en-US" smtClean="0"/>
              <a:t>args </a:t>
            </a:r>
            <a:r>
              <a:rPr lang="ru-RU" smtClean="0"/>
              <a:t>это пачка параметров</a:t>
            </a:r>
            <a:r>
              <a:rPr lang="en-US" smtClean="0"/>
              <a:t> x,</a:t>
            </a:r>
            <a:r>
              <a:rPr lang="ru-RU" smtClean="0"/>
              <a:t> </a:t>
            </a:r>
            <a:r>
              <a:rPr lang="en-US" smtClean="0"/>
              <a:t>y,</a:t>
            </a:r>
            <a:r>
              <a:rPr lang="ru-RU" smtClean="0"/>
              <a:t> </a:t>
            </a:r>
            <a:r>
              <a:rPr lang="en-US" smtClean="0"/>
              <a:t>z</a:t>
            </a:r>
            <a:endParaRPr lang="ru-RU" smtClean="0"/>
          </a:p>
          <a:p>
            <a:r>
              <a:rPr lang="ru-RU" smtClean="0"/>
              <a:t>Тогда во что раскроется следующее выражение</a:t>
            </a:r>
            <a:r>
              <a:rPr lang="en-US" smtClean="0"/>
              <a:t>?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f(h(args...) + h(args)...);</a:t>
            </a:r>
          </a:p>
          <a:p>
            <a:r>
              <a:rPr lang="ru-RU" smtClean="0"/>
              <a:t>Также интересно во что раскроется</a:t>
            </a:r>
            <a:r>
              <a:rPr lang="en-US" smtClean="0"/>
              <a:t> </a:t>
            </a:r>
            <a:r>
              <a:rPr lang="ru-RU" smtClean="0"/>
              <a:t>следующее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f(h(args, args...)...);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</a:t>
            </a:r>
            <a:r>
              <a:rPr lang="en-US" smtClean="0"/>
              <a:t>args </a:t>
            </a:r>
            <a:r>
              <a:rPr lang="ru-RU" smtClean="0"/>
              <a:t>это пачка параметров</a:t>
            </a:r>
            <a:r>
              <a:rPr lang="en-US" smtClean="0"/>
              <a:t> x,</a:t>
            </a:r>
            <a:r>
              <a:rPr lang="ru-RU" smtClean="0"/>
              <a:t> </a:t>
            </a:r>
            <a:r>
              <a:rPr lang="en-US" smtClean="0"/>
              <a:t>y,</a:t>
            </a:r>
            <a:r>
              <a:rPr lang="ru-RU" smtClean="0"/>
              <a:t> </a:t>
            </a:r>
            <a:r>
              <a:rPr lang="en-US" smtClean="0"/>
              <a:t>z</a:t>
            </a:r>
            <a:endParaRPr lang="ru-RU" smtClean="0"/>
          </a:p>
          <a:p>
            <a:r>
              <a:rPr lang="ru-RU" smtClean="0"/>
              <a:t>Тогда следующее выражение</a:t>
            </a:r>
            <a:r>
              <a:rPr lang="en-US" smtClean="0"/>
              <a:t> </a:t>
            </a:r>
            <a:r>
              <a:rPr lang="ru-RU" smtClean="0"/>
              <a:t>имеет сложный паттерн раскрытия пачки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h(args...) + h(args)</a:t>
            </a:r>
            <a:r>
              <a:rPr lang="en-US" smtClean="0">
                <a:latin typeface="Consolas" panose="020B0609020204030204" pitchFamily="49" charset="0"/>
              </a:rPr>
              <a:t>...);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f(h(x, y, z) + h(x), </a:t>
            </a:r>
            <a:r>
              <a:rPr lang="en-US">
                <a:latin typeface="Consolas" panose="020B0609020204030204" pitchFamily="49" charset="0"/>
              </a:rPr>
              <a:t>h(x, y, z</a:t>
            </a:r>
            <a:r>
              <a:rPr lang="en-US" smtClean="0">
                <a:latin typeface="Consolas" panose="020B0609020204030204" pitchFamily="49" charset="0"/>
              </a:rPr>
              <a:t>) + h(y), </a:t>
            </a:r>
            <a:r>
              <a:rPr lang="en-US">
                <a:latin typeface="Consolas" panose="020B0609020204030204" pitchFamily="49" charset="0"/>
              </a:rPr>
              <a:t>h(x, y, z)</a:t>
            </a:r>
            <a:r>
              <a:rPr lang="en-US" smtClean="0">
                <a:latin typeface="Consolas" panose="020B0609020204030204" pitchFamily="49" charset="0"/>
              </a:rPr>
              <a:t> + h(z));</a:t>
            </a:r>
          </a:p>
          <a:p>
            <a:r>
              <a:rPr lang="ru-RU" smtClean="0"/>
              <a:t>Аналогично (если чувствовать технологию, эти задачи однообразны)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h(args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args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...)</a:t>
            </a:r>
            <a:r>
              <a:rPr lang="en-US" smtClean="0">
                <a:latin typeface="Consolas" panose="020B0609020204030204" pitchFamily="49" charset="0"/>
              </a:rPr>
              <a:t>...);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f(h(x, x, y, z), h(y, x, y, z), h(z, x, y, z));</a:t>
            </a:r>
            <a:endParaRPr lang="en-US"/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2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Где может встречаться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32720" cy="4038600"/>
          </a:xfrm>
        </p:spPr>
        <p:txBody>
          <a:bodyPr>
            <a:noAutofit/>
          </a:bodyPr>
          <a:lstStyle/>
          <a:p>
            <a:r>
              <a:rPr lang="ru-RU" sz="2000" smtClean="0"/>
              <a:t>Список аргументов функции или шаблона</a:t>
            </a:r>
          </a:p>
          <a:p>
            <a:pPr marL="274320" lvl="1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myfunc(args...);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M</a:t>
            </a:r>
            <a:r>
              <a:rPr lang="en-US" sz="1800" smtClean="0">
                <a:latin typeface="Consolas" panose="020B0609020204030204" pitchFamily="49" charset="0"/>
              </a:rPr>
              <a:t>yclass&lt;Args...&gt; c1;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Скобочная</a:t>
            </a:r>
            <a:r>
              <a:rPr lang="en-US" sz="2000" smtClean="0"/>
              <a:t> </a:t>
            </a:r>
            <a:r>
              <a:rPr lang="ru-RU" sz="2000" smtClean="0"/>
              <a:t>и списочная инициализация</a:t>
            </a:r>
            <a:endParaRPr lang="en-US" sz="2000" smtClean="0"/>
          </a:p>
          <a:p>
            <a:pPr marL="274320" lvl="1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Myclass c2(args...);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dummy[sizeof</a:t>
            </a:r>
            <a:r>
              <a:rPr lang="en-US" sz="1800" smtClean="0">
                <a:latin typeface="Consolas" panose="020B0609020204030204" pitchFamily="49" charset="0"/>
              </a:rPr>
              <a:t>...(Args)] </a:t>
            </a:r>
            <a:r>
              <a:rPr lang="en-US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static_cast&lt;int&gt;(args)... };</a:t>
            </a:r>
            <a:endParaRPr lang="ru-RU" sz="1800" smtClean="0"/>
          </a:p>
          <a:p>
            <a:r>
              <a:rPr lang="ru-RU" sz="2000" smtClean="0"/>
              <a:t>Список параметров функции или шаблона</a:t>
            </a:r>
            <a:endParaRPr lang="en-US" sz="2000" smtClean="0"/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</a:t>
            </a:r>
            <a:r>
              <a:rPr lang="en-US" sz="1800" smtClean="0">
                <a:latin typeface="Consolas" panose="020B0609020204030204" pitchFamily="49" charset="0"/>
              </a:rPr>
              <a:t>... Args, </a:t>
            </a:r>
            <a:r>
              <a:rPr lang="en-US" sz="1800">
                <a:latin typeface="Consolas" panose="020B0609020204030204" pitchFamily="49" charset="0"/>
              </a:rPr>
              <a:t>int... N&gt;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g(Args </a:t>
            </a:r>
            <a:r>
              <a:rPr lang="en-US" sz="1800">
                <a:latin typeface="Consolas" panose="020B0609020204030204" pitchFamily="49" charset="0"/>
              </a:rPr>
              <a:t>(&amp;...arr)[N</a:t>
            </a:r>
            <a:r>
              <a:rPr lang="en-US" sz="1800">
                <a:latin typeface="Consolas" panose="020B0609020204030204" pitchFamily="49" charset="0"/>
              </a:rPr>
              <a:t>])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</a:p>
          <a:p>
            <a:pPr marL="274320" lvl="1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template&lt;Args... Vals&gt; struct apply {};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Списки базовых классов и списки инциализации в конструкторах</a:t>
            </a:r>
            <a:r>
              <a:rPr lang="en-US" sz="2000" smtClean="0"/>
              <a:t> (</a:t>
            </a:r>
            <a:r>
              <a:rPr lang="ru-RU" sz="2000" smtClean="0"/>
              <a:t>см. следующий слайд)</a:t>
            </a:r>
          </a:p>
          <a:p>
            <a:r>
              <a:rPr lang="ru-RU" sz="2000" smtClean="0"/>
              <a:t>И в некоторых других местах (тизер: в списках захвата лямбда выражений, например)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4000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Синтаксические странности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Списки базовых классов и списки инициализации в конструкторах ведут к странным конструкциям если пачки оказываются пустыми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... Mixins&gt;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mixture : public Mixins ...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здесь тело для класса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mixture(Mixins... ms) : Mixins(ms)... {}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mixture&lt;C1, C2&gt; m (C1{}, C2{}); // m : C1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mixture&lt;&gt; mnothing; // </a:t>
            </a:r>
            <a:r>
              <a:rPr lang="ru-RU" smtClean="0">
                <a:latin typeface="Consolas" panose="020B0609020204030204" pitchFamily="49" charset="0"/>
              </a:rPr>
              <a:t>это ок, но выглядит нелепо</a:t>
            </a:r>
            <a:endParaRPr lang="en-US"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8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Хорошо, мы внимательно изучили какими могут быть вариабельные шаблоны. Но как сделать нечто полезное с переданным списком аргументов или типов? Сложить, вывести на экран, прочее?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Свёртки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670734"/>
              </p:ext>
            </p:extLst>
          </p:nvPr>
        </p:nvGraphicFramePr>
        <p:xfrm>
          <a:off x="1143000" y="2057400"/>
          <a:ext cx="10287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968"/>
                <a:gridCol w="71140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smtClean="0"/>
                        <a:t>Паттерн свёртки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Результирующее выражение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... op pack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( ... (p1 op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 p2) op p3) ... op pN)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 ... op pack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200" smtClean="0">
                          <a:latin typeface="Consolas" panose="020B0609020204030204" pitchFamily="49" charset="0"/>
                        </a:rPr>
                        <a:t>( ... (init op p1) op p2) ... op pN)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pack op ...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(p1 op (p2 op ( ... (pN-1 op pN) ...)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pack op ... fini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(p1 op (p2 op ( ... (pN op fini) ...)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2793" y="4480560"/>
            <a:ext cx="4700223" cy="174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...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sum_all (T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result = (args + 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result;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80760" y="4480560"/>
            <a:ext cx="5568696" cy="174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...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print_all (T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(cout &lt;&lt; ... &lt;&lt; args) &lt;&lt; "\n";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529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print_all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Очевидно, что </a:t>
            </a:r>
            <a:r>
              <a:rPr lang="en-US" smtClean="0"/>
              <a:t>print_all </a:t>
            </a:r>
            <a:r>
              <a:rPr lang="ru-RU" smtClean="0"/>
              <a:t>записанный как есть не вставляет между выводимыми числами пробельные символы</a:t>
            </a:r>
          </a:p>
          <a:p>
            <a:r>
              <a:rPr lang="en-US" smtClean="0">
                <a:latin typeface="Consolas" panose="020B0609020204030204" pitchFamily="49" charset="0"/>
              </a:rPr>
              <a:t>print_all(1, 1.5, 3); // 11.53</a:t>
            </a:r>
          </a:p>
          <a:p>
            <a:r>
              <a:rPr lang="ru-RU" smtClean="0"/>
              <a:t>Как заставить его это сделать?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8232" y="4727448"/>
            <a:ext cx="5568696" cy="174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...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print_all (T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(cout &lt;&lt; ... &lt;&lt; args) &lt;&lt; "\n";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30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функтор </a:t>
            </a:r>
            <a:r>
              <a:rPr lang="en-US" smtClean="0"/>
              <a:t>AddSpace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Вандервуд и Йосьюттис </a:t>
            </a:r>
            <a:r>
              <a:rPr lang="en-US" smtClean="0"/>
              <a:t>[3]</a:t>
            </a:r>
            <a:r>
              <a:rPr lang="ru-RU" smtClean="0"/>
              <a:t> предлагают следующее решение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AddSpace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T&amp; ref;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AddSpace(const T&amp; r): ref(r)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ostream&amp; operator&lt;&lt; (ostream&amp; os, AddSpace 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os &lt;&lt; s.ref &lt;&lt; ' ';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T&gt; void </a:t>
            </a:r>
            <a:r>
              <a:rPr lang="en-US">
                <a:latin typeface="Consolas" panose="020B0609020204030204" pitchFamily="49" charset="0"/>
              </a:rPr>
              <a:t>print_all (T ... args)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(cout &lt;&lt; ...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AddSpace(args)) </a:t>
            </a:r>
            <a:r>
              <a:rPr lang="en-US">
                <a:latin typeface="Consolas" panose="020B0609020204030204" pitchFamily="49" charset="0"/>
              </a:rPr>
              <a:t>&lt;&lt; "\n";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7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</a:t>
            </a:r>
            <a:r>
              <a:rPr lang="ru-RU" smtClean="0"/>
              <a:t>кзотические свёртки (самостоятельно)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у вас есть дерево с узлом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 *left;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 *right;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Вы хотите заставить заработать код: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*top = </a:t>
            </a:r>
            <a:r>
              <a:rPr lang="ru-RU" smtClean="0">
                <a:latin typeface="Consolas" panose="020B0609020204030204" pitchFamily="49" charset="0"/>
              </a:rPr>
              <a:t>получаем узел 1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*seven = tree_get(top, right, right, left); // </a:t>
            </a:r>
            <a:r>
              <a:rPr lang="ru-RU" smtClean="0">
                <a:latin typeface="Consolas" panose="020B0609020204030204" pitchFamily="49" charset="0"/>
              </a:rPr>
              <a:t>узел 7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Node *four = tree_get(top, left, right, left); // </a:t>
            </a:r>
            <a:r>
              <a:rPr lang="ru-RU" smtClean="0">
                <a:latin typeface="Consolas" panose="020B0609020204030204" pitchFamily="49" charset="0"/>
              </a:rPr>
              <a:t>узел 4</a:t>
            </a:r>
          </a:p>
          <a:p>
            <a:r>
              <a:rPr lang="ru-RU" smtClean="0"/>
              <a:t>Как написать такую функцию? Будет ли она работать для </a:t>
            </a:r>
            <a:r>
              <a:rPr lang="en-US" smtClean="0"/>
              <a:t>unique_ptrs?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86" y="1773936"/>
            <a:ext cx="3765585" cy="33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7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Пачки параметров и свёртки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размещения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Кортежи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Рекурсивное раскрытие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Свёртки очень интересны, но, пожалуй, как в </a:t>
            </a:r>
            <a:r>
              <a:rPr lang="en-US" smtClean="0"/>
              <a:t>C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где реальных применений троеточию кроме </a:t>
            </a:r>
            <a:r>
              <a:rPr lang="en-US" smtClean="0"/>
              <a:t>printf </a:t>
            </a:r>
            <a:r>
              <a:rPr lang="ru-RU" smtClean="0"/>
              <a:t>и </a:t>
            </a:r>
            <a:r>
              <a:rPr lang="en-US" smtClean="0"/>
              <a:t>scanf </a:t>
            </a:r>
            <a:r>
              <a:rPr lang="ru-RU" smtClean="0"/>
              <a:t>практически нет, вариабельные шаблоны в </a:t>
            </a:r>
            <a:r>
              <a:rPr lang="en-US" smtClean="0"/>
              <a:t>C++ </a:t>
            </a:r>
            <a:r>
              <a:rPr lang="ru-RU" smtClean="0"/>
              <a:t>были бы обречены на безвестность.</a:t>
            </a:r>
          </a:p>
          <a:p>
            <a:r>
              <a:rPr lang="ru-RU" smtClean="0"/>
              <a:t>Давайте подумаем: какие применения прямо сейчас вы видите вариабельным шаблонам и свёрткам?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Пачки параметров и свёртки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Семантика размещения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Кортежи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Рекурсивное раскрытие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18207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Тяжёлые классы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мире </a:t>
            </a:r>
            <a:r>
              <a:rPr lang="en-US" smtClean="0"/>
              <a:t>C++ </a:t>
            </a:r>
            <a:r>
              <a:rPr lang="ru-RU" smtClean="0"/>
              <a:t>иногда встречаются тяжёлые объекты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Heavy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детали реализации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Heavy (int sz, int x, int s) { </a:t>
            </a:r>
            <a:r>
              <a:rPr lang="ru-RU" smtClean="0">
                <a:latin typeface="Consolas" panose="020B0609020204030204" pitchFamily="49" charset="0"/>
              </a:rPr>
              <a:t>выделение кучи ресурсов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Heavy (const Heavy&amp;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ru-RU" smtClean="0">
                <a:latin typeface="Consolas" panose="020B0609020204030204" pitchFamily="49" charset="0"/>
              </a:rPr>
              <a:t>выделение такой же кучи ресурсов на копию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Heavy (Heavy&amp;&amp; rhs) { </a:t>
            </a:r>
            <a:r>
              <a:rPr lang="ru-RU" smtClean="0">
                <a:latin typeface="Consolas" panose="020B0609020204030204" pitchFamily="49" charset="0"/>
              </a:rPr>
              <a:t>довольно дорогое перемещение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Перемещение таких объектов вместо копирования выглядит привлекательно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81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 тяжёлых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315968"/>
          </a:xfrm>
        </p:spPr>
        <p:txBody>
          <a:bodyPr/>
          <a:lstStyle/>
          <a:p>
            <a:r>
              <a:rPr lang="ru-RU" smtClean="0"/>
              <a:t>Увы, иногда нужно хранить тяжёлые классы в контейнерах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StackNode(T </a:t>
            </a:r>
            <a:r>
              <a:rPr lang="en-US">
                <a:latin typeface="Consolas" panose="020B0609020204030204" pitchFamily="49" charset="0"/>
              </a:rPr>
              <a:t>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*nxt) : elem (e), next (nxt)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</a:t>
            </a:r>
            <a:r>
              <a:rPr lang="en-US" smtClean="0">
                <a:latin typeface="Consolas" panose="020B0609020204030204" pitchFamily="49" charset="0"/>
              </a:rPr>
              <a:t>push(const </a:t>
            </a:r>
            <a:r>
              <a:rPr lang="en-US">
                <a:latin typeface="Consolas" panose="020B0609020204030204" pitchFamily="49" charset="0"/>
              </a:rPr>
              <a:t>T&amp; elem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top_ = </a:t>
            </a:r>
            <a:r>
              <a:rPr lang="en-US">
                <a:latin typeface="Consolas" panose="020B0609020204030204" pitchFamily="49" charset="0"/>
              </a:rPr>
              <a:t>new StackNode (elem, </a:t>
            </a:r>
            <a:r>
              <a:rPr lang="en-US">
                <a:latin typeface="Consolas" panose="020B0609020204030204" pitchFamily="49" charset="0"/>
              </a:rPr>
              <a:t>top</a:t>
            </a:r>
            <a:r>
              <a:rPr lang="en-US" smtClean="0">
                <a:latin typeface="Consolas" panose="020B0609020204030204" pitchFamily="49" charset="0"/>
              </a:rPr>
              <a:t>_);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Подумаем о следующем коде: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s.push(Heavy(100, 200, 300)); // </a:t>
            </a:r>
            <a:r>
              <a:rPr lang="ru-RU" smtClean="0">
                <a:latin typeface="Consolas" panose="020B0609020204030204" pitchFamily="49" charset="0"/>
              </a:rPr>
              <a:t>всё очень плохо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7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Давайте посчитаем копирования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/>
          <a:lstStyle/>
          <a:p>
            <a:r>
              <a:rPr lang="ru-RU" smtClean="0"/>
              <a:t>Нам нужно просто поместить элемент в контейнер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s.push(Heavy(100</a:t>
            </a:r>
            <a:r>
              <a:rPr lang="en-US">
                <a:latin typeface="Consolas" panose="020B0609020204030204" pitchFamily="49" charset="0"/>
              </a:rPr>
              <a:t>, 200, 300)); // </a:t>
            </a:r>
            <a:r>
              <a:rPr lang="ru-RU">
                <a:latin typeface="Consolas" panose="020B0609020204030204" pitchFamily="49" charset="0"/>
              </a:rPr>
              <a:t>всё </a:t>
            </a:r>
            <a:r>
              <a:rPr lang="ru-RU">
                <a:latin typeface="Consolas" panose="020B0609020204030204" pitchFamily="49" charset="0"/>
              </a:rPr>
              <a:t>очень </a:t>
            </a:r>
            <a:r>
              <a:rPr lang="ru-RU" smtClean="0">
                <a:latin typeface="Consolas" panose="020B0609020204030204" pitchFamily="49" charset="0"/>
              </a:rPr>
              <a:t>плохо</a:t>
            </a:r>
            <a:endParaRPr lang="ru-RU" smtClean="0"/>
          </a:p>
          <a:p>
            <a:r>
              <a:rPr lang="ru-RU" smtClean="0"/>
              <a:t>Вместо этого происходит:</a:t>
            </a:r>
          </a:p>
          <a:p>
            <a:pPr lvl="1"/>
            <a:r>
              <a:rPr lang="ru-RU" smtClean="0"/>
              <a:t>Создание</a:t>
            </a:r>
          </a:p>
          <a:p>
            <a:pPr lvl="1"/>
            <a:r>
              <a:rPr lang="ru-RU" smtClean="0"/>
              <a:t>Копирование аргументом в </a:t>
            </a:r>
            <a:r>
              <a:rPr lang="en-US" smtClean="0"/>
              <a:t>push_back</a:t>
            </a:r>
          </a:p>
          <a:p>
            <a:pPr lvl="1"/>
            <a:r>
              <a:rPr lang="ru-RU" smtClean="0"/>
              <a:t>Копирование для окончательного хранения в узел</a:t>
            </a:r>
          </a:p>
          <a:p>
            <a:r>
              <a:rPr lang="ru-RU" smtClean="0"/>
              <a:t>Даже если сделать перегрузку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</a:t>
            </a:r>
            <a:r>
              <a:rPr lang="en-US" smtClean="0">
                <a:latin typeface="Consolas" panose="020B0609020204030204" pitchFamily="49" charset="0"/>
              </a:rPr>
              <a:t>push(T&amp;</a:t>
            </a:r>
            <a:r>
              <a:rPr lang="en-US"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elem) { top_ = new </a:t>
            </a:r>
            <a:r>
              <a:rPr lang="en-US">
                <a:latin typeface="Consolas" panose="020B0609020204030204" pitchFamily="49" charset="0"/>
              </a:rPr>
              <a:t>StackNode </a:t>
            </a:r>
            <a:r>
              <a:rPr lang="en-US" smtClean="0">
                <a:latin typeface="Consolas" panose="020B0609020204030204" pitchFamily="49" charset="0"/>
              </a:rPr>
              <a:t>(move(elem), </a:t>
            </a:r>
            <a:r>
              <a:rPr lang="en-US">
                <a:latin typeface="Consolas" panose="020B0609020204030204" pitchFamily="49" charset="0"/>
              </a:rPr>
              <a:t>top_); }</a:t>
            </a:r>
            <a:endParaRPr lang="en-US"/>
          </a:p>
          <a:p>
            <a:r>
              <a:rPr lang="ru-RU" smtClean="0"/>
              <a:t>Мы всё равно попадаем на довольно дорогое перемещение</a:t>
            </a:r>
            <a:endParaRPr lang="en-US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1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</a:t>
            </a:r>
            <a:r>
              <a:rPr lang="ru-RU" smtClean="0">
                <a:latin typeface="Consolas" panose="020B0609020204030204" pitchFamily="49" charset="0"/>
              </a:rPr>
              <a:t>параметры конструктора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StackNode *nxt)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</a:t>
            </a:r>
            <a:r>
              <a:rPr lang="ru-RU" smtClean="0">
                <a:latin typeface="Consolas" panose="020B0609020204030204" pitchFamily="49" charset="0"/>
              </a:rPr>
              <a:t>параметры конструктора</a:t>
            </a:r>
            <a:r>
              <a:rPr lang="en-US" smtClean="0">
                <a:latin typeface="Consolas" panose="020B0609020204030204" pitchFamily="49" charset="0"/>
              </a:rPr>
              <a:t>), </a:t>
            </a:r>
            <a:r>
              <a:rPr lang="en-US">
                <a:latin typeface="Consolas" panose="020B0609020204030204" pitchFamily="49" charset="0"/>
              </a:rPr>
              <a:t>next (nxt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Разумеется параметры могут быть любыми и в любом количестве.</a:t>
            </a:r>
          </a:p>
          <a:p>
            <a:r>
              <a:rPr lang="ru-RU" smtClean="0"/>
              <a:t>Решение -- вариабельный шаблон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9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</a:t>
            </a:r>
            <a:r>
              <a:rPr lang="en-US">
                <a:latin typeface="Consolas" panose="020B0609020204030204" pitchFamily="49" charset="0"/>
              </a:rPr>
              <a:t>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StackNode(U ... cargs, </a:t>
            </a:r>
            <a:r>
              <a:rPr lang="en-US">
                <a:latin typeface="Consolas" panose="020B0609020204030204" pitchFamily="49" charset="0"/>
              </a:rPr>
              <a:t>StackNode *nxt)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(cargs ...), </a:t>
            </a:r>
            <a:r>
              <a:rPr lang="en-US">
                <a:latin typeface="Consolas" panose="020B0609020204030204" pitchFamily="49" charset="0"/>
              </a:rPr>
              <a:t>next (nxt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Кто-нибудь видит проблемы в этом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</a:t>
            </a:r>
            <a:r>
              <a:rPr lang="en-US">
                <a:latin typeface="Consolas" panose="020B0609020204030204" pitchFamily="49" charset="0"/>
              </a:rPr>
              <a:t>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StackNode(U ... cargs, </a:t>
            </a:r>
            <a:r>
              <a:rPr lang="en-US">
                <a:latin typeface="Consolas" panose="020B0609020204030204" pitchFamily="49" charset="0"/>
              </a:rPr>
              <a:t>StackNode *nxt)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(cargs ...), </a:t>
            </a:r>
            <a:r>
              <a:rPr lang="en-US">
                <a:latin typeface="Consolas" panose="020B0609020204030204" pitchFamily="49" charset="0"/>
              </a:rPr>
              <a:t>next (nxt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Кто-нибудь видит проблемы в этом коде?</a:t>
            </a:r>
          </a:p>
          <a:p>
            <a:r>
              <a:rPr lang="ru-RU" smtClean="0"/>
              <a:t>Проблема в том, что так не будет работать вывод. Пачка матчится жадно (тут можно показать демо)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5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</a:t>
            </a:r>
            <a:r>
              <a:rPr lang="en-US">
                <a:latin typeface="Consolas" panose="020B0609020204030204" pitchFamily="49" charset="0"/>
              </a:rPr>
              <a:t>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</a:t>
            </a:r>
            <a:r>
              <a:rPr lang="en-US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nxt, U ... cargs)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(cargs ...), </a:t>
            </a:r>
            <a:r>
              <a:rPr lang="en-US">
                <a:latin typeface="Consolas" panose="020B0609020204030204" pitchFamily="49" charset="0"/>
              </a:rPr>
              <a:t>next (nxt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Так в целом будет работать</a:t>
            </a:r>
          </a:p>
          <a:p>
            <a:r>
              <a:rPr lang="ru-RU" smtClean="0"/>
              <a:t>Кто-нибудь видит более мелкие проблемы в этом коде?</a:t>
            </a:r>
          </a:p>
        </p:txBody>
      </p:sp>
    </p:spTree>
    <p:extLst>
      <p:ext uri="{BB962C8B-B14F-4D97-AF65-F5344CB8AC3E}">
        <p14:creationId xmlns:p14="http://schemas.microsoft.com/office/powerpoint/2010/main" val="921792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</a:t>
            </a:r>
            <a:r>
              <a:rPr lang="en-US">
                <a:latin typeface="Consolas" panose="020B0609020204030204" pitchFamily="49" charset="0"/>
              </a:rPr>
              <a:t>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</a:t>
            </a:r>
            <a:r>
              <a:rPr lang="en-US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nxt, U&amp;&amp; ... cargs)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(forward&lt;U&gt;(cargs) ...), </a:t>
            </a:r>
            <a:r>
              <a:rPr lang="en-US">
                <a:latin typeface="Consolas" panose="020B0609020204030204" pitchFamily="49" charset="0"/>
              </a:rPr>
              <a:t>next (nxt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Так в целом будет работать</a:t>
            </a:r>
          </a:p>
          <a:p>
            <a:r>
              <a:rPr lang="ru-RU" smtClean="0"/>
              <a:t>Разумеется, параметры конструктора лучше пробрасывать</a:t>
            </a:r>
          </a:p>
        </p:txBody>
      </p:sp>
    </p:spTree>
    <p:extLst>
      <p:ext uri="{BB962C8B-B14F-4D97-AF65-F5344CB8AC3E}">
        <p14:creationId xmlns:p14="http://schemas.microsoft.com/office/powerpoint/2010/main" val="376150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Троеточия: использование в языке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значений (вариантов использования в языке) синтаксической конструкции "..." (</a:t>
            </a:r>
            <a:r>
              <a:rPr lang="en-US" smtClean="0"/>
              <a:t>ellipsis, </a:t>
            </a:r>
            <a:r>
              <a:rPr lang="ru-RU" smtClean="0"/>
              <a:t>троеточие)</a:t>
            </a:r>
            <a:r>
              <a:rPr lang="en-US" smtClean="0"/>
              <a:t> </a:t>
            </a:r>
            <a:r>
              <a:rPr lang="ru-RU" smtClean="0"/>
              <a:t>вы сможете вспомнить</a:t>
            </a:r>
            <a:r>
              <a:rPr lang="en-US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378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7584" cy="4038600"/>
          </a:xfrm>
        </p:spPr>
        <p:txBody>
          <a:bodyPr/>
          <a:lstStyle/>
          <a:p>
            <a:r>
              <a:rPr lang="ru-RU" smtClean="0"/>
              <a:t>Обычно метод контейнера, который размещает объект, а не пробрасывает его называют </a:t>
            </a:r>
            <a:r>
              <a:rPr lang="en-US" smtClean="0"/>
              <a:t>emplace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</a:t>
            </a:r>
            <a:r>
              <a:rPr lang="en-US">
                <a:latin typeface="Consolas" panose="020B0609020204030204" pitchFamily="49" charset="0"/>
              </a:rPr>
              <a:t>Stack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детали реализации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</a:t>
            </a:r>
            <a:r>
              <a:rPr lang="en-US">
                <a:latin typeface="Consolas" panose="020B0609020204030204" pitchFamily="49" charset="0"/>
              </a:rPr>
              <a:t>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push(const T&amp; elem) { top_ = new </a:t>
            </a:r>
            <a:r>
              <a:rPr lang="en-US">
                <a:latin typeface="Consolas" panose="020B0609020204030204" pitchFamily="49" charset="0"/>
              </a:rPr>
              <a:t>StackNode </a:t>
            </a:r>
            <a:r>
              <a:rPr lang="en-US" smtClean="0">
                <a:latin typeface="Consolas" panose="020B0609020204030204" pitchFamily="49" charset="0"/>
              </a:rPr>
              <a:t>(top_, elem); 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 &lt;typename U&gt; void emplace(U&amp;&amp;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top_ = new StackNode(top_, forward&lt;U&gt;(args)...);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r>
              <a:rPr lang="ru-RU" smtClean="0"/>
              <a:t>В стандартной библиотеке размещение поддерживают все последовательные контейнеры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4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Давайте снова посчитаем операции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/>
          <a:lstStyle/>
          <a:p>
            <a:r>
              <a:rPr lang="ru-RU" smtClean="0"/>
              <a:t>Нам нужно просто поместить элемент в контейнер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s.emplace&lt;Heavy&gt;(100</a:t>
            </a:r>
            <a:r>
              <a:rPr lang="en-US">
                <a:latin typeface="Consolas" panose="020B0609020204030204" pitchFamily="49" charset="0"/>
              </a:rPr>
              <a:t>, 200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300);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</a:t>
            </a:r>
            <a:r>
              <a:rPr lang="ru-RU" smtClean="0">
                <a:latin typeface="Consolas" panose="020B0609020204030204" pitchFamily="49" charset="0"/>
              </a:rPr>
              <a:t>куда лучше</a:t>
            </a:r>
            <a:endParaRPr lang="ru-RU" smtClean="0"/>
          </a:p>
          <a:p>
            <a:r>
              <a:rPr lang="ru-RU" smtClean="0"/>
              <a:t>Теперь происходит:</a:t>
            </a:r>
          </a:p>
          <a:p>
            <a:pPr lvl="1"/>
            <a:r>
              <a:rPr lang="ru-RU" smtClean="0"/>
              <a:t>Перемещение параметров конструктора</a:t>
            </a:r>
          </a:p>
          <a:p>
            <a:pPr lvl="1"/>
            <a:r>
              <a:rPr lang="ru-RU" smtClean="0"/>
              <a:t>Ещё одно перемещение параметров конструктора</a:t>
            </a:r>
            <a:endParaRPr lang="en-US" smtClean="0"/>
          </a:p>
          <a:p>
            <a:pPr lvl="1"/>
            <a:r>
              <a:rPr lang="ru-RU" smtClean="0"/>
              <a:t>Создание объекта по месту назначения</a:t>
            </a:r>
          </a:p>
          <a:p>
            <a:r>
              <a:rPr lang="ru-RU" smtClean="0"/>
              <a:t>Такой синтаксис записи не может не напомнить </a:t>
            </a:r>
            <a:r>
              <a:rPr lang="en-US" smtClean="0"/>
              <a:t>make_unique, make_shared </a:t>
            </a:r>
            <a:r>
              <a:rPr lang="ru-RU" smtClean="0"/>
              <a:t>и прочие функции из лекции по умным указателям</a:t>
            </a:r>
          </a:p>
          <a:p>
            <a:r>
              <a:rPr lang="ru-RU" smtClean="0"/>
              <a:t>Да, действительно, размещающую семантику мы видели уже там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35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Разместить объект в контейнере это очень полезно</a:t>
            </a:r>
          </a:p>
          <a:p>
            <a:r>
              <a:rPr lang="ru-RU" smtClean="0"/>
              <a:t>Но можно ли сохранить в контейнере саму вариабельную пачку параметров?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Пачки параметров и свёртки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размещения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Кортежи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Рекурсивное раскрытие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242777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0" indent="-457200">
              <a:buFont typeface="+mj-lt"/>
              <a:buAutoNum type="arabicPeriod"/>
            </a:pPr>
            <a:r>
              <a:rPr lang="en-US" dirty="0"/>
              <a:t>ISO/IEC, "Information </a:t>
            </a:r>
            <a:r>
              <a:rPr lang="en-US"/>
              <a:t>technology </a:t>
            </a:r>
            <a:r>
              <a:rPr lang="en-US"/>
              <a:t>– </a:t>
            </a:r>
            <a:r>
              <a:rPr lang="en-US" dirty="0"/>
              <a:t>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marL="502920" lvl="0" indent="-457200">
              <a:buFont typeface="+mj-lt"/>
              <a:buAutoNum type="arabicPeriod"/>
            </a:pPr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/>
              <a:t>David Vandevoorde, Nicolai M. Josuttis</a:t>
            </a:r>
            <a:r>
              <a:rPr lang="en-US" smtClean="0"/>
              <a:t>, </a:t>
            </a:r>
            <a:r>
              <a:rPr lang="en-US"/>
              <a:t>Douglas </a:t>
            </a:r>
            <a:r>
              <a:rPr lang="en-US" smtClean="0"/>
              <a:t>Gregor, </a:t>
            </a:r>
            <a:r>
              <a:rPr lang="en-US" smtClean="0"/>
              <a:t>C</a:t>
            </a:r>
            <a:r>
              <a:rPr lang="en-US"/>
              <a:t>++ Templates </a:t>
            </a:r>
            <a:r>
              <a:rPr lang="en-US"/>
              <a:t>– </a:t>
            </a:r>
            <a:r>
              <a:rPr lang="en-US"/>
              <a:t>The Complete Guide, 2nd </a:t>
            </a:r>
            <a:r>
              <a:rPr lang="en-US" smtClean="0"/>
              <a:t>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Троеточия: использование в языке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значений (вариантов использования в языке) синтаксической конструкции "..." (</a:t>
            </a:r>
            <a:r>
              <a:rPr lang="en-US" smtClean="0"/>
              <a:t>ellipsis, </a:t>
            </a:r>
            <a:r>
              <a:rPr lang="ru-RU" smtClean="0"/>
              <a:t>троеточие)</a:t>
            </a:r>
            <a:r>
              <a:rPr lang="en-US" smtClean="0"/>
              <a:t> </a:t>
            </a:r>
            <a:r>
              <a:rPr lang="ru-RU" smtClean="0"/>
              <a:t>вы сможете вспомнить</a:t>
            </a:r>
            <a:r>
              <a:rPr lang="en-US" smtClean="0"/>
              <a:t>?</a:t>
            </a:r>
            <a:endParaRPr lang="ru-RU" smtClean="0"/>
          </a:p>
          <a:p>
            <a:r>
              <a:rPr lang="ru-RU" smtClean="0"/>
              <a:t>Стандартные значения</a:t>
            </a:r>
          </a:p>
          <a:p>
            <a:pPr lvl="1"/>
            <a:r>
              <a:rPr lang="ru-RU" smtClean="0"/>
              <a:t>Произвольное количество аргументов функции в С стиле</a:t>
            </a:r>
          </a:p>
          <a:p>
            <a:pPr lvl="1"/>
            <a:r>
              <a:rPr lang="ru-RU" smtClean="0"/>
              <a:t>Произвольное количество аргументов макроса</a:t>
            </a:r>
          </a:p>
          <a:p>
            <a:pPr lvl="1"/>
            <a:r>
              <a:rPr lang="en-US" smtClean="0"/>
              <a:t>try-catch everything </a:t>
            </a:r>
            <a:r>
              <a:rPr lang="ru-RU" smtClean="0"/>
              <a:t>в стиле </a:t>
            </a:r>
            <a:r>
              <a:rPr lang="en-US" smtClean="0"/>
              <a:t>C++</a:t>
            </a:r>
          </a:p>
          <a:p>
            <a:r>
              <a:rPr lang="ru-RU" smtClean="0"/>
              <a:t>Расширенные значения</a:t>
            </a:r>
          </a:p>
          <a:p>
            <a:pPr lvl="1"/>
            <a:r>
              <a:rPr lang="ru-RU" smtClean="0"/>
              <a:t>Пачка параметров шаблона</a:t>
            </a:r>
          </a:p>
          <a:p>
            <a:pPr lvl="1"/>
            <a:r>
              <a:rPr lang="ru-RU" smtClean="0"/>
              <a:t>Пачка параметров функции</a:t>
            </a:r>
          </a:p>
          <a:p>
            <a:pPr lvl="1"/>
            <a:r>
              <a:rPr lang="ru-RU" smtClean="0"/>
              <a:t>Раскрытие пачки параметров</a:t>
            </a:r>
          </a:p>
          <a:p>
            <a:pPr lvl="1"/>
            <a:r>
              <a:rPr lang="ru-RU" smtClean="0"/>
              <a:t>Размер пачки параметров</a:t>
            </a:r>
          </a:p>
          <a:p>
            <a:pPr lvl="1"/>
            <a:r>
              <a:rPr lang="ru-RU" smtClean="0"/>
              <a:t>Паттерн свёрточного выражения </a:t>
            </a:r>
            <a:r>
              <a:rPr lang="en-US" smtClean="0"/>
              <a:t>(C++17)</a:t>
            </a:r>
          </a:p>
        </p:txBody>
      </p:sp>
    </p:spTree>
    <p:extLst>
      <p:ext uri="{BB962C8B-B14F-4D97-AF65-F5344CB8AC3E}">
        <p14:creationId xmlns:p14="http://schemas.microsoft.com/office/powerpoint/2010/main" val="343658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Произвольное количество аргументов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495544" cy="4038600"/>
          </a:xfrm>
        </p:spPr>
        <p:txBody>
          <a:bodyPr/>
          <a:lstStyle/>
          <a:p>
            <a:r>
              <a:rPr lang="ru-RU" smtClean="0"/>
              <a:t>Пример такой функции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sum_all(int nargs, ...)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va_list </a:t>
            </a:r>
            <a:r>
              <a:rPr lang="en-US" smtClean="0">
                <a:latin typeface="Consolas" panose="020B0609020204030204" pitchFamily="49" charset="0"/>
              </a:rPr>
              <a:t>ap;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cnt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va_start</a:t>
            </a:r>
            <a:r>
              <a:rPr lang="en-US" smtClean="0">
                <a:latin typeface="Consolas" panose="020B0609020204030204" pitchFamily="49" charset="0"/>
              </a:rPr>
              <a:t>(ap, nargs);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for (int i = 0; i &lt; nargs; ++i)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cnt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va_arg</a:t>
            </a:r>
            <a:r>
              <a:rPr lang="en-US" smtClean="0">
                <a:latin typeface="Consolas" panose="020B0609020204030204" pitchFamily="49" charset="0"/>
              </a:rPr>
              <a:t>(ap, 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va_end</a:t>
            </a:r>
            <a:r>
              <a:rPr lang="en-US" smtClean="0">
                <a:latin typeface="Consolas" panose="020B0609020204030204" pitchFamily="49" charset="0"/>
              </a:rPr>
              <a:t>(ap);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Использование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sum_all(3, 1, 5, 9);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5185" y="2057400"/>
            <a:ext cx="549554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Пример такого макроса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#define DOSUM(N, ...)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sum_all(N, __VA_ARGS__)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Использование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DOSUM(3, 1, 5, 9);</a:t>
            </a:r>
          </a:p>
          <a:p>
            <a:r>
              <a:rPr lang="ru-RU" smtClean="0"/>
              <a:t>Допустим мы хотели бы в макросе </a:t>
            </a:r>
            <a:r>
              <a:rPr lang="en-US" smtClean="0"/>
              <a:t>DOSUM </a:t>
            </a:r>
            <a:r>
              <a:rPr lang="ru-RU" smtClean="0"/>
              <a:t>вычислять количество аргументов в пачке. Можно ли это делать?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3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Игры с вариабельными макросами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5288" cy="4038600"/>
          </a:xfrm>
        </p:spPr>
        <p:txBody>
          <a:bodyPr/>
          <a:lstStyle/>
          <a:p>
            <a:r>
              <a:rPr lang="ru-RU" smtClean="0"/>
              <a:t>Макрос, вычисляющий размер пачки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NUMARGS</a:t>
            </a:r>
            <a:r>
              <a:rPr lang="en-US" smtClean="0">
                <a:latin typeface="Consolas" panose="020B0609020204030204" pitchFamily="49" charset="0"/>
              </a:rPr>
              <a:t>(...) </a:t>
            </a:r>
            <a:r>
              <a:rPr lang="en-US">
                <a:latin typeface="Consolas" panose="020B0609020204030204" pitchFamily="49" charset="0"/>
              </a:rPr>
              <a:t>(sizeof((int[]){__VA_ARGS__})/sizeof(int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Применение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DOSUM(...) sum_all(NUMARGS(__VA_ARGS__), </a:t>
            </a:r>
            <a:r>
              <a:rPr lang="en-US">
                <a:latin typeface="Consolas" panose="020B0609020204030204" pitchFamily="49" charset="0"/>
              </a:rPr>
              <a:t>__VA_ARGS</a:t>
            </a:r>
            <a:r>
              <a:rPr lang="en-US" smtClean="0">
                <a:latin typeface="Consolas" panose="020B0609020204030204" pitchFamily="49" charset="0"/>
              </a:rPr>
              <a:t>__)</a:t>
            </a:r>
            <a:endParaRPr lang="ru-RU" smtClean="0"/>
          </a:p>
          <a:p>
            <a:r>
              <a:rPr lang="ru-RU" smtClean="0"/>
              <a:t>Использование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s = DOSUM(1, 5, 9);</a:t>
            </a:r>
          </a:p>
          <a:p>
            <a:r>
              <a:rPr lang="ru-RU" smtClean="0"/>
              <a:t>Очевидны недостатки подхода: небезопасность относительно типов, хрупкость, использование чёрной магии для простейших задач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Пачки параметров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Пример вариабельно шаблонной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... Args</a:t>
            </a:r>
            <a:r>
              <a:rPr lang="en-US">
                <a:latin typeface="Consolas" panose="020B0609020204030204" pitchFamily="49" charset="0"/>
              </a:rPr>
              <a:t>&gt; void f(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Args ... args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Способы </a:t>
            </a:r>
            <a:r>
              <a:rPr lang="ru-RU"/>
              <a:t>вызова: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f(); // OK, </a:t>
            </a:r>
            <a:r>
              <a:rPr lang="ru-RU">
                <a:latin typeface="Consolas" panose="020B0609020204030204" pitchFamily="49" charset="0"/>
              </a:rPr>
              <a:t>пачка не содержит аргументов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f(1); // OK, </a:t>
            </a:r>
            <a:r>
              <a:rPr lang="ru-RU">
                <a:latin typeface="Consolas" panose="020B0609020204030204" pitchFamily="49" charset="0"/>
              </a:rPr>
              <a:t>пачка содержит один аргумент: </a:t>
            </a:r>
            <a:r>
              <a:rPr lang="en-US">
                <a:latin typeface="Consolas" panose="020B0609020204030204" pitchFamily="49" charset="0"/>
              </a:rPr>
              <a:t>int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f(2, 1.0); // OK, </a:t>
            </a:r>
            <a:r>
              <a:rPr lang="ru-RU">
                <a:latin typeface="Consolas" panose="020B0609020204030204" pitchFamily="49" charset="0"/>
              </a:rPr>
              <a:t>пачка состоит из: </a:t>
            </a:r>
            <a:r>
              <a:rPr lang="en-US">
                <a:latin typeface="Consolas" panose="020B0609020204030204" pitchFamily="49" charset="0"/>
              </a:rPr>
              <a:t>int, 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Внутри функции </a:t>
            </a:r>
            <a:r>
              <a:rPr lang="en-US" smtClean="0"/>
              <a:t>f, </a:t>
            </a:r>
            <a:r>
              <a:rPr lang="ru-RU" smtClean="0"/>
              <a:t>использование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sizeof...(</a:t>
            </a:r>
            <a:r>
              <a:rPr lang="en-US" smtClean="0">
                <a:latin typeface="Consolas" panose="020B0609020204030204" pitchFamily="49" charset="0"/>
              </a:rPr>
              <a:t>Args) </a:t>
            </a:r>
            <a:r>
              <a:rPr lang="ru-RU" smtClean="0"/>
              <a:t>либо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sizeof...(</a:t>
            </a:r>
            <a:r>
              <a:rPr lang="en-US" smtClean="0">
                <a:latin typeface="Consolas" panose="020B0609020204030204" pitchFamily="49" charset="0"/>
              </a:rPr>
              <a:t>args) </a:t>
            </a:r>
            <a:r>
              <a:rPr lang="ru-RU" smtClean="0"/>
              <a:t>возвращает размер пачки (в данном случае они равны, так как пачка параметров функции получается из пачки параметров шаблона)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5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Паттерны раскрытия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Говорят, что пачка параметров "раскрывается" в теле функции или класса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Types&gt; void f(Types ... args);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Types&gt; void g(Types ... args)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 (args ...);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f (x, y);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 (&amp;args ...);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f (&amp;x, &amp;y);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 (h(args) ...);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f (h(x), h(y));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 </a:t>
            </a:r>
            <a:r>
              <a:rPr lang="en-US">
                <a:latin typeface="Consolas" panose="020B0609020204030204" pitchFamily="49" charset="0"/>
              </a:rPr>
              <a:t>(const_cast&lt;const </a:t>
            </a:r>
            <a:r>
              <a:rPr lang="en-US" smtClean="0">
                <a:latin typeface="Consolas" panose="020B0609020204030204" pitchFamily="49" charset="0"/>
              </a:rPr>
              <a:t>Types*&gt;(&amp;</a:t>
            </a:r>
            <a:r>
              <a:rPr lang="en-US">
                <a:latin typeface="Consolas" panose="020B0609020204030204" pitchFamily="49" charset="0"/>
              </a:rPr>
              <a:t>args</a:t>
            </a:r>
            <a:r>
              <a:rPr lang="en-US" smtClean="0">
                <a:latin typeface="Consolas" panose="020B0609020204030204" pitchFamily="49" charset="0"/>
              </a:rPr>
              <a:t>)...);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f(const_cast&lt;const int*&gt;(&amp;x), const_cast&lt;const double*&gt;(&amp;y)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g (1, 1.0); // </a:t>
            </a:r>
            <a:r>
              <a:rPr lang="ru-RU">
                <a:latin typeface="Consolas" panose="020B0609020204030204" pitchFamily="49" charset="0"/>
              </a:rPr>
              <a:t>инстанцирует </a:t>
            </a:r>
            <a:r>
              <a:rPr lang="en-US">
                <a:latin typeface="Consolas" panose="020B0609020204030204" pitchFamily="49" charset="0"/>
              </a:rPr>
              <a:t>g (int x, double y);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лекции по </a:t>
            </a:r>
            <a:r>
              <a:rPr lang="en-US" smtClean="0"/>
              <a:t>rvalue refs</a:t>
            </a:r>
            <a:r>
              <a:rPr lang="ru-RU" smtClean="0"/>
              <a:t> была написана почти идеальная прозрачная оболочка для одного аргумента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Fun, </a:t>
            </a:r>
            <a:r>
              <a:rPr lang="en-US" smtClean="0">
                <a:latin typeface="Consolas" panose="020B0609020204030204" pitchFamily="49" charset="0"/>
              </a:rPr>
              <a:t>typename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decltype(auto)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transparent(Fun fun, </a:t>
            </a:r>
            <a:r>
              <a:rPr lang="en-US" smtClean="0">
                <a:latin typeface="Consolas" panose="020B0609020204030204" pitchFamily="49" charset="0"/>
              </a:rPr>
              <a:t>Arg&amp;&amp; arg)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fun(forward&lt;Arg&gt;(arg));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Можно ли использовать вариабельный шаблон и переписать её для произвольного количества аргументов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21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281</TotalTime>
  <Words>1323</Words>
  <Application>Microsoft Office PowerPoint</Application>
  <PresentationFormat>Widescreen</PresentationFormat>
  <Paragraphs>201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Consolas</vt:lpstr>
      <vt:lpstr>Corbel</vt:lpstr>
      <vt:lpstr>Wingdings</vt:lpstr>
      <vt:lpstr>Basis</vt:lpstr>
      <vt:lpstr>Вариабельные шаблоны</vt:lpstr>
      <vt:lpstr>PowerPoint Presentation</vt:lpstr>
      <vt:lpstr>Троеточия: использование в языке</vt:lpstr>
      <vt:lpstr>Троеточия: использование в языке</vt:lpstr>
      <vt:lpstr>Произвольное количество аргументов</vt:lpstr>
      <vt:lpstr>Игры с вариабельными макросами</vt:lpstr>
      <vt:lpstr>Пачки параметров</vt:lpstr>
      <vt:lpstr>Паттерны раскрытия</vt:lpstr>
      <vt:lpstr>Снова прозрачная оболочка</vt:lpstr>
      <vt:lpstr>Снова прозрачная оболочка</vt:lpstr>
      <vt:lpstr>Задача: раскрытие пачек</vt:lpstr>
      <vt:lpstr>Решение</vt:lpstr>
      <vt:lpstr>Где может встречаться раскрытие</vt:lpstr>
      <vt:lpstr>Синтаксические странности</vt:lpstr>
      <vt:lpstr>Обсуждение</vt:lpstr>
      <vt:lpstr>Свёртки</vt:lpstr>
      <vt:lpstr>Проблемы print_all</vt:lpstr>
      <vt:lpstr>Решение: функтор AddSpace</vt:lpstr>
      <vt:lpstr>Экзотические свёртки (самостоятельно)</vt:lpstr>
      <vt:lpstr>Обсуждение</vt:lpstr>
      <vt:lpstr>PowerPoint Presentation</vt:lpstr>
      <vt:lpstr>Тяжёлые классы</vt:lpstr>
      <vt:lpstr>Контейнеры тяжёлых классов</vt:lpstr>
      <vt:lpstr>Давайте посчитаем копирования</vt:lpstr>
      <vt:lpstr>Основная идея</vt:lpstr>
      <vt:lpstr>Основная идея</vt:lpstr>
      <vt:lpstr>Основная идея</vt:lpstr>
      <vt:lpstr>Основная идея</vt:lpstr>
      <vt:lpstr>Основная идея</vt:lpstr>
      <vt:lpstr>Emplace</vt:lpstr>
      <vt:lpstr>Давайте снова посчитаем операции</vt:lpstr>
      <vt:lpstr>Обсуждение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55</cp:revision>
  <dcterms:created xsi:type="dcterms:W3CDTF">2017-06-26T09:21:48Z</dcterms:created>
  <dcterms:modified xsi:type="dcterms:W3CDTF">2017-10-23T19:56:01Z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2017-10-23 19:55:59Z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