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9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6" r:id="rId32"/>
    <p:sldId id="297" r:id="rId33"/>
    <p:sldId id="295" r:id="rId34"/>
    <p:sldId id="285" r:id="rId35"/>
    <p:sldId id="286" r:id="rId36"/>
    <p:sldId id="287" r:id="rId37"/>
    <p:sldId id="288" r:id="rId38"/>
    <p:sldId id="289" r:id="rId39"/>
    <p:sldId id="291" r:id="rId40"/>
    <p:sldId id="290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029064" cy="23876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Шаблоны функций В С++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8720" y="3602038"/>
            <a:ext cx="9416416" cy="905954"/>
          </a:xfrm>
        </p:spPr>
        <p:txBody>
          <a:bodyPr>
            <a:noAutofit/>
          </a:bodyPr>
          <a:lstStyle/>
          <a:p>
            <a:r>
              <a:rPr lang="ru-RU" sz="2400" dirty="0" smtClean="0"/>
              <a:t>средства Обобщенного программирования и статический полиморфизм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87057" y="6254496"/>
            <a:ext cx="4218431" cy="46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6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Увы...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72184" y="1493584"/>
            <a:ext cx="10296144" cy="4093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ssert (</a:t>
            </a:r>
            <a:r>
              <a:rPr lang="en-US" sz="3200" dirty="0" err="1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(Ivan, Danila));</a:t>
            </a:r>
          </a:p>
          <a:p>
            <a:pPr marL="0" lvl="0" indent="0">
              <a:buNone/>
            </a:pPr>
            <a:r>
              <a:rPr lang="ru-RU" sz="3200" dirty="0" smtClean="0"/>
              <a:t>Не скомпилируется: для </a:t>
            </a:r>
            <a:r>
              <a:rPr lang="en-US" sz="3200" dirty="0" smtClean="0"/>
              <a:t>Person </a:t>
            </a:r>
            <a:r>
              <a:rPr lang="ru-RU" sz="3200" dirty="0" smtClean="0"/>
              <a:t>сейчас не определены операторы </a:t>
            </a:r>
            <a:r>
              <a:rPr lang="sv-SE" sz="3200" dirty="0"/>
              <a:t>"</a:t>
            </a:r>
            <a:r>
              <a:rPr lang="en-US" sz="3200" dirty="0" smtClean="0"/>
              <a:t>&lt;</a:t>
            </a:r>
            <a:r>
              <a:rPr lang="sv-SE" sz="3200" dirty="0"/>
              <a:t>"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  <a:r>
              <a:rPr lang="sv-SE" sz="3200" dirty="0"/>
              <a:t>"</a:t>
            </a:r>
            <a:r>
              <a:rPr lang="en-US" sz="3200" dirty="0" smtClean="0"/>
              <a:t>&gt;</a:t>
            </a:r>
            <a:r>
              <a:rPr lang="sv-SE" sz="3200" dirty="0"/>
              <a:t>"</a:t>
            </a:r>
            <a:r>
              <a:rPr lang="en-US" sz="3200" dirty="0" smtClean="0"/>
              <a:t> </a:t>
            </a:r>
            <a:r>
              <a:rPr lang="ru-RU" sz="3200" dirty="0" smtClean="0"/>
              <a:t>которые требуются для </a:t>
            </a:r>
            <a:r>
              <a:rPr lang="en-US" sz="3200" dirty="0" smtClean="0"/>
              <a:t>min </a:t>
            </a:r>
            <a:r>
              <a:rPr lang="ru-RU" sz="3200" dirty="0" smtClean="0"/>
              <a:t>и </a:t>
            </a:r>
            <a:r>
              <a:rPr lang="en-US" sz="3200" dirty="0" smtClean="0"/>
              <a:t>max.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65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ОПРЕДЕЛение ОПЕРАТОРов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72184" y="1493584"/>
            <a:ext cx="10296144" cy="5208968"/>
          </a:xfrm>
        </p:spPr>
        <p:txBody>
          <a:bodyPr>
            <a:no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bool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operator </a:t>
            </a:r>
            <a:r>
              <a:rPr lang="en-US" dirty="0">
                <a:latin typeface="Consolas" panose="020B0609020204030204" pitchFamily="49" charset="0"/>
              </a:rPr>
              <a:t>&gt; 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 return </a:t>
            </a:r>
            <a:r>
              <a:rPr lang="en-US" dirty="0" err="1" smtClean="0">
                <a:latin typeface="Consolas" panose="020B0609020204030204" pitchFamily="49" charset="0"/>
              </a:rPr>
              <a:t>lhs.age</a:t>
            </a:r>
            <a:r>
              <a:rPr lang="en-US" dirty="0" smtClean="0">
                <a:latin typeface="Consolas" panose="020B0609020204030204" pitchFamily="49" charset="0"/>
              </a:rPr>
              <a:t>_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rhs.age</a:t>
            </a:r>
            <a:r>
              <a:rPr lang="en-US" dirty="0" smtClean="0">
                <a:latin typeface="Consolas" panose="020B0609020204030204" pitchFamily="49" charset="0"/>
              </a:rPr>
              <a:t>_;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 return </a:t>
            </a:r>
            <a:r>
              <a:rPr lang="en-US" dirty="0" err="1">
                <a:latin typeface="Consolas" panose="020B0609020204030204" pitchFamily="49" charset="0"/>
              </a:rPr>
              <a:t>lhs.age</a:t>
            </a:r>
            <a:r>
              <a:rPr lang="en-US" dirty="0">
                <a:latin typeface="Consolas" panose="020B0609020204030204" pitchFamily="49" charset="0"/>
              </a:rPr>
              <a:t>_ 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 err="1">
                <a:latin typeface="Consolas" panose="020B0609020204030204" pitchFamily="49" charset="0"/>
              </a:rPr>
              <a:t>rhs.age</a:t>
            </a:r>
            <a:r>
              <a:rPr lang="en-US" dirty="0">
                <a:latin typeface="Consolas" panose="020B0609020204030204" pitchFamily="49" charset="0"/>
              </a:rPr>
              <a:t>_;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en-US" dirty="0" smtClean="0">
                <a:latin typeface="Consolas" panose="020B0609020204030204" pitchFamily="49" charset="0"/>
              </a:rPr>
              <a:t>&lt;=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 return </a:t>
            </a:r>
            <a:r>
              <a:rPr lang="en-US" dirty="0" smtClean="0">
                <a:latin typeface="Consolas" panose="020B0609020204030204" pitchFamily="49" charset="0"/>
              </a:rPr>
              <a:t>!(lhs &gt; </a:t>
            </a:r>
            <a:r>
              <a:rPr lang="en-US" dirty="0" err="1" smtClean="0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en-US" dirty="0" smtClean="0">
                <a:latin typeface="Consolas" panose="020B0609020204030204" pitchFamily="49" charset="0"/>
              </a:rPr>
              <a:t>&gt;=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 return !(lhs 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bool </a:t>
            </a: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ru-RU" dirty="0" smtClean="0">
                <a:latin typeface="Consolas" panose="020B0609020204030204" pitchFamily="49" charset="0"/>
              </a:rPr>
              <a:t>==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smtClean="0">
                <a:latin typeface="Consolas" panose="020B0609020204030204" pitchFamily="49" charset="0"/>
              </a:rPr>
              <a:t>return </a:t>
            </a:r>
            <a:r>
              <a:rPr lang="ru-RU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</a:rPr>
              <a:t>&amp;lhs </a:t>
            </a:r>
            <a:r>
              <a:rPr lang="ru-RU" dirty="0" smtClean="0">
                <a:latin typeface="Consolas" panose="020B0609020204030204" pitchFamily="49" charset="0"/>
              </a:rPr>
              <a:t>==</a:t>
            </a:r>
            <a:r>
              <a:rPr lang="en-US" dirty="0" smtClean="0">
                <a:latin typeface="Consolas" panose="020B0609020204030204" pitchFamily="49" charset="0"/>
              </a:rPr>
              <a:t> &amp;</a:t>
            </a:r>
            <a:r>
              <a:rPr lang="en-US" dirty="0" err="1" smtClean="0">
                <a:latin typeface="Consolas" panose="020B0609020204030204" pitchFamily="49" charset="0"/>
              </a:rPr>
              <a:t>rhs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5353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 снова иван и данила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63040" y="1484440"/>
            <a:ext cx="9006840" cy="49529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a</a:t>
            </a:r>
            <a:r>
              <a:rPr lang="en-US" sz="3200" dirty="0" smtClean="0">
                <a:latin typeface="Consolas" panose="020B0609020204030204" pitchFamily="49" charset="0"/>
              </a:rPr>
              <a:t>ssert 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(Ivan, Danila));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9774936" y="1938635"/>
            <a:ext cx="1216152" cy="15270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0147176" y="2414230"/>
            <a:ext cx="3802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258825" y="5863030"/>
                <a:ext cx="9905999" cy="923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25" y="5863030"/>
                <a:ext cx="9905999" cy="9234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63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 снова Увы...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72184" y="1493584"/>
            <a:ext cx="10296144" cy="4093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ssert (</a:t>
            </a:r>
            <a:r>
              <a:rPr lang="en-US" sz="3200" dirty="0" err="1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(Ivan, Danila));</a:t>
            </a:r>
          </a:p>
          <a:p>
            <a:pPr marL="0" lvl="0" indent="0">
              <a:buNone/>
            </a:pPr>
            <a:r>
              <a:rPr lang="en-US" sz="3200" dirty="0" smtClean="0"/>
              <a:t>Assertion failure. </a:t>
            </a:r>
            <a:r>
              <a:rPr lang="ru-RU" sz="3200" dirty="0" smtClean="0"/>
              <a:t>В таких случаях говорят, что </a:t>
            </a:r>
            <a:r>
              <a:rPr lang="en-US" sz="3200" dirty="0" smtClean="0"/>
              <a:t>min </a:t>
            </a:r>
            <a:r>
              <a:rPr lang="ru-RU" sz="3200" dirty="0" smtClean="0"/>
              <a:t>и </a:t>
            </a:r>
            <a:r>
              <a:rPr lang="en-US" sz="3200" dirty="0" smtClean="0"/>
              <a:t>max</a:t>
            </a:r>
            <a:r>
              <a:rPr lang="ru-RU" sz="3200" dirty="0" smtClean="0"/>
              <a:t> определены </a:t>
            </a:r>
            <a:r>
              <a:rPr lang="ru-RU" sz="3200" u="sng" dirty="0" smtClean="0"/>
              <a:t>нестабильно</a:t>
            </a:r>
            <a:r>
              <a:rPr lang="en-US" sz="3200" dirty="0" smtClean="0"/>
              <a:t>, </a:t>
            </a:r>
            <a:r>
              <a:rPr lang="ru-RU" sz="3200" dirty="0" smtClean="0"/>
              <a:t>т.е. </a:t>
            </a:r>
            <a:r>
              <a:rPr lang="ru-RU" sz="3200" dirty="0"/>
              <a:t>м</a:t>
            </a:r>
            <a:r>
              <a:rPr lang="ru-RU" sz="3200" dirty="0" smtClean="0"/>
              <a:t>еняют порядок одинаковых элементов.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258825" y="5769864"/>
                <a:ext cx="9905999" cy="1016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25" y="5769864"/>
                <a:ext cx="9905999" cy="10166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81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Нестабильное определение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63624" y="1676464"/>
            <a:ext cx="8668512" cy="491636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latin typeface="Consolas" panose="020B0609020204030204" pitchFamily="49" charset="0"/>
              </a:rPr>
              <a:t>typename</a:t>
            </a:r>
            <a:r>
              <a:rPr lang="fr-FR" sz="3200" dirty="0">
                <a:latin typeface="Consolas" panose="020B0609020204030204" pitchFamily="49" charset="0"/>
              </a:rPr>
              <a:t> T&gt;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 smtClean="0">
                <a:latin typeface="Consolas" panose="020B0609020204030204" pitchFamily="49" charset="0"/>
              </a:rPr>
              <a:t>T&amp;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max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&amp;y) { 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</a:t>
            </a:r>
            <a:r>
              <a:rPr lang="fr-FR" sz="3200" dirty="0">
                <a:latin typeface="Consolas" panose="020B0609020204030204" pitchFamily="49" charset="0"/>
              </a:rPr>
              <a:t>return ((x &gt; y) ? x : y</a:t>
            </a:r>
            <a:r>
              <a:rPr lang="fr-FR" sz="3200" dirty="0" smtClean="0">
                <a:latin typeface="Consolas" panose="020B0609020204030204" pitchFamily="49" charset="0"/>
              </a:rPr>
              <a:t>);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}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template &lt;</a:t>
            </a:r>
            <a:r>
              <a:rPr lang="en-US" sz="3200" dirty="0" err="1" smtClean="0">
                <a:latin typeface="Consolas" panose="020B0609020204030204" pitchFamily="49" charset="0"/>
              </a:rPr>
              <a:t>typename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T&gt; 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T&amp;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min 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T &amp;x, 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T &amp;y) </a:t>
            </a:r>
            <a:r>
              <a:rPr lang="en-US" sz="3200" dirty="0" smtClean="0">
                <a:latin typeface="Consolas" panose="020B0609020204030204" pitchFamily="49" charset="0"/>
              </a:rPr>
              <a:t>{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  return </a:t>
            </a:r>
            <a:r>
              <a:rPr lang="en-US" sz="3200" dirty="0">
                <a:latin typeface="Consolas" panose="020B0609020204030204" pitchFamily="49" charset="0"/>
              </a:rPr>
              <a:t>((x &lt; y) ? x : y</a:t>
            </a:r>
            <a:r>
              <a:rPr lang="en-US" sz="3200" dirty="0" smtClean="0"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7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стабильное определение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63624" y="1676464"/>
            <a:ext cx="8668512" cy="491636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latin typeface="Consolas" panose="020B0609020204030204" pitchFamily="49" charset="0"/>
              </a:rPr>
              <a:t>typename</a:t>
            </a:r>
            <a:r>
              <a:rPr lang="fr-FR" sz="3200" dirty="0">
                <a:latin typeface="Consolas" panose="020B0609020204030204" pitchFamily="49" charset="0"/>
              </a:rPr>
              <a:t> T&gt;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 smtClean="0">
                <a:latin typeface="Consolas" panose="020B0609020204030204" pitchFamily="49" charset="0"/>
              </a:rPr>
              <a:t>T&amp;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max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&amp;y) { 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</a:t>
            </a:r>
            <a:r>
              <a:rPr lang="fr-FR" sz="3200" dirty="0">
                <a:latin typeface="Consolas" panose="020B0609020204030204" pitchFamily="49" charset="0"/>
              </a:rPr>
              <a:t>return </a:t>
            </a:r>
            <a:r>
              <a:rPr lang="fr-FR" sz="3200" dirty="0" smtClean="0">
                <a:latin typeface="Consolas" panose="020B0609020204030204" pitchFamily="49" charset="0"/>
              </a:rPr>
              <a:t>((</a:t>
            </a:r>
            <a:r>
              <a:rPr lang="fr-FR" sz="3200" dirty="0">
                <a:latin typeface="Consolas" panose="020B0609020204030204" pitchFamily="49" charset="0"/>
              </a:rPr>
              <a:t>x </a:t>
            </a:r>
            <a:r>
              <a:rPr lang="en-US" sz="3200" dirty="0" smtClean="0">
                <a:latin typeface="Consolas" panose="020B0609020204030204" pitchFamily="49" charset="0"/>
              </a:rPr>
              <a:t>&gt;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y) ? x : y</a:t>
            </a:r>
            <a:r>
              <a:rPr lang="fr-FR" sz="3200" dirty="0" smtClean="0">
                <a:latin typeface="Consolas" panose="020B0609020204030204" pitchFamily="49" charset="0"/>
              </a:rPr>
              <a:t>);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}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template &lt;</a:t>
            </a:r>
            <a:r>
              <a:rPr lang="en-US" sz="3200" dirty="0" err="1" smtClean="0">
                <a:latin typeface="Consolas" panose="020B0609020204030204" pitchFamily="49" charset="0"/>
              </a:rPr>
              <a:t>typename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T&gt; 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T&amp;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min 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T &amp;x, 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T &amp;y) </a:t>
            </a:r>
            <a:r>
              <a:rPr lang="en-US" sz="3200" dirty="0" smtClean="0">
                <a:latin typeface="Consolas" panose="020B0609020204030204" pitchFamily="49" charset="0"/>
              </a:rPr>
              <a:t>{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  return (!(</a:t>
            </a:r>
            <a:r>
              <a:rPr lang="en-US" sz="3200" dirty="0">
                <a:latin typeface="Consolas" panose="020B0609020204030204" pitchFamily="49" charset="0"/>
              </a:rPr>
              <a:t>x &gt;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y) ? x : y</a:t>
            </a:r>
            <a:r>
              <a:rPr lang="en-US" sz="3200" dirty="0" smtClean="0"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9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 отличается от конкретного тем, что неизвестны типы с которыми мы работаем</a:t>
            </a:r>
          </a:p>
          <a:p>
            <a:r>
              <a:rPr lang="ru-RU" dirty="0" smtClean="0"/>
              <a:t>Проблема стабильности порядковых статистик известна давно. В общем случае стабильно найти </a:t>
            </a:r>
            <a:r>
              <a:rPr lang="en-US" dirty="0" smtClean="0"/>
              <a:t>k-</a:t>
            </a:r>
            <a:r>
              <a:rPr lang="ru-RU" dirty="0" smtClean="0"/>
              <a:t>ю порядковую статистику нетривиально.</a:t>
            </a:r>
          </a:p>
          <a:p>
            <a:r>
              <a:rPr lang="ru-RU" dirty="0" smtClean="0"/>
              <a:t>Задача на </a:t>
            </a:r>
            <a:r>
              <a:rPr lang="en-US" dirty="0" smtClean="0"/>
              <a:t>HW7: 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  <a:r>
              <a:rPr lang="en-US" dirty="0">
                <a:ea typeface="Cambria Math" panose="02040503050406030204" pitchFamily="18" charset="0"/>
              </a:rPr>
              <a:t>⇢</a:t>
            </a:r>
            <a:r>
              <a:rPr lang="en-US" dirty="0" smtClean="0"/>
              <a:t>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min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ordK</a:t>
            </a:r>
            <a:r>
              <a:rPr lang="en-US" dirty="0" smtClean="0"/>
              <a:t>, ….,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max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362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Вывод типов шаблонами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r>
              <a:rPr lang="ru-RU" dirty="0" smtClean="0"/>
              <a:t>Тип аргумента не уточнён</a:t>
            </a:r>
          </a:p>
          <a:p>
            <a:pPr lvl="1"/>
            <a:r>
              <a:rPr lang="ru-RU" dirty="0" smtClean="0"/>
              <a:t>Ссылки игнорируются</a:t>
            </a:r>
          </a:p>
          <a:p>
            <a:pPr lvl="1"/>
            <a:r>
              <a:rPr lang="en-US" dirty="0" smtClean="0"/>
              <a:t>CV-</a:t>
            </a:r>
            <a:r>
              <a:rPr lang="ru-RU" dirty="0" smtClean="0"/>
              <a:t>квалификаторы удаляются</a:t>
            </a:r>
          </a:p>
          <a:p>
            <a:r>
              <a:rPr lang="ru-RU" dirty="0" smtClean="0"/>
              <a:t>Тип аргумента уточнён ссылкой</a:t>
            </a:r>
          </a:p>
          <a:p>
            <a:pPr lvl="1"/>
            <a:r>
              <a:rPr lang="ru-RU" dirty="0" smtClean="0"/>
              <a:t>Ссылки игнорируются для параметра</a:t>
            </a:r>
          </a:p>
          <a:p>
            <a:pPr lvl="1"/>
            <a:r>
              <a:rPr lang="en-US" dirty="0" smtClean="0"/>
              <a:t>CV-</a:t>
            </a:r>
            <a:r>
              <a:rPr lang="ru-RU" dirty="0" smtClean="0"/>
              <a:t>квалификаторы сохраняются</a:t>
            </a:r>
          </a:p>
          <a:p>
            <a:r>
              <a:rPr lang="ru-RU" dirty="0" smtClean="0"/>
              <a:t>Тип аргумента уточнён указателем</a:t>
            </a:r>
          </a:p>
          <a:p>
            <a:pPr lvl="1"/>
            <a:r>
              <a:rPr lang="ru-RU" dirty="0" smtClean="0"/>
              <a:t>Ссылки и указатели игнорируются для параметра</a:t>
            </a:r>
          </a:p>
          <a:p>
            <a:pPr marL="685800" lvl="2">
              <a:spcBef>
                <a:spcPts val="1000"/>
              </a:spcBef>
            </a:pPr>
            <a:r>
              <a:rPr lang="ru-RU" dirty="0" smtClean="0"/>
              <a:t> </a:t>
            </a:r>
            <a:r>
              <a:rPr lang="en-US" dirty="0"/>
              <a:t>CV-</a:t>
            </a:r>
            <a:r>
              <a:rPr lang="ru-RU" dirty="0"/>
              <a:t>квалификаторы сохраняются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6623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85" y="115598"/>
            <a:ext cx="8651812" cy="1478570"/>
          </a:xfrm>
        </p:spPr>
        <p:txBody>
          <a:bodyPr/>
          <a:lstStyle/>
          <a:p>
            <a:r>
              <a:rPr lang="ru-RU" dirty="0" smtClean="0"/>
              <a:t>Примеры вывод</a:t>
            </a:r>
            <a:r>
              <a:rPr lang="ru-RU" dirty="0"/>
              <a:t>а</a:t>
            </a:r>
            <a:r>
              <a:rPr lang="ru-RU" dirty="0" smtClean="0"/>
              <a:t>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140" y="1594168"/>
            <a:ext cx="9511347" cy="50718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template&lt;</a:t>
            </a:r>
            <a:r>
              <a:rPr lang="en-US" sz="2800" dirty="0" err="1">
                <a:latin typeface="Consolas" panose="020B0609020204030204" pitchFamily="49" charset="0"/>
              </a:rPr>
              <a:t>typename</a:t>
            </a:r>
            <a:r>
              <a:rPr lang="en-US" sz="2800" dirty="0">
                <a:latin typeface="Consolas" panose="020B0609020204030204" pitchFamily="49" charset="0"/>
              </a:rPr>
              <a:t> T&gt; void foo (T 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err="1" smtClean="0"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&amp;a </a:t>
            </a:r>
            <a:r>
              <a:rPr lang="en-US" sz="2800" dirty="0">
                <a:latin typeface="Consolas" panose="020B0609020204030204" pitchFamily="49" charset="0"/>
              </a:rPr>
              <a:t>= </a:t>
            </a:r>
            <a:r>
              <a:rPr lang="ru-RU" sz="2800" dirty="0" smtClean="0">
                <a:latin typeface="Consolas" panose="020B0609020204030204" pitchFamily="49" charset="0"/>
              </a:rPr>
              <a:t>42</a:t>
            </a:r>
            <a:r>
              <a:rPr lang="en-US" sz="2800" dirty="0" smtClean="0">
                <a:latin typeface="Consolas" panose="020B0609020204030204" pitchFamily="49" charset="0"/>
              </a:rPr>
              <a:t>; 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foo(a) 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⇢ foo&lt;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&gt;(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template&lt;</a:t>
            </a:r>
            <a:r>
              <a:rPr lang="en-US" sz="2800" dirty="0" err="1">
                <a:latin typeface="Consolas" panose="020B0609020204030204" pitchFamily="49" charset="0"/>
              </a:rPr>
              <a:t>typename</a:t>
            </a:r>
            <a:r>
              <a:rPr lang="en-US" sz="2800" dirty="0">
                <a:latin typeface="Consolas" panose="020B0609020204030204" pitchFamily="49" charset="0"/>
              </a:rPr>
              <a:t> T&gt; void </a:t>
            </a:r>
            <a:r>
              <a:rPr lang="en-US" sz="2800" dirty="0" smtClean="0">
                <a:latin typeface="Consolas" panose="020B0609020204030204" pitchFamily="49" charset="0"/>
              </a:rPr>
              <a:t>bar 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latin typeface="Consolas" panose="020B0609020204030204" pitchFamily="49" charset="0"/>
              </a:rPr>
              <a:t>T&amp; t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&amp;b </a:t>
            </a:r>
            <a:r>
              <a:rPr lang="en-US" sz="2800" dirty="0">
                <a:latin typeface="Consolas" panose="020B0609020204030204" pitchFamily="49" charset="0"/>
              </a:rPr>
              <a:t>= </a:t>
            </a:r>
            <a:r>
              <a:rPr lang="ru-RU" sz="2800" dirty="0">
                <a:latin typeface="Consolas" panose="020B0609020204030204" pitchFamily="49" charset="0"/>
              </a:rPr>
              <a:t>42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bar(b) 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⇢ 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bar&lt;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const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&gt;(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&amp;)</a:t>
            </a:r>
          </a:p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template&lt;</a:t>
            </a:r>
            <a:r>
              <a:rPr lang="en-US" sz="2800" dirty="0" err="1">
                <a:latin typeface="Consolas" panose="020B0609020204030204" pitchFamily="49" charset="0"/>
              </a:rPr>
              <a:t>typename</a:t>
            </a:r>
            <a:r>
              <a:rPr lang="en-US" sz="2800" dirty="0">
                <a:latin typeface="Consolas" panose="020B0609020204030204" pitchFamily="49" charset="0"/>
              </a:rPr>
              <a:t> T&gt; void </a:t>
            </a:r>
            <a:r>
              <a:rPr lang="en-US" sz="2800" dirty="0" err="1" smtClean="0">
                <a:latin typeface="Consolas" panose="020B0609020204030204" pitchFamily="49" charset="0"/>
              </a:rPr>
              <a:t>buz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latin typeface="Consolas" panose="020B0609020204030204" pitchFamily="49" charset="0"/>
              </a:rPr>
              <a:t>T* t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&amp;c </a:t>
            </a:r>
            <a:r>
              <a:rPr lang="en-US" sz="2800" dirty="0">
                <a:latin typeface="Consolas" panose="020B0609020204030204" pitchFamily="49" charset="0"/>
              </a:rPr>
              <a:t>= </a:t>
            </a:r>
            <a:r>
              <a:rPr lang="ru-RU" sz="2800" dirty="0">
                <a:latin typeface="Consolas" panose="020B0609020204030204" pitchFamily="49" charset="0"/>
              </a:rPr>
              <a:t>42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 smtClean="0">
                <a:latin typeface="Consolas" panose="020B0609020204030204" pitchFamily="49" charset="0"/>
              </a:rPr>
              <a:t>buz</a:t>
            </a:r>
            <a:r>
              <a:rPr lang="en-US" sz="2800" dirty="0" smtClean="0">
                <a:latin typeface="Consolas" panose="020B0609020204030204" pitchFamily="49" charset="0"/>
              </a:rPr>
              <a:t>(&amp;</a:t>
            </a:r>
            <a:r>
              <a:rPr lang="en-US" sz="2800" dirty="0">
                <a:latin typeface="Consolas" panose="020B0609020204030204" pitchFamily="49" charset="0"/>
              </a:rPr>
              <a:t>c</a:t>
            </a:r>
            <a:r>
              <a:rPr lang="en-US" sz="2800" dirty="0" smtClean="0">
                <a:latin typeface="Consolas" panose="020B0609020204030204" pitchFamily="49" charset="0"/>
              </a:rPr>
              <a:t>) 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⇢ 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foo&lt;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const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&gt;(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const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*)</a:t>
            </a:r>
            <a:endParaRPr lang="ru-R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0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5986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Ограничения на вывод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DstT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inline </a:t>
            </a:r>
            <a:r>
              <a:rPr lang="en-US" dirty="0" err="1">
                <a:latin typeface="Consolas" panose="020B0609020204030204" pitchFamily="49" charset="0"/>
              </a:rPr>
              <a:t>DstT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implicit_cast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SrcT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x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return </a:t>
            </a:r>
            <a:r>
              <a:rPr lang="en-US" dirty="0">
                <a:latin typeface="Consolas" panose="020B0609020204030204" pitchFamily="49" charset="0"/>
              </a:rPr>
              <a:t>x;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 </a:t>
            </a:r>
          </a:p>
          <a:p>
            <a:pPr marL="0" lvl="0" indent="0">
              <a:buNone/>
            </a:pPr>
            <a:r>
              <a:rPr lang="ru-RU" dirty="0" smtClean="0"/>
              <a:t>Здесь </a:t>
            </a:r>
            <a:r>
              <a:rPr lang="en-US" dirty="0" err="1" smtClean="0"/>
              <a:t>SrcT</a:t>
            </a:r>
            <a:r>
              <a:rPr lang="en-US" dirty="0" smtClean="0"/>
              <a:t> </a:t>
            </a:r>
            <a:r>
              <a:rPr lang="ru-RU" dirty="0" smtClean="0"/>
              <a:t>может быть выведен, а </a:t>
            </a:r>
            <a:r>
              <a:rPr lang="en-US" dirty="0" err="1" smtClean="0"/>
              <a:t>DstT</a:t>
            </a:r>
            <a:r>
              <a:rPr lang="ru-RU" dirty="0"/>
              <a:t> </a:t>
            </a:r>
            <a:r>
              <a:rPr lang="ru-RU" dirty="0" smtClean="0">
                <a:ea typeface="Cambria Math" panose="02040503050406030204" pitchFamily="18" charset="0"/>
              </a:rPr>
              <a:t>―</a:t>
            </a:r>
            <a:r>
              <a:rPr lang="en-US" dirty="0" smtClean="0"/>
              <a:t> </a:t>
            </a:r>
            <a:r>
              <a:rPr lang="ru-RU" dirty="0" smtClean="0"/>
              <a:t>не может.</a:t>
            </a:r>
          </a:p>
          <a:p>
            <a:pPr marL="0" lvl="0" indent="0">
              <a:buNone/>
            </a:pPr>
            <a:r>
              <a:rPr lang="ru-RU" sz="2400" dirty="0" smtClean="0"/>
              <a:t>Пример использования: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double value = </a:t>
            </a:r>
            <a:r>
              <a:rPr lang="en-US" dirty="0" err="1" smtClean="0">
                <a:latin typeface="Consolas" panose="020B0609020204030204" pitchFamily="49" charset="0"/>
              </a:rPr>
              <a:t>implicit_cast</a:t>
            </a:r>
            <a:r>
              <a:rPr lang="en-US" dirty="0" smtClean="0">
                <a:latin typeface="Consolas" panose="020B0609020204030204" pitchFamily="49" charset="0"/>
              </a:rPr>
              <a:t>&lt;double,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&gt;(-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); // ok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</a:rPr>
              <a:t>value = </a:t>
            </a:r>
            <a:r>
              <a:rPr lang="en-US" dirty="0" err="1">
                <a:latin typeface="Consolas" panose="020B0609020204030204" pitchFamily="49" charset="0"/>
              </a:rPr>
              <a:t>implicit_cast</a:t>
            </a:r>
            <a:r>
              <a:rPr lang="en-US" dirty="0">
                <a:latin typeface="Consolas" panose="020B0609020204030204" pitchFamily="49" charset="0"/>
              </a:rPr>
              <a:t>&lt;double&gt;(-1</a:t>
            </a:r>
            <a:r>
              <a:rPr lang="en-US" dirty="0" smtClean="0">
                <a:latin typeface="Consolas" panose="020B0609020204030204" pitchFamily="49" charset="0"/>
              </a:rPr>
              <a:t>); // ok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</a:rPr>
              <a:t>ouble value = </a:t>
            </a:r>
            <a:r>
              <a:rPr lang="en-US" dirty="0" err="1" smtClean="0">
                <a:latin typeface="Consolas" panose="020B0609020204030204" pitchFamily="49" charset="0"/>
              </a:rPr>
              <a:t>implicit_cast</a:t>
            </a:r>
            <a:r>
              <a:rPr lang="en-US" dirty="0" smtClean="0">
                <a:latin typeface="Consolas" panose="020B0609020204030204" pitchFamily="49" charset="0"/>
              </a:rPr>
              <a:t> (-1); // fail!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177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вывод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deduce(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smtClean="0">
                <a:latin typeface="Consolas" panose="020B0609020204030204" pitchFamily="49" charset="0"/>
              </a:rPr>
              <a:t>f); </a:t>
            </a:r>
          </a:p>
          <a:p>
            <a:pPr marL="0" lvl="0" indent="0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deduce</a:t>
            </a:r>
            <a:r>
              <a:rPr lang="en-US" dirty="0"/>
              <a:t> </a:t>
            </a:r>
            <a:r>
              <a:rPr lang="ru-RU" dirty="0" smtClean="0"/>
              <a:t>типом возвращаемого значения совпадает с типом функции </a:t>
            </a:r>
            <a:r>
              <a:rPr lang="en-US" dirty="0" smtClean="0"/>
              <a:t>f. </a:t>
            </a:r>
            <a:r>
              <a:rPr lang="ru-RU" dirty="0" smtClean="0"/>
              <a:t>Например</a:t>
            </a:r>
            <a:r>
              <a:rPr lang="en-US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foo();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x = deduce(foo); // infers x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(*)()  </a:t>
            </a:r>
          </a:p>
          <a:p>
            <a:pPr marL="0" indent="0">
              <a:buNone/>
            </a:pPr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переписать определение </a:t>
            </a:r>
            <a:r>
              <a:rPr lang="en-US" dirty="0" smtClean="0"/>
              <a:t>deduce </a:t>
            </a:r>
            <a:r>
              <a:rPr lang="ru-RU" dirty="0" smtClean="0"/>
              <a:t>чтобы типом возвращаемого значения был возвращаемый тип </a:t>
            </a:r>
            <a:r>
              <a:rPr lang="en-US" dirty="0" smtClean="0"/>
              <a:t>f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То есть: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auto x = deduce(foo); // infers x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9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вывод типов</a:t>
            </a:r>
            <a:r>
              <a:rPr lang="en-US" dirty="0" smtClean="0"/>
              <a:t>: </a:t>
            </a:r>
            <a:r>
              <a:rPr lang="ru-RU" dirty="0" smtClean="0"/>
              <a:t>ответ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deduce(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smtClean="0">
                <a:latin typeface="Consolas" panose="020B0609020204030204" pitchFamily="49" charset="0"/>
              </a:rPr>
              <a:t>f)</a:t>
            </a:r>
            <a:r>
              <a:rPr lang="ru-RU" dirty="0" smtClean="0">
                <a:latin typeface="Consolas" panose="020B0609020204030204" pitchFamily="49" charset="0"/>
              </a:rPr>
              <a:t> -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decltype</a:t>
            </a:r>
            <a:r>
              <a:rPr lang="en-US" dirty="0" smtClean="0">
                <a:latin typeface="Consolas" panose="020B0609020204030204" pitchFamily="49" charset="0"/>
              </a:rPr>
              <a:t>(f()); </a:t>
            </a:r>
          </a:p>
          <a:p>
            <a:pPr marL="0" lvl="0" indent="0">
              <a:buNone/>
            </a:pPr>
            <a:r>
              <a:rPr lang="ru-RU" dirty="0" smtClean="0"/>
              <a:t>Теперь выводится тип, возвращаемый функцией</a:t>
            </a:r>
            <a:r>
              <a:rPr lang="en-US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foo();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auto x = deduce(foo); // infers x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Интересным уроком здесь является то, что этого эффекта нельзя добиться только шаблонами без </a:t>
            </a:r>
            <a:r>
              <a:rPr lang="en-US" dirty="0" err="1" smtClean="0"/>
              <a:t>decltype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4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(T&amp;&amp; f); </a:t>
            </a:r>
          </a:p>
          <a:p>
            <a:pPr marL="0" lvl="0" indent="0">
              <a:buNone/>
            </a:pPr>
            <a:r>
              <a:rPr lang="ru-RU" dirty="0" smtClean="0"/>
              <a:t>Допустим, в точке вызова используется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объект</a:t>
            </a:r>
            <a:r>
              <a:rPr lang="en-US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(x); // ???</a:t>
            </a:r>
          </a:p>
          <a:p>
            <a:pPr marL="0" indent="0">
              <a:buNone/>
            </a:pPr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какой тип будет выведен для </a:t>
            </a:r>
            <a:r>
              <a:rPr lang="en-US" dirty="0" err="1" smtClean="0"/>
              <a:t>rvfunc</a:t>
            </a:r>
            <a:r>
              <a:rPr lang="en-US" dirty="0" smtClean="0"/>
              <a:t>?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6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</a:t>
            </a:r>
            <a:r>
              <a:rPr lang="en-US" dirty="0" err="1" smtClean="0"/>
              <a:t>rvalue</a:t>
            </a:r>
            <a:r>
              <a:rPr lang="en-US" dirty="0" smtClean="0"/>
              <a:t> </a:t>
            </a:r>
            <a:r>
              <a:rPr lang="ru-RU" dirty="0" smtClean="0"/>
              <a:t>ссылки</a:t>
            </a:r>
            <a:r>
              <a:rPr lang="en-US" dirty="0" smtClean="0"/>
              <a:t>: </a:t>
            </a:r>
            <a:r>
              <a:rPr lang="ru-RU" dirty="0" smtClean="0"/>
              <a:t>ответ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(T&amp;&amp; f); </a:t>
            </a:r>
          </a:p>
          <a:p>
            <a:pPr marL="0" lvl="0" indent="0">
              <a:buNone/>
            </a:pPr>
            <a:r>
              <a:rPr lang="ru-RU" dirty="0" smtClean="0"/>
              <a:t>Допустим, в точке вызова используется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объект</a:t>
            </a:r>
            <a:r>
              <a:rPr lang="en-US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(x); // void </a:t>
            </a: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ru-RU" dirty="0" smtClean="0"/>
              <a:t>Пояснение к решению</a:t>
            </a:r>
            <a:r>
              <a:rPr lang="en-US" dirty="0" smtClean="0"/>
              <a:t>:</a:t>
            </a:r>
            <a:endParaRPr lang="ru-RU" dirty="0" smtClean="0"/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Ссылки игнорируются для </a:t>
            </a:r>
            <a:r>
              <a:rPr lang="en-US" dirty="0" smtClean="0"/>
              <a:t>T, </a:t>
            </a:r>
            <a:r>
              <a:rPr lang="ru-RU" dirty="0" smtClean="0"/>
              <a:t>так что сразу </a:t>
            </a:r>
            <a:r>
              <a:rPr lang="en-US" dirty="0" err="1" smtClean="0"/>
              <a:t>rvfunc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Ссылки сворачиваются в контексте вывода </a:t>
            </a:r>
            <a:r>
              <a:rPr lang="en-US" dirty="0" err="1" smtClean="0"/>
              <a:t>int</a:t>
            </a:r>
            <a:r>
              <a:rPr lang="en-US" dirty="0" smtClean="0"/>
              <a:t> &amp;&amp; &amp; -&gt; </a:t>
            </a:r>
            <a:r>
              <a:rPr lang="en-US" dirty="0" err="1" smtClean="0"/>
              <a:t>int</a:t>
            </a:r>
            <a:r>
              <a:rPr lang="en-US" dirty="0" smtClean="0"/>
              <a:t> 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33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6819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перегрузки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Обычные функции</a:t>
            </a:r>
          </a:p>
          <a:p>
            <a:pPr lvl="1"/>
            <a:r>
              <a:rPr lang="ru-RU" dirty="0" smtClean="0"/>
              <a:t>Идеальное совпадение</a:t>
            </a:r>
          </a:p>
          <a:p>
            <a:pPr lvl="1"/>
            <a:r>
              <a:rPr lang="ru-RU" dirty="0" smtClean="0"/>
              <a:t>Стандартные преобразования</a:t>
            </a:r>
          </a:p>
          <a:p>
            <a:pPr lvl="1"/>
            <a:r>
              <a:rPr lang="ru-RU" dirty="0" smtClean="0"/>
              <a:t>Пользовательские преобразования</a:t>
            </a:r>
          </a:p>
          <a:p>
            <a:pPr lvl="1"/>
            <a:r>
              <a:rPr lang="ru-RU" dirty="0" smtClean="0"/>
              <a:t>Троеточия</a:t>
            </a:r>
          </a:p>
          <a:p>
            <a:pPr lvl="1"/>
            <a:r>
              <a:rPr lang="ru-RU" dirty="0" smtClean="0"/>
              <a:t>Ссылочное связывание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23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Порядок перегрузки с учетом шаблонов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1353"/>
          </a:xfrm>
        </p:spPr>
        <p:txBody>
          <a:bodyPr>
            <a:normAutofit/>
          </a:bodyPr>
          <a:lstStyle/>
          <a:p>
            <a:r>
              <a:rPr lang="ru-RU" dirty="0" smtClean="0"/>
              <a:t>Обычные функции</a:t>
            </a:r>
          </a:p>
          <a:p>
            <a:pPr lvl="1"/>
            <a:r>
              <a:rPr lang="ru-RU" dirty="0" smtClean="0"/>
              <a:t>Идеальное совпадение</a:t>
            </a:r>
          </a:p>
          <a:p>
            <a:r>
              <a:rPr lang="ru-RU" dirty="0" smtClean="0"/>
              <a:t>Шаблоны функций</a:t>
            </a:r>
          </a:p>
          <a:p>
            <a:pPr lvl="1"/>
            <a:r>
              <a:rPr lang="ru-RU" dirty="0" smtClean="0"/>
              <a:t>Шаблоны с меньшим количеством шаблонных параметров</a:t>
            </a:r>
          </a:p>
          <a:p>
            <a:pPr lvl="1"/>
            <a:r>
              <a:rPr lang="ru-RU" dirty="0" smtClean="0"/>
              <a:t>Шаблоны с наиболее уточненными аргументами</a:t>
            </a:r>
          </a:p>
          <a:p>
            <a:pPr lvl="1"/>
            <a:r>
              <a:rPr lang="ru-RU" dirty="0" smtClean="0"/>
              <a:t>Шаблоны самого общего вида</a:t>
            </a:r>
          </a:p>
          <a:p>
            <a:r>
              <a:rPr lang="ru-RU" dirty="0" smtClean="0"/>
              <a:t>Обычные функции</a:t>
            </a:r>
          </a:p>
          <a:p>
            <a:pPr lvl="1"/>
            <a:r>
              <a:rPr lang="ru-RU" dirty="0" smtClean="0"/>
              <a:t>Преобразования как слайдом ранее</a:t>
            </a:r>
          </a:p>
        </p:txBody>
      </p:sp>
    </p:spTree>
    <p:extLst>
      <p:ext uri="{BB962C8B-B14F-4D97-AF65-F5344CB8AC3E}">
        <p14:creationId xmlns:p14="http://schemas.microsoft.com/office/powerpoint/2010/main" val="2871103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301" y="169686"/>
            <a:ext cx="9905998" cy="162642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Точно подходящая Функция всегда выигрывает у шаблона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300" y="1796113"/>
            <a:ext cx="9905999" cy="49184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max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b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 return </a:t>
            </a:r>
            <a:r>
              <a:rPr lang="en-US" dirty="0">
                <a:latin typeface="Consolas" panose="020B0609020204030204" pitchFamily="49" charset="0"/>
              </a:rPr>
              <a:t>a &lt; b ? b : a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&gt; T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max (T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a, T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b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 return </a:t>
            </a:r>
            <a:r>
              <a:rPr lang="en-US" dirty="0">
                <a:latin typeface="Consolas" panose="020B0609020204030204" pitchFamily="49" charset="0"/>
              </a:rPr>
              <a:t>a &lt; b ? b : a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max(7</a:t>
            </a:r>
            <a:r>
              <a:rPr lang="en-US" dirty="0">
                <a:latin typeface="Consolas" panose="020B0609020204030204" pitchFamily="49" charset="0"/>
              </a:rPr>
              <a:t>, 42);         /* calls [1]         */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max(7.0</a:t>
            </a:r>
            <a:r>
              <a:rPr lang="en-US" dirty="0">
                <a:latin typeface="Consolas" panose="020B0609020204030204" pitchFamily="49" charset="0"/>
              </a:rPr>
              <a:t>, 42.0);     /* calls [2]&lt;double&gt; */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max&lt;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&gt;(7, 42);    /* calls [2]&lt;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   */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&lt;&gt;(7, 42);       /* calls [2]&lt;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   */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('a', 42.7);     /* calls [1]         */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29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301" y="169686"/>
            <a:ext cx="9905998" cy="162642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Более специальный шаблон всегда выигрывает у менее специального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300" y="1796113"/>
            <a:ext cx="9905999" cy="49184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f(T);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f(T</a:t>
            </a:r>
            <a:r>
              <a:rPr lang="fr-FR" dirty="0" smtClean="0">
                <a:latin typeface="Consolas" panose="020B0609020204030204" pitchFamily="49" charset="0"/>
              </a:rPr>
              <a:t>*);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f(T</a:t>
            </a:r>
            <a:r>
              <a:rPr lang="fr-FR" dirty="0" smtClean="0">
                <a:latin typeface="Consolas" panose="020B0609020204030204" pitchFamily="49" charset="0"/>
              </a:rPr>
              <a:t>*</a:t>
            </a:r>
            <a:r>
              <a:rPr lang="ru-RU" dirty="0" smtClean="0">
                <a:latin typeface="Consolas" panose="020B0609020204030204" pitchFamily="49" charset="0"/>
              </a:rPr>
              <a:t>*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f(T*</a:t>
            </a:r>
            <a:r>
              <a:rPr lang="ru-RU" dirty="0" smtClean="0">
                <a:latin typeface="Consolas" panose="020B0609020204030204" pitchFamily="49" charset="0"/>
              </a:rPr>
              <a:t>**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f(T*</a:t>
            </a:r>
            <a:r>
              <a:rPr lang="ru-RU" dirty="0" smtClean="0">
                <a:latin typeface="Consolas" panose="020B0609020204030204" pitchFamily="49" charset="0"/>
              </a:rPr>
              <a:t>***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***a;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f(a</a:t>
            </a:r>
            <a:r>
              <a:rPr lang="en-US" dirty="0">
                <a:latin typeface="Consolas" panose="020B0609020204030204" pitchFamily="49" charset="0"/>
              </a:rPr>
              <a:t>); // calls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ru-RU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**&gt;(a); // calls (2) 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ПроСтые шаблоны</a:t>
            </a:r>
            <a:r>
              <a:rPr lang="en-US" sz="4000" dirty="0" smtClean="0"/>
              <a:t>: max, min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63624" y="1676464"/>
            <a:ext cx="8668512" cy="491636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fr-FR" sz="2800" dirty="0" err="1">
                <a:latin typeface="Consolas" panose="020B0609020204030204" pitchFamily="49" charset="0"/>
              </a:rPr>
              <a:t>template</a:t>
            </a:r>
            <a:r>
              <a:rPr lang="fr-FR" sz="2800" dirty="0">
                <a:latin typeface="Consolas" panose="020B0609020204030204" pitchFamily="49" charset="0"/>
              </a:rPr>
              <a:t> &lt;</a:t>
            </a:r>
            <a:r>
              <a:rPr lang="fr-FR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fr-FR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latin typeface="Consolas" panose="020B0609020204030204" pitchFamily="49" charset="0"/>
              </a:rPr>
              <a:t>T&gt; </a:t>
            </a:r>
            <a:r>
              <a:rPr lang="fr-FR" sz="2800" dirty="0" err="1">
                <a:latin typeface="Consolas" panose="020B0609020204030204" pitchFamily="49" charset="0"/>
              </a:rPr>
              <a:t>const</a:t>
            </a:r>
            <a:r>
              <a:rPr lang="fr-FR" sz="2800" dirty="0">
                <a:latin typeface="Consolas" panose="020B0609020204030204" pitchFamily="49" charset="0"/>
              </a:rPr>
              <a:t> </a:t>
            </a:r>
            <a:r>
              <a:rPr lang="fr-FR" sz="2800" dirty="0" smtClean="0">
                <a:latin typeface="Consolas" panose="020B0609020204030204" pitchFamily="49" charset="0"/>
              </a:rPr>
              <a:t>T&amp;</a:t>
            </a:r>
            <a:br>
              <a:rPr lang="fr-FR" sz="2800" dirty="0" smtClean="0">
                <a:latin typeface="Consolas" panose="020B0609020204030204" pitchFamily="49" charset="0"/>
              </a:rPr>
            </a:br>
            <a:r>
              <a:rPr lang="fr-FR" sz="2800" dirty="0" smtClean="0">
                <a:latin typeface="Consolas" panose="020B0609020204030204" pitchFamily="49" charset="0"/>
              </a:rPr>
              <a:t>max </a:t>
            </a:r>
            <a:r>
              <a:rPr lang="fr-FR" sz="2800" dirty="0">
                <a:latin typeface="Consolas" panose="020B0609020204030204" pitchFamily="49" charset="0"/>
              </a:rPr>
              <a:t>(</a:t>
            </a:r>
            <a:r>
              <a:rPr lang="fr-FR" sz="2800" dirty="0" err="1">
                <a:latin typeface="Consolas" panose="020B0609020204030204" pitchFamily="49" charset="0"/>
              </a:rPr>
              <a:t>const</a:t>
            </a:r>
            <a:r>
              <a:rPr lang="fr-FR" sz="2800" dirty="0">
                <a:latin typeface="Consolas" panose="020B0609020204030204" pitchFamily="49" charset="0"/>
              </a:rPr>
              <a:t> T &amp;x, </a:t>
            </a:r>
            <a:r>
              <a:rPr lang="fr-FR" sz="2800" dirty="0" err="1">
                <a:latin typeface="Consolas" panose="020B0609020204030204" pitchFamily="49" charset="0"/>
              </a:rPr>
              <a:t>const</a:t>
            </a:r>
            <a:r>
              <a:rPr lang="fr-FR" sz="2800" dirty="0">
                <a:latin typeface="Consolas" panose="020B0609020204030204" pitchFamily="49" charset="0"/>
              </a:rPr>
              <a:t> T &amp;y) { </a:t>
            </a:r>
            <a:r>
              <a:rPr lang="fr-FR" sz="2800" dirty="0" smtClean="0">
                <a:latin typeface="Consolas" panose="020B0609020204030204" pitchFamily="49" charset="0"/>
              </a:rPr>
              <a:t/>
            </a:r>
            <a:br>
              <a:rPr lang="fr-FR" sz="2800" dirty="0" smtClean="0">
                <a:latin typeface="Consolas" panose="020B0609020204030204" pitchFamily="49" charset="0"/>
              </a:rPr>
            </a:br>
            <a:r>
              <a:rPr lang="fr-FR" sz="2800" dirty="0" smtClean="0">
                <a:latin typeface="Consolas" panose="020B0609020204030204" pitchFamily="49" charset="0"/>
              </a:rPr>
              <a:t>  </a:t>
            </a:r>
            <a:r>
              <a:rPr lang="fr-FR" sz="2800" dirty="0">
                <a:latin typeface="Consolas" panose="020B0609020204030204" pitchFamily="49" charset="0"/>
              </a:rPr>
              <a:t>return ((x &gt; y) ? x : y</a:t>
            </a:r>
            <a:r>
              <a:rPr lang="fr-FR" sz="2800" dirty="0" smtClean="0">
                <a:latin typeface="Consolas" panose="020B0609020204030204" pitchFamily="49" charset="0"/>
              </a:rPr>
              <a:t>);</a:t>
            </a:r>
            <a:br>
              <a:rPr lang="fr-FR" sz="2800" dirty="0" smtClean="0">
                <a:latin typeface="Consolas" panose="020B0609020204030204" pitchFamily="49" charset="0"/>
              </a:rPr>
            </a:br>
            <a:r>
              <a:rPr lang="fr-FR" sz="2800" dirty="0" smtClean="0">
                <a:latin typeface="Consolas" panose="020B0609020204030204" pitchFamily="49" charset="0"/>
              </a:rPr>
              <a:t>}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template &lt;</a:t>
            </a:r>
            <a:r>
              <a:rPr lang="en-US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T&gt;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T&amp;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min 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T &amp;x,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T &amp;y)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  return </a:t>
            </a:r>
            <a:r>
              <a:rPr lang="en-US" sz="2800" dirty="0">
                <a:latin typeface="Consolas" panose="020B0609020204030204" pitchFamily="49" charset="0"/>
              </a:rPr>
              <a:t>((x &lt; y) ? x : y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23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301" y="169686"/>
            <a:ext cx="9905998" cy="162642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Меньшее количество параметров выигрывает против большего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300" y="1796113"/>
            <a:ext cx="9905999" cy="49184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T1, 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T2&gt;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 T1, T2 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 T, T* 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</a:rPr>
              <a:t>ouble t, s;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f(t, &amp;s); </a:t>
            </a:r>
            <a:r>
              <a:rPr lang="en-US" dirty="0">
                <a:latin typeface="Consolas" panose="020B0609020204030204" pitchFamily="49" charset="0"/>
              </a:rPr>
              <a:t>// calls </a:t>
            </a:r>
            <a:r>
              <a:rPr lang="en-US" dirty="0" smtClean="0">
                <a:latin typeface="Consolas" panose="020B0609020204030204" pitchFamily="49" charset="0"/>
              </a:rPr>
              <a:t>(2)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Но при конфликте с предыдущим правилом это не работает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g( </a:t>
            </a:r>
            <a:r>
              <a:rPr lang="fr-FR" dirty="0">
                <a:latin typeface="Consolas" panose="020B0609020204030204" pitchFamily="49" charset="0"/>
              </a:rPr>
              <a:t>T, T );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T1 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T2&gt;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g( </a:t>
            </a:r>
            <a:r>
              <a:rPr lang="fr-FR" dirty="0">
                <a:latin typeface="Consolas" panose="020B0609020204030204" pitchFamily="49" charset="0"/>
              </a:rPr>
              <a:t>T1, T2* );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typename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T1 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T2&gt;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g( </a:t>
            </a:r>
            <a:r>
              <a:rPr lang="fr-FR" dirty="0">
                <a:latin typeface="Consolas" panose="020B0609020204030204" pitchFamily="49" charset="0"/>
              </a:rPr>
              <a:t>T1*, T2* 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g </a:t>
            </a:r>
            <a:r>
              <a:rPr lang="en-US" dirty="0">
                <a:latin typeface="Consolas" panose="020B0609020204030204" pitchFamily="49" charset="0"/>
              </a:rPr>
              <a:t>(&amp;t, &amp;s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fails to compile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89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перегрузку шаблонов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 &amp;a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f(T &amp;&amp;a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</a:rPr>
              <a:t>f(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Необходимо установить какие функции будут вызваны в следующих случаях</a:t>
            </a:r>
            <a:endParaRPr lang="ru-RU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f(10);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</a:rPr>
              <a:t>('s'); 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f(10u);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69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ответ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 &amp;a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 void f(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 &amp;&amp;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</a:rPr>
              <a:t>f(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Необходимо установить какие функции будут вызваны в следующих случаях</a:t>
            </a:r>
            <a:endParaRPr lang="ru-RU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f(10);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3, </a:t>
            </a:r>
            <a:r>
              <a:rPr lang="ru-RU" dirty="0" smtClean="0">
                <a:latin typeface="Consolas" panose="020B0609020204030204" pitchFamily="49" charset="0"/>
              </a:rPr>
              <a:t>идеальное совпадение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</a:rPr>
              <a:t>('s'); </a:t>
            </a:r>
            <a:r>
              <a:rPr lang="en-US" dirty="0" smtClean="0">
                <a:latin typeface="Consolas" panose="020B0609020204030204" pitchFamily="49" charset="0"/>
              </a:rPr>
              <a:t>// 2, </a:t>
            </a:r>
            <a:r>
              <a:rPr lang="ru-RU" dirty="0" smtClean="0">
                <a:latin typeface="Consolas" panose="020B0609020204030204" pitchFamily="49" charset="0"/>
              </a:rPr>
              <a:t>т.к. </a:t>
            </a:r>
            <a:r>
              <a:rPr lang="en-US" dirty="0" err="1" smtClean="0">
                <a:latin typeface="Consolas" panose="020B0609020204030204" pitchFamily="49" charset="0"/>
              </a:rPr>
              <a:t>rvalue</a:t>
            </a:r>
            <a:r>
              <a:rPr lang="en-US" dirty="0" smtClean="0">
                <a:latin typeface="Consolas" panose="020B0609020204030204" pitchFamily="49" charset="0"/>
              </a:rPr>
              <a:t> ref </a:t>
            </a:r>
            <a:r>
              <a:rPr lang="ru-RU" dirty="0" smtClean="0">
                <a:latin typeface="Consolas" panose="020B0609020204030204" pitchFamily="49" charset="0"/>
              </a:rPr>
              <a:t>точнее чем </a:t>
            </a:r>
            <a:r>
              <a:rPr lang="en-US" dirty="0" err="1" smtClean="0">
                <a:latin typeface="Consolas" panose="020B0609020204030204" pitchFamily="49" charset="0"/>
              </a:rPr>
              <a:t>lvalue</a:t>
            </a:r>
            <a:r>
              <a:rPr lang="en-US" dirty="0" smtClean="0">
                <a:latin typeface="Consolas" panose="020B0609020204030204" pitchFamily="49" charset="0"/>
              </a:rPr>
              <a:t> ref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f(10u);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2, </a:t>
            </a:r>
            <a:r>
              <a:rPr lang="ru-RU" dirty="0" smtClean="0">
                <a:latin typeface="Consolas" panose="020B0609020204030204" pitchFamily="49" charset="0"/>
              </a:rPr>
              <a:t>хотя с учетом (</a:t>
            </a:r>
            <a:r>
              <a:rPr lang="en-US" dirty="0" smtClean="0">
                <a:latin typeface="Consolas" panose="020B0609020204030204" pitchFamily="49" charset="0"/>
              </a:rPr>
              <a:t>a) </a:t>
            </a:r>
            <a:r>
              <a:rPr lang="ru-RU" dirty="0" smtClean="0">
                <a:latin typeface="Consolas" panose="020B0609020204030204" pitchFamily="49" charset="0"/>
              </a:rPr>
              <a:t>это не интуитивно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67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34777"/>
          </a:xfrm>
        </p:spPr>
        <p:txBody>
          <a:bodyPr/>
          <a:lstStyle/>
          <a:p>
            <a:r>
              <a:rPr lang="ru-RU" dirty="0" smtClean="0"/>
              <a:t>Вывод типов шаблонами исторически предшествовал средствам </a:t>
            </a:r>
            <a:r>
              <a:rPr lang="en-US" dirty="0" err="1" smtClean="0"/>
              <a:t>decltype</a:t>
            </a:r>
            <a:r>
              <a:rPr lang="en-US" dirty="0" smtClean="0"/>
              <a:t>/auto </a:t>
            </a:r>
            <a:r>
              <a:rPr lang="ru-RU" dirty="0" smtClean="0"/>
              <a:t>и поэтому он менее развит, но лучше изучен</a:t>
            </a:r>
          </a:p>
          <a:p>
            <a:r>
              <a:rPr lang="ru-RU" dirty="0" smtClean="0"/>
              <a:t>Рекомендуется дома рассмотреть варианты конфликта уточнений при перегрузке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foo </a:t>
            </a:r>
            <a:r>
              <a:rPr lang="fr-FR" dirty="0" smtClean="0">
                <a:latin typeface="Consolas" panose="020B0609020204030204" pitchFamily="49" charset="0"/>
              </a:rPr>
              <a:t>(T&amp; t);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foo </a:t>
            </a:r>
            <a:r>
              <a:rPr lang="fr-FR" dirty="0" smtClean="0"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latin typeface="Consolas" panose="020B0609020204030204" pitchFamily="49" charset="0"/>
              </a:rPr>
              <a:t>const</a:t>
            </a:r>
            <a:r>
              <a:rPr lang="fr-FR" dirty="0" smtClean="0">
                <a:latin typeface="Consolas" panose="020B0609020204030204" pitchFamily="49" charset="0"/>
              </a:rPr>
              <a:t> T&amp; </a:t>
            </a:r>
            <a:r>
              <a:rPr lang="fr-FR" dirty="0">
                <a:latin typeface="Consolas" panose="020B0609020204030204" pitchFamily="49" charset="0"/>
              </a:rPr>
              <a:t>t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Перегрузка по </a:t>
            </a:r>
            <a:r>
              <a:rPr lang="en-US" dirty="0" smtClean="0">
                <a:latin typeface="Consolas" panose="020B0609020204030204" pitchFamily="49" charset="0"/>
              </a:rPr>
              <a:t>forwarding reference</a:t>
            </a:r>
            <a:r>
              <a:rPr lang="ru-RU" dirty="0" smtClean="0">
                <a:latin typeface="Consolas" panose="020B0609020204030204" pitchFamily="49" charset="0"/>
              </a:rPr>
              <a:t> (и почему ее следует избегать) описана у Майерса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24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0107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98201"/>
          </a:xfrm>
        </p:spPr>
        <p:txBody>
          <a:bodyPr>
            <a:normAutofit/>
          </a:bodyPr>
          <a:lstStyle/>
          <a:p>
            <a:r>
              <a:rPr lang="ru-RU" dirty="0" smtClean="0"/>
              <a:t>Аргумент, имеющий разный тип в зависимости от контекста вызова функции называется полимфорным аргументом</a:t>
            </a:r>
          </a:p>
          <a:p>
            <a:r>
              <a:rPr lang="ru-RU" dirty="0" smtClean="0"/>
              <a:t>Функция, имеющая хотя бы один полиморфный аргумент это полиморфная функция</a:t>
            </a:r>
          </a:p>
          <a:p>
            <a:r>
              <a:rPr lang="ru-RU" dirty="0" smtClean="0"/>
              <a:t>Каждый аргумент, параметризованный шаблонным типом, является полиморфным в шаблоне функции.</a:t>
            </a:r>
          </a:p>
          <a:p>
            <a:r>
              <a:rPr lang="ru-RU" dirty="0" smtClean="0"/>
              <a:t>Таким образом для шаблонов </a:t>
            </a:r>
            <a:r>
              <a:rPr lang="en-US" dirty="0" smtClean="0"/>
              <a:t>C++</a:t>
            </a:r>
            <a:r>
              <a:rPr lang="ru-RU" dirty="0" smtClean="0"/>
              <a:t> именно шаблон функции полиморфен. Каждый экземляр</a:t>
            </a:r>
            <a:r>
              <a:rPr lang="ru-RU" dirty="0">
                <a:ea typeface="Cambria Math" panose="02040503050406030204" pitchFamily="18" charset="0"/>
              </a:rPr>
              <a:t> ―</a:t>
            </a:r>
            <a:r>
              <a:rPr lang="ru-RU" dirty="0" smtClean="0"/>
              <a:t> уже нет.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13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полиморфизма в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0770"/>
          </a:xfrm>
        </p:spPr>
        <p:txBody>
          <a:bodyPr>
            <a:normAutofit/>
          </a:bodyPr>
          <a:lstStyle/>
          <a:p>
            <a:r>
              <a:rPr lang="ru-RU" dirty="0" smtClean="0"/>
              <a:t>Динамический полиморфизм</a:t>
            </a:r>
          </a:p>
          <a:p>
            <a:pPr lvl="1"/>
            <a:r>
              <a:rPr lang="ru-RU" dirty="0" smtClean="0"/>
              <a:t>Полиморфны все виртуальные функции</a:t>
            </a:r>
          </a:p>
          <a:p>
            <a:pPr lvl="1"/>
            <a:r>
              <a:rPr lang="ru-RU" dirty="0" smtClean="0"/>
              <a:t>Один неявный полиморфный аргумент </a:t>
            </a:r>
            <a:r>
              <a:rPr lang="ru-RU" dirty="0">
                <a:ea typeface="Cambria Math" panose="02040503050406030204" pitchFamily="18" charset="0"/>
              </a:rPr>
              <a:t>―</a:t>
            </a:r>
            <a:r>
              <a:rPr lang="en-US" dirty="0"/>
              <a:t> </a:t>
            </a:r>
            <a:r>
              <a:rPr lang="en-US" dirty="0" smtClean="0"/>
              <a:t>this pointer</a:t>
            </a:r>
          </a:p>
          <a:p>
            <a:pPr lvl="1"/>
            <a:r>
              <a:rPr lang="ru-RU" dirty="0" smtClean="0"/>
              <a:t>Явные интерфейсы</a:t>
            </a:r>
          </a:p>
          <a:p>
            <a:r>
              <a:rPr lang="ru-RU" dirty="0" smtClean="0"/>
              <a:t>Статический полиморфизм</a:t>
            </a:r>
          </a:p>
          <a:p>
            <a:pPr lvl="1"/>
            <a:r>
              <a:rPr lang="ru-RU" dirty="0" smtClean="0"/>
              <a:t>Полиморфны шаблонные функции с параметризованными аргументами</a:t>
            </a:r>
          </a:p>
          <a:p>
            <a:pPr lvl="1"/>
            <a:r>
              <a:rPr lang="ru-RU" dirty="0" smtClean="0"/>
              <a:t>Сколько угодно полиморфных аргументов</a:t>
            </a:r>
          </a:p>
          <a:p>
            <a:pPr lvl="1"/>
            <a:r>
              <a:rPr lang="ru-RU" dirty="0" smtClean="0"/>
              <a:t>Неявные интерфейсы (утиная типизация)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46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УТИНАЯ ТИПИЗАЦИЯ (</a:t>
            </a:r>
            <a:r>
              <a:rPr lang="en-US" dirty="0" smtClean="0"/>
              <a:t>DUCK TYPING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172" y="6272846"/>
            <a:ext cx="9905999" cy="5028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«Если нечто плавает как утка и крякает как утка, то это утка»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8572" y="1847087"/>
            <a:ext cx="9905999" cy="419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 (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 f) { f(); }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ru-RU" dirty="0" smtClean="0"/>
              <a:t>Кажется, что </a:t>
            </a:r>
            <a:r>
              <a:rPr lang="en-US" dirty="0" smtClean="0"/>
              <a:t>f </a:t>
            </a:r>
            <a:r>
              <a:rPr lang="ru-RU" dirty="0" smtClean="0"/>
              <a:t>это функция, верно? Но этого не требуется.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Duckly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operator () ()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fr-FR" dirty="0" err="1">
                <a:latin typeface="Consolas" panose="020B0609020204030204" pitchFamily="49" charset="0"/>
              </a:rPr>
              <a:t>f</a:t>
            </a:r>
            <a:r>
              <a:rPr lang="fr-FR" dirty="0" err="1" smtClean="0">
                <a:latin typeface="Consolas" panose="020B0609020204030204" pitchFamily="49" charset="0"/>
              </a:rPr>
              <a:t>oo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Duckly</a:t>
            </a:r>
            <a:r>
              <a:rPr lang="fr-FR" dirty="0" smtClean="0">
                <a:latin typeface="Consolas" panose="020B0609020204030204" pitchFamily="49" charset="0"/>
              </a:rPr>
              <a:t> {}); // </a:t>
            </a:r>
            <a:r>
              <a:rPr lang="fr-FR" dirty="0" err="1" smtClean="0">
                <a:latin typeface="Consolas" panose="020B0609020204030204" pitchFamily="49" charset="0"/>
              </a:rPr>
              <a:t>works</a:t>
            </a:r>
            <a:r>
              <a:rPr lang="fr-FR" dirty="0" smtClean="0">
                <a:latin typeface="Consolas" panose="020B0609020204030204" pitchFamily="49" charset="0"/>
              </a:rPr>
              <a:t>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54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Номинативная типизация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8572" y="1847087"/>
            <a:ext cx="9905999" cy="419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</a:rPr>
              <a:t>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INominative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virtual foo (void(*f)())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Nominative : </a:t>
            </a:r>
            <a:r>
              <a:rPr lang="en-US" dirty="0" err="1" smtClean="0">
                <a:latin typeface="Consolas" panose="020B0609020204030204" pitchFamily="49" charset="0"/>
              </a:rPr>
              <a:t>INominative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foo (void(*f)()) override { f();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fr-FR" dirty="0" smtClean="0">
                <a:latin typeface="Consolas" panose="020B0609020204030204" pitchFamily="49" charset="0"/>
              </a:rPr>
              <a:t>Nominative n;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n.foo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Duckly</a:t>
            </a:r>
            <a:r>
              <a:rPr lang="fr-FR" dirty="0" smtClean="0">
                <a:latin typeface="Consolas" panose="020B0609020204030204" pitchFamily="49" charset="0"/>
              </a:rPr>
              <a:t> {}); // </a:t>
            </a:r>
            <a:r>
              <a:rPr lang="fr-FR" dirty="0" err="1" smtClean="0">
                <a:latin typeface="Consolas" panose="020B0609020204030204" pitchFamily="49" charset="0"/>
              </a:rPr>
              <a:t>fail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63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ли</a:t>
            </a:r>
            <a:r>
              <a:rPr lang="en-US" dirty="0"/>
              <a:t> </a:t>
            </a:r>
            <a:r>
              <a:rPr lang="en-US" dirty="0" err="1"/>
              <a:t>привести</a:t>
            </a:r>
            <a:r>
              <a:rPr lang="en-US" dirty="0"/>
              <a:t> </a:t>
            </a:r>
            <a:r>
              <a:rPr lang="en-US" dirty="0" err="1"/>
              <a:t>пример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предполагает</a:t>
            </a:r>
            <a:r>
              <a:rPr lang="en-US" dirty="0"/>
              <a:t> </a:t>
            </a:r>
            <a:r>
              <a:rPr lang="en-US" dirty="0" err="1" smtClean="0"/>
              <a:t>динамический</a:t>
            </a:r>
            <a:r>
              <a:rPr lang="ru-RU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/>
              <a:t>исключает</a:t>
            </a:r>
            <a:r>
              <a:rPr lang="en-US" dirty="0"/>
              <a:t> </a:t>
            </a:r>
            <a:r>
              <a:rPr lang="en-US" dirty="0" err="1"/>
              <a:t>статический</a:t>
            </a:r>
            <a:r>
              <a:rPr lang="en-US" dirty="0"/>
              <a:t> </a:t>
            </a:r>
            <a:r>
              <a:rPr lang="en-US" dirty="0" err="1"/>
              <a:t>полиморфизм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ли</a:t>
            </a:r>
            <a:r>
              <a:rPr lang="en-US" dirty="0"/>
              <a:t> </a:t>
            </a:r>
            <a:r>
              <a:rPr lang="en-US" dirty="0" err="1"/>
              <a:t>привести</a:t>
            </a:r>
            <a:r>
              <a:rPr lang="en-US" dirty="0"/>
              <a:t> </a:t>
            </a:r>
            <a:r>
              <a:rPr lang="en-US" dirty="0" err="1"/>
              <a:t>пример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предполагает</a:t>
            </a:r>
            <a:r>
              <a:rPr lang="en-US" dirty="0"/>
              <a:t> </a:t>
            </a:r>
            <a:r>
              <a:rPr lang="en-US" dirty="0" err="1" smtClean="0"/>
              <a:t>утиную</a:t>
            </a:r>
            <a:r>
              <a:rPr lang="ru-RU" dirty="0" smtClean="0"/>
              <a:t> и </a:t>
            </a:r>
            <a:r>
              <a:rPr lang="en-US" dirty="0" err="1" smtClean="0"/>
              <a:t>исключает</a:t>
            </a:r>
            <a:r>
              <a:rPr lang="en-US" dirty="0" smtClean="0"/>
              <a:t> </a:t>
            </a:r>
            <a:r>
              <a:rPr lang="en-US" dirty="0" err="1"/>
              <a:t>номинативную</a:t>
            </a:r>
            <a:r>
              <a:rPr lang="en-US" dirty="0"/>
              <a:t> </a:t>
            </a:r>
            <a:r>
              <a:rPr lang="en-US" dirty="0" err="1"/>
              <a:t>типизацию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2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3139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Тестирование корректности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2"/>
          <p:cNvSpPr txBox="1">
            <a:spLocks/>
          </p:cNvSpPr>
          <p:nvPr/>
        </p:nvSpPr>
        <p:spPr>
          <a:xfrm>
            <a:off x="1563624" y="2944368"/>
            <a:ext cx="9235440" cy="3648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T</a:t>
            </a:r>
            <a:r>
              <a:rPr lang="fr-FR" sz="3200" dirty="0">
                <a:latin typeface="Consolas" panose="020B0609020204030204" pitchFamily="49" charset="0"/>
              </a:rPr>
              <a:t>&gt; </a:t>
            </a:r>
            <a:r>
              <a:rPr lang="fr-FR" sz="3200" dirty="0" err="1" smtClean="0">
                <a:latin typeface="Consolas" panose="020B0609020204030204" pitchFamily="49" charset="0"/>
              </a:rPr>
              <a:t>bool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err="1" smtClean="0">
                <a:latin typeface="Consolas" panose="020B0609020204030204" pitchFamily="49" charset="0"/>
              </a:rPr>
              <a:t>test_minmax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</a:t>
            </a:r>
            <a:r>
              <a:rPr lang="fr-FR" sz="3200" dirty="0" smtClean="0">
                <a:latin typeface="Consolas" panose="020B0609020204030204" pitchFamily="49" charset="0"/>
              </a:rPr>
              <a:t>) {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</a:t>
            </a:r>
            <a:r>
              <a:rPr lang="fr-FR" sz="3200" dirty="0" err="1" smtClean="0">
                <a:latin typeface="Consolas" panose="020B0609020204030204" pitchFamily="49" charset="0"/>
              </a:rPr>
              <a:t>assert</a:t>
            </a:r>
            <a:r>
              <a:rPr lang="fr-FR" sz="3200" dirty="0" smtClean="0">
                <a:latin typeface="Consolas" panose="020B0609020204030204" pitchFamily="49" charset="0"/>
              </a:rPr>
              <a:t> (x &lt;= y);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return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min&lt;T&gt;</a:t>
            </a:r>
            <a:r>
              <a:rPr lang="fr-FR" sz="3200" dirty="0">
                <a:latin typeface="Consolas" panose="020B0609020204030204" pitchFamily="49" charset="0"/>
              </a:rPr>
              <a:t> (x, y) == x) &amp;&amp; 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       (</a:t>
            </a: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max&lt;T&gt;</a:t>
            </a:r>
            <a:r>
              <a:rPr lang="fr-FR" sz="3200" dirty="0">
                <a:latin typeface="Consolas" panose="020B0609020204030204" pitchFamily="49" charset="0"/>
              </a:rPr>
              <a:t> (x, y) == y);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5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5685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861" y="563654"/>
            <a:ext cx="9905998" cy="1478570"/>
          </a:xfrm>
        </p:spPr>
        <p:txBody>
          <a:bodyPr>
            <a:normAutofit/>
          </a:bodyPr>
          <a:lstStyle/>
          <a:p>
            <a:r>
              <a:rPr lang="ru-RU" dirty="0" smtClean="0"/>
              <a:t>демонстрация инстанцирования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07172" y="6272846"/>
            <a:ext cx="9905999" cy="5028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${CPPLECTS}/</a:t>
            </a:r>
            <a:r>
              <a:rPr lang="en-US" dirty="0" err="1" smtClean="0"/>
              <a:t>cpp_code</a:t>
            </a:r>
            <a:r>
              <a:rPr lang="en-US" dirty="0" smtClean="0"/>
              <a:t>/lect2-01-talk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81069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Edition)</a:t>
            </a:r>
          </a:p>
          <a:p>
            <a:r>
              <a:rPr lang="en-US" dirty="0" err="1"/>
              <a:t>Davide</a:t>
            </a:r>
            <a:r>
              <a:rPr lang="en-US" dirty="0"/>
              <a:t> </a:t>
            </a:r>
            <a:r>
              <a:rPr lang="en-US" dirty="0" err="1"/>
              <a:t>Vandevoorde</a:t>
            </a:r>
            <a:r>
              <a:rPr lang="en-US" dirty="0"/>
              <a:t>, Nicolai M. </a:t>
            </a:r>
            <a:r>
              <a:rPr lang="en-US" dirty="0" err="1"/>
              <a:t>Josuttis</a:t>
            </a:r>
            <a:r>
              <a:rPr lang="en-US" dirty="0"/>
              <a:t>, </a:t>
            </a:r>
            <a:r>
              <a:rPr lang="en-US" dirty="0" smtClean="0"/>
              <a:t>C</a:t>
            </a:r>
            <a:r>
              <a:rPr lang="en-US" dirty="0"/>
              <a:t>++ Templates. The Complete </a:t>
            </a:r>
            <a:r>
              <a:rPr lang="en-US" dirty="0" smtClean="0"/>
              <a:t>Guid</a:t>
            </a:r>
            <a:r>
              <a:rPr lang="en-US" dirty="0"/>
              <a:t>e</a:t>
            </a:r>
            <a:r>
              <a:rPr lang="en-US" dirty="0" smtClean="0"/>
              <a:t>, </a:t>
            </a:r>
            <a:r>
              <a:rPr lang="en-US" dirty="0"/>
              <a:t>Pearson Education, </a:t>
            </a:r>
            <a:r>
              <a:rPr lang="en-US" dirty="0" smtClean="0"/>
              <a:t>2003</a:t>
            </a:r>
          </a:p>
          <a:p>
            <a:r>
              <a:rPr lang="en-US" dirty="0"/>
              <a:t>Alexander </a:t>
            </a:r>
            <a:r>
              <a:rPr lang="en-US" dirty="0" err="1"/>
              <a:t>Stepanov</a:t>
            </a:r>
            <a:r>
              <a:rPr lang="en-US" dirty="0"/>
              <a:t>, Paul </a:t>
            </a:r>
            <a:r>
              <a:rPr lang="en-US" dirty="0" err="1"/>
              <a:t>McJones</a:t>
            </a:r>
            <a:r>
              <a:rPr lang="en-US" dirty="0"/>
              <a:t>, </a:t>
            </a:r>
            <a:r>
              <a:rPr lang="en-US" dirty="0" smtClean="0"/>
              <a:t>Elements </a:t>
            </a:r>
            <a:r>
              <a:rPr lang="en-US" dirty="0"/>
              <a:t>of </a:t>
            </a:r>
            <a:r>
              <a:rPr lang="en-US" dirty="0" smtClean="0"/>
              <a:t>Programming, </a:t>
            </a:r>
            <a:r>
              <a:rPr lang="en-US" dirty="0"/>
              <a:t>Addison-Wesley, </a:t>
            </a:r>
            <a:r>
              <a:rPr lang="en-US" dirty="0" smtClean="0"/>
              <a:t>2009</a:t>
            </a:r>
          </a:p>
          <a:p>
            <a:r>
              <a:rPr lang="en-US" dirty="0"/>
              <a:t>Scott Meyers, </a:t>
            </a:r>
            <a:r>
              <a:rPr lang="en-US" dirty="0" smtClean="0"/>
              <a:t>Effective </a:t>
            </a:r>
            <a:r>
              <a:rPr lang="en-US" dirty="0"/>
              <a:t>Modern C++: 42 Specific Ways to Improve Your Use of C++11 and C++</a:t>
            </a:r>
            <a:r>
              <a:rPr lang="en-US" dirty="0" smtClean="0"/>
              <a:t>14, </a:t>
            </a:r>
            <a:r>
              <a:rPr lang="en-US" dirty="0"/>
              <a:t>O'Reilly Media, 2014</a:t>
            </a:r>
          </a:p>
        </p:txBody>
      </p:sp>
    </p:spTree>
    <p:extLst>
      <p:ext uri="{BB962C8B-B14F-4D97-AF65-F5344CB8AC3E}">
        <p14:creationId xmlns:p14="http://schemas.microsoft.com/office/powerpoint/2010/main" val="360149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3139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Тестирование корректности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2"/>
          <p:cNvSpPr txBox="1">
            <a:spLocks/>
          </p:cNvSpPr>
          <p:nvPr/>
        </p:nvSpPr>
        <p:spPr>
          <a:xfrm>
            <a:off x="1590261" y="2953512"/>
            <a:ext cx="9235440" cy="347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latin typeface="Consolas" panose="020B0609020204030204" pitchFamily="49" charset="0"/>
              </a:rPr>
              <a:t>typename</a:t>
            </a:r>
            <a:r>
              <a:rPr lang="fr-FR" sz="3200" dirty="0">
                <a:latin typeface="Consolas" panose="020B0609020204030204" pitchFamily="49" charset="0"/>
              </a:rPr>
              <a:t> T&gt; </a:t>
            </a:r>
            <a:r>
              <a:rPr lang="fr-FR" sz="3200" dirty="0" err="1" smtClean="0">
                <a:latin typeface="Consolas" panose="020B0609020204030204" pitchFamily="49" charset="0"/>
              </a:rPr>
              <a:t>bool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err="1" smtClean="0">
                <a:latin typeface="Consolas" panose="020B0609020204030204" pitchFamily="49" charset="0"/>
              </a:rPr>
              <a:t>test_minmax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</a:t>
            </a:r>
            <a:r>
              <a:rPr lang="fr-FR" sz="3200" dirty="0" smtClean="0">
                <a:latin typeface="Consolas" panose="020B0609020204030204" pitchFamily="49" charset="0"/>
              </a:rPr>
              <a:t>);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 smtClean="0">
                <a:latin typeface="Consolas" panose="020B0609020204030204" pitchFamily="49" charset="0"/>
              </a:rPr>
              <a:t>&gt;(</a:t>
            </a:r>
            <a:r>
              <a:rPr lang="en-US" sz="3200" dirty="0">
                <a:latin typeface="Consolas" panose="020B0609020204030204" pitchFamily="49" charset="0"/>
              </a:rPr>
              <a:t>'a</a:t>
            </a:r>
            <a:r>
              <a:rPr lang="en-US" sz="3200" dirty="0" smtClean="0">
                <a:latin typeface="Consolas" panose="020B0609020204030204" pitchFamily="49" charset="0"/>
              </a:rPr>
              <a:t>', 'b')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&lt;</a:t>
            </a:r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latin typeface="Consolas" panose="020B0609020204030204" pitchFamily="49" charset="0"/>
              </a:rPr>
              <a:t>&gt;(5, 5)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 smtClean="0">
                <a:latin typeface="Consolas" panose="020B0609020204030204" pitchFamily="49" charset="0"/>
              </a:rPr>
              <a:t>&gt;(3.0, 7.2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769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3139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Простой вывод типов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2"/>
          <p:cNvSpPr txBox="1">
            <a:spLocks/>
          </p:cNvSpPr>
          <p:nvPr/>
        </p:nvSpPr>
        <p:spPr>
          <a:xfrm>
            <a:off x="1590261" y="2953512"/>
            <a:ext cx="9235440" cy="347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latin typeface="Consolas" panose="020B0609020204030204" pitchFamily="49" charset="0"/>
              </a:rPr>
              <a:t>typename</a:t>
            </a:r>
            <a:r>
              <a:rPr lang="fr-FR" sz="3200" dirty="0">
                <a:latin typeface="Consolas" panose="020B0609020204030204" pitchFamily="49" charset="0"/>
              </a:rPr>
              <a:t> T&gt; </a:t>
            </a:r>
            <a:r>
              <a:rPr lang="fr-FR" sz="3200" dirty="0" err="1" smtClean="0">
                <a:latin typeface="Consolas" panose="020B0609020204030204" pitchFamily="49" charset="0"/>
              </a:rPr>
              <a:t>bool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err="1" smtClean="0">
                <a:latin typeface="Consolas" panose="020B0609020204030204" pitchFamily="49" charset="0"/>
              </a:rPr>
              <a:t>test_minmax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</a:t>
            </a:r>
            <a:r>
              <a:rPr lang="fr-FR" sz="3200" dirty="0" smtClean="0">
                <a:latin typeface="Consolas" panose="020B0609020204030204" pitchFamily="49" charset="0"/>
              </a:rPr>
              <a:t>);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</a:t>
            </a:r>
            <a:r>
              <a:rPr lang="en-US" sz="3200" dirty="0">
                <a:latin typeface="Consolas" panose="020B0609020204030204" pitchFamily="49" charset="0"/>
              </a:rPr>
              <a:t>'a</a:t>
            </a:r>
            <a:r>
              <a:rPr lang="en-US" sz="3200" dirty="0" smtClean="0">
                <a:latin typeface="Consolas" panose="020B0609020204030204" pitchFamily="49" charset="0"/>
              </a:rPr>
              <a:t>', </a:t>
            </a:r>
            <a:r>
              <a:rPr lang="en-US" sz="3200" dirty="0">
                <a:latin typeface="Consolas" panose="020B0609020204030204" pitchFamily="49" charset="0"/>
              </a:rPr>
              <a:t>'a</a:t>
            </a:r>
            <a:r>
              <a:rPr lang="en-US" sz="3200" dirty="0" smtClean="0">
                <a:latin typeface="Consolas" panose="020B0609020204030204" pitchFamily="49" charset="0"/>
              </a:rPr>
              <a:t>')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(5, 6)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(3.0, 7.2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977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3139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Простой вывод типов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2"/>
          <p:cNvSpPr txBox="1">
            <a:spLocks/>
          </p:cNvSpPr>
          <p:nvPr/>
        </p:nvSpPr>
        <p:spPr>
          <a:xfrm>
            <a:off x="1590261" y="2953512"/>
            <a:ext cx="9235440" cy="347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T</a:t>
            </a:r>
            <a:r>
              <a:rPr lang="fr-FR" sz="3200" dirty="0">
                <a:latin typeface="Consolas" panose="020B0609020204030204" pitchFamily="49" charset="0"/>
              </a:rPr>
              <a:t>&gt; </a:t>
            </a:r>
            <a:r>
              <a:rPr lang="fr-FR" sz="3200" dirty="0" err="1">
                <a:latin typeface="Consolas" panose="020B0609020204030204" pitchFamily="49" charset="0"/>
              </a:rPr>
              <a:t>bool</a:t>
            </a:r>
            <a:r>
              <a:rPr lang="fr-FR" sz="3200" dirty="0">
                <a:latin typeface="Consolas" panose="020B0609020204030204" pitchFamily="49" charset="0"/>
              </a:rPr>
              <a:t/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 err="1">
                <a:latin typeface="Consolas" panose="020B0609020204030204" pitchFamily="49" charset="0"/>
              </a:rPr>
              <a:t>test_minmax</a:t>
            </a:r>
            <a:r>
              <a:rPr lang="fr-FR" sz="3200" dirty="0">
                <a:latin typeface="Consolas" panose="020B0609020204030204" pitchFamily="49" charset="0"/>
              </a:rPr>
              <a:t> 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&amp;y) {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  </a:t>
            </a:r>
            <a:r>
              <a:rPr lang="fr-FR" sz="3200" dirty="0" err="1">
                <a:latin typeface="Consolas" panose="020B0609020204030204" pitchFamily="49" charset="0"/>
              </a:rPr>
              <a:t>assert</a:t>
            </a:r>
            <a:r>
              <a:rPr lang="fr-FR" sz="3200" dirty="0">
                <a:latin typeface="Consolas" panose="020B0609020204030204" pitchFamily="49" charset="0"/>
              </a:rPr>
              <a:t> (x &lt;= y);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  return (</a:t>
            </a:r>
            <a: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min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(x, y) == x) &amp;&amp; 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         (</a:t>
            </a:r>
            <a: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(x, y) == y);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4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Пользовательский тип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600200" y="1484440"/>
            <a:ext cx="9006840" cy="49529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struct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Person</a:t>
            </a:r>
            <a:r>
              <a:rPr lang="ru-RU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{  </a:t>
            </a:r>
            <a:r>
              <a:rPr lang="ru-RU" sz="3200" dirty="0" smtClean="0">
                <a:latin typeface="Consolas" panose="020B0609020204030204" pitchFamily="49" charset="0"/>
              </a:rPr>
              <a:t/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ru-RU" sz="3200" dirty="0" smtClean="0">
                <a:latin typeface="Consolas" panose="020B0609020204030204" pitchFamily="49" charset="0"/>
              </a:rPr>
              <a:t>  </a:t>
            </a:r>
            <a:r>
              <a:rPr lang="en-US" sz="3200" dirty="0" err="1" smtClean="0">
                <a:latin typeface="Consolas" panose="020B0609020204030204" pitchFamily="49" charset="0"/>
              </a:rPr>
              <a:t>const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char *</a:t>
            </a:r>
            <a:r>
              <a:rPr lang="en-US" sz="3200" dirty="0" smtClean="0">
                <a:latin typeface="Consolas" panose="020B0609020204030204" pitchFamily="49" charset="0"/>
              </a:rPr>
              <a:t>name</a:t>
            </a:r>
            <a:r>
              <a:rPr lang="ru-RU" sz="3200" dirty="0" smtClean="0"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latin typeface="Consolas" panose="020B0609020204030204" pitchFamily="49" charset="0"/>
              </a:rPr>
              <a:t>;</a:t>
            </a:r>
            <a:r>
              <a:rPr lang="ru-RU" sz="3200" dirty="0" smtClean="0">
                <a:latin typeface="Consolas" panose="020B0609020204030204" pitchFamily="49" charset="0"/>
              </a:rPr>
              <a:t/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  </a:t>
            </a:r>
            <a:r>
              <a:rPr lang="en-US" sz="3200" dirty="0" err="1"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age</a:t>
            </a:r>
            <a:r>
              <a:rPr lang="ru-RU" sz="3200" dirty="0" smtClean="0"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latin typeface="Consolas" panose="020B0609020204030204" pitchFamily="49" charset="0"/>
              </a:rPr>
              <a:t>;</a:t>
            </a:r>
            <a:r>
              <a:rPr lang="ru-RU" sz="3200" dirty="0" smtClean="0">
                <a:latin typeface="Consolas" panose="020B0609020204030204" pitchFamily="49" charset="0"/>
              </a:rPr>
              <a:t/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  </a:t>
            </a:r>
            <a:r>
              <a:rPr lang="en-US" sz="3200" dirty="0">
                <a:latin typeface="Consolas" panose="020B0609020204030204" pitchFamily="49" charset="0"/>
              </a:rPr>
              <a:t>Person (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char </a:t>
            </a:r>
            <a:r>
              <a:rPr lang="en-US" sz="3200" dirty="0" smtClean="0">
                <a:latin typeface="Consolas" panose="020B0609020204030204" pitchFamily="49" charset="0"/>
              </a:rPr>
              <a:t>*name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age)</a:t>
            </a:r>
            <a:r>
              <a:rPr lang="ru-RU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:       </a:t>
            </a:r>
            <a:r>
              <a:rPr lang="ru-RU" sz="3200" dirty="0" smtClean="0">
                <a:latin typeface="Consolas" panose="020B0609020204030204" pitchFamily="49" charset="0"/>
              </a:rPr>
              <a:t>  </a:t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ru-RU" sz="3200" dirty="0" smtClean="0">
                <a:latin typeface="Consolas" panose="020B0609020204030204" pitchFamily="49" charset="0"/>
              </a:rPr>
              <a:t>    </a:t>
            </a:r>
            <a:r>
              <a:rPr lang="en-US" sz="3200" dirty="0" smtClean="0">
                <a:latin typeface="Consolas" panose="020B0609020204030204" pitchFamily="49" charset="0"/>
              </a:rPr>
              <a:t>name</a:t>
            </a:r>
            <a:r>
              <a:rPr lang="ru-RU" sz="3200" dirty="0" smtClean="0"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latin typeface="Consolas" panose="020B0609020204030204" pitchFamily="49" charset="0"/>
              </a:rPr>
              <a:t> (name</a:t>
            </a:r>
            <a:r>
              <a:rPr lang="en-US" sz="3200" dirty="0">
                <a:latin typeface="Consolas" panose="020B0609020204030204" pitchFamily="49" charset="0"/>
              </a:rPr>
              <a:t>), </a:t>
            </a:r>
            <a:r>
              <a:rPr lang="en-US" sz="3200" dirty="0" smtClean="0">
                <a:latin typeface="Consolas" panose="020B0609020204030204" pitchFamily="49" charset="0"/>
              </a:rPr>
              <a:t>age</a:t>
            </a:r>
            <a:r>
              <a:rPr lang="ru-RU" sz="3200" dirty="0" smtClean="0">
                <a:latin typeface="Consolas" panose="020B0609020204030204" pitchFamily="49" charset="0"/>
              </a:rPr>
              <a:t>_ </a:t>
            </a:r>
            <a:r>
              <a:rPr lang="en-US" sz="3200" dirty="0" smtClean="0">
                <a:latin typeface="Consolas" panose="020B0609020204030204" pitchFamily="49" charset="0"/>
              </a:rPr>
              <a:t>(age</a:t>
            </a:r>
            <a:r>
              <a:rPr lang="en-US" sz="3200" dirty="0">
                <a:latin typeface="Consolas" panose="020B0609020204030204" pitchFamily="49" charset="0"/>
              </a:rPr>
              <a:t>) </a:t>
            </a:r>
            <a:r>
              <a:rPr lang="en-US" sz="3200" dirty="0" smtClean="0">
                <a:latin typeface="Consolas" panose="020B0609020204030204" pitchFamily="49" charset="0"/>
              </a:rPr>
              <a:t>{}</a:t>
            </a:r>
            <a:r>
              <a:rPr lang="ru-RU" sz="3200" dirty="0" smtClean="0">
                <a:latin typeface="Consolas" panose="020B0609020204030204" pitchFamily="49" charset="0"/>
              </a:rPr>
              <a:t/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};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24);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7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Поведение для </a:t>
            </a:r>
            <a:r>
              <a:rPr lang="en-US" sz="4000" dirty="0" smtClean="0"/>
              <a:t>person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63040" y="1484440"/>
            <a:ext cx="9006840" cy="49529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a</a:t>
            </a:r>
            <a:r>
              <a:rPr lang="en-US" sz="3200" dirty="0" smtClean="0">
                <a:latin typeface="Consolas" panose="020B0609020204030204" pitchFamily="49" charset="0"/>
              </a:rPr>
              <a:t>ssert 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(Ivan, Danila));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9774936" y="1938635"/>
            <a:ext cx="1216152" cy="15270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0144806" y="2377440"/>
            <a:ext cx="4165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258825" y="5863030"/>
                <a:ext cx="9905999" cy="923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25" y="5863030"/>
                <a:ext cx="9905999" cy="9234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25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287</TotalTime>
  <Words>1010</Words>
  <Application>Microsoft Office PowerPoint</Application>
  <PresentationFormat>Widescreen</PresentationFormat>
  <Paragraphs>218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Cambria Math</vt:lpstr>
      <vt:lpstr>Consolas</vt:lpstr>
      <vt:lpstr>Trebuchet MS</vt:lpstr>
      <vt:lpstr>Tw Cen MT</vt:lpstr>
      <vt:lpstr>Wingdings</vt:lpstr>
      <vt:lpstr>Circuit</vt:lpstr>
      <vt:lpstr>Шаблоны функций В С++</vt:lpstr>
      <vt:lpstr>PowerPoint Presentation</vt:lpstr>
      <vt:lpstr>ПроСтые шаблоны: max, min</vt:lpstr>
      <vt:lpstr>Тестирование корректности</vt:lpstr>
      <vt:lpstr>Тестирование корректности</vt:lpstr>
      <vt:lpstr>Простой вывод типов</vt:lpstr>
      <vt:lpstr>Простой вывод типов</vt:lpstr>
      <vt:lpstr>Пользовательский тип</vt:lpstr>
      <vt:lpstr>Поведение для person</vt:lpstr>
      <vt:lpstr>Увы...</vt:lpstr>
      <vt:lpstr>ОПРЕДЕЛение ОПЕРАТОРов</vt:lpstr>
      <vt:lpstr>И снова иван и данила</vt:lpstr>
      <vt:lpstr>И снова Увы...</vt:lpstr>
      <vt:lpstr>Нестабильное определение</vt:lpstr>
      <vt:lpstr>стабильное определение</vt:lpstr>
      <vt:lpstr>Обсуждение</vt:lpstr>
      <vt:lpstr>PowerPoint Presentation</vt:lpstr>
      <vt:lpstr>Вывод типов шаблонами функций</vt:lpstr>
      <vt:lpstr>Примеры вывода типов</vt:lpstr>
      <vt:lpstr>Ограничения на вывод типов</vt:lpstr>
      <vt:lpstr>Задача на вывод типов</vt:lpstr>
      <vt:lpstr>Задача на вывод типов: ответ</vt:lpstr>
      <vt:lpstr>Задача на rvalue ссылки</vt:lpstr>
      <vt:lpstr>Задача на rvalue ссылки: ответ</vt:lpstr>
      <vt:lpstr>PowerPoint Presentation</vt:lpstr>
      <vt:lpstr>Порядок перегрузки</vt:lpstr>
      <vt:lpstr>Порядок перегрузки с учетом шаблонов</vt:lpstr>
      <vt:lpstr>Точно подходящая Функция всегда выигрывает у шаблона</vt:lpstr>
      <vt:lpstr>Более специальный шаблон всегда выигрывает у менее специального</vt:lpstr>
      <vt:lpstr>Меньшее количество параметров выигрывает против большего</vt:lpstr>
      <vt:lpstr>Задача на перегрузку шаблонов</vt:lpstr>
      <vt:lpstr>ответ</vt:lpstr>
      <vt:lpstr>обсуждение</vt:lpstr>
      <vt:lpstr>PowerPoint Presentation</vt:lpstr>
      <vt:lpstr>Полиморфизм</vt:lpstr>
      <vt:lpstr>Два полиморфизма в C++</vt:lpstr>
      <vt:lpstr>УТИНАЯ ТИПИЗАЦИЯ (DUCK TYPING)</vt:lpstr>
      <vt:lpstr>Номинативная типизация</vt:lpstr>
      <vt:lpstr>обсуждение</vt:lpstr>
      <vt:lpstr>PowerPoint Presentation</vt:lpstr>
      <vt:lpstr>демонстрация инстанцирования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функций В С++</dc:title>
  <dc:creator>Vladimirov, Konstantin</dc:creator>
  <cp:lastModifiedBy>Vladimirov, Konstantin</cp:lastModifiedBy>
  <cp:revision>119</cp:revision>
  <dcterms:created xsi:type="dcterms:W3CDTF">2017-01-27T18:27:21Z</dcterms:created>
  <dcterms:modified xsi:type="dcterms:W3CDTF">2017-01-28T19:06:18Z</dcterms:modified>
</cp:coreProperties>
</file>