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276" r:id="rId29"/>
    <p:sldId id="287" r:id="rId30"/>
    <p:sldId id="279" r:id="rId31"/>
    <p:sldId id="289" r:id="rId32"/>
    <p:sldId id="292" r:id="rId33"/>
    <p:sldId id="288" r:id="rId34"/>
    <p:sldId id="293" r:id="rId35"/>
    <p:sldId id="294" r:id="rId36"/>
    <p:sldId id="295" r:id="rId37"/>
    <p:sldId id="299" r:id="rId38"/>
    <p:sldId id="316" r:id="rId39"/>
    <p:sldId id="314" r:id="rId40"/>
    <p:sldId id="315" r:id="rId41"/>
    <p:sldId id="297" r:id="rId42"/>
    <p:sldId id="298" r:id="rId43"/>
    <p:sldId id="317" r:id="rId44"/>
    <p:sldId id="296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0" r:id="rId55"/>
    <p:sldId id="313" r:id="rId56"/>
    <p:sldId id="309" r:id="rId57"/>
    <p:sldId id="311" r:id="rId58"/>
    <p:sldId id="312" r:id="rId59"/>
    <p:sldId id="25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воображение</a:t>
            </a:r>
          </a:p>
          <a:p>
            <a:r>
              <a:rPr lang="ru-RU" smtClean="0"/>
              <a:t>Что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</a:t>
            </a:r>
            <a:r>
              <a:rPr lang="en-US" sz="2400">
                <a:latin typeface="Consolas" panose="020B0609020204030204" pitchFamily="49" charset="0"/>
              </a:rPr>
              <a:t>rhs</a:t>
            </a:r>
            <a:r>
              <a:rPr lang="en-US" sz="2400" smtClean="0">
                <a:latin typeface="Consolas" panose="020B0609020204030204" pitchFamily="49" charset="0"/>
              </a:rPr>
              <a:t>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 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ptr_(rhs.ptr_) </a:t>
            </a:r>
            <a:r>
              <a:rPr lang="en-US" smtClean="0">
                <a:latin typeface="Consolas" panose="020B0609020204030204" pitchFamily="49" charset="0"/>
              </a:rPr>
              <a:t>{ rhs.ptr</a:t>
            </a:r>
            <a:r>
              <a:rPr lang="en-US">
                <a:latin typeface="Consolas" panose="020B0609020204030204" pitchFamily="49" charset="0"/>
              </a:rPr>
              <a:t>_ = 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ок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unique_ptr&lt;MyClass&gt; c;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увы, не компилируется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из уникальных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дерева естественным типом владения является уникальное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Data&gt; class Tree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unique_ptr&lt;Node&gt;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Data 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 release_node(unique_ptr&lt;Node&gt; u) {}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дальше 42 открытых метода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Понимаете ли вы почему тело </a:t>
            </a:r>
            <a:r>
              <a:rPr lang="en-US" smtClean="0"/>
              <a:t>release_node </a:t>
            </a:r>
            <a:r>
              <a:rPr lang="ru-RU" smtClean="0"/>
              <a:t>пустое?</a:t>
            </a:r>
            <a:endParaRPr lang="en-US" smtClean="0"/>
          </a:p>
          <a:p>
            <a:r>
              <a:rPr lang="ru-RU" smtClean="0"/>
              <a:t>Есть ли тут какие-то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дерево предоставляет интерфейс к поиску данных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unique_ptr&lt;Node&gt;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??? find (int inorder_pos);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Что должен возвращать метод </a:t>
            </a:r>
            <a:r>
              <a:rPr lang="en-US" smtClean="0"/>
              <a:t>find?</a:t>
            </a:r>
          </a:p>
          <a:p>
            <a:r>
              <a:rPr lang="ru-RU" smtClean="0"/>
              <a:t>Предполагаем, что </a:t>
            </a:r>
            <a:r>
              <a:rPr lang="en-US" smtClean="0"/>
              <a:t>Node* </a:t>
            </a:r>
            <a:r>
              <a:rPr lang="ru-RU" smtClean="0"/>
              <a:t>плохой вариант, так как утечёт сырой указатель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с совместным владением требует перестройки дерева под себя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600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96728" cy="4038600"/>
          </a:xfrm>
        </p:spPr>
        <p:txBody>
          <a:bodyPr/>
          <a:lstStyle/>
          <a:p>
            <a:r>
              <a:rPr lang="ru-RU" smtClean="0"/>
              <a:t>Вспомним базовую проблему </a:t>
            </a:r>
            <a:r>
              <a:rPr lang="en-US" smtClean="0"/>
              <a:t>RAII: </a:t>
            </a:r>
            <a:r>
              <a:rPr lang="ru-RU" smtClean="0"/>
              <a:t>копирование.</a:t>
            </a:r>
          </a:p>
          <a:p>
            <a:r>
              <a:rPr lang="ru-RU" smtClean="0"/>
              <a:t>Пока что были рассмотрены такие варианты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копирования: </a:t>
            </a:r>
            <a:r>
              <a:rPr lang="en-US" smtClean="0"/>
              <a:t>scoped_ptr, const unique_ptr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Копирование с передачей владения: </a:t>
            </a:r>
            <a:r>
              <a:rPr lang="en-US" smtClean="0"/>
              <a:t>auto_ptr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 и семантика перемещения: </a:t>
            </a:r>
            <a:r>
              <a:rPr lang="en-US" smtClean="0"/>
              <a:t>unique_ptr</a:t>
            </a:r>
          </a:p>
          <a:p>
            <a:r>
              <a:rPr lang="ru-RU" smtClean="0"/>
              <a:t>Все эти варианты не предусматривают совместного владения (нет копирования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нет совместного владения</a:t>
            </a:r>
          </a:p>
          <a:p>
            <a:r>
              <a:rPr lang="ru-RU" smtClean="0"/>
              <a:t>Основная идея </a:t>
            </a:r>
            <a:r>
              <a:rPr lang="en-US" smtClean="0"/>
              <a:t>shared_ptr: </a:t>
            </a:r>
            <a:r>
              <a:rPr lang="ru-RU" smtClean="0"/>
              <a:t>подсчёт ссылок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Копирование с подсчётом ссылок и уничтожение объекта при обнулении счётчика</a:t>
            </a:r>
          </a:p>
          <a:p>
            <a:r>
              <a:rPr lang="ru-RU" smtClean="0"/>
              <a:t>Это должно быть подозрительно похоже на </a:t>
            </a:r>
            <a:r>
              <a:rPr lang="en-US" smtClean="0"/>
              <a:t>COW </a:t>
            </a:r>
            <a:r>
              <a:rPr lang="ru-RU" smtClean="0"/>
              <a:t>для строк!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6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3560" y="340360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2840" y="202946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3"/>
            <a:endCxn id="6" idx="2"/>
          </p:cNvCxnSpPr>
          <p:nvPr/>
        </p:nvCxnSpPr>
        <p:spPr>
          <a:xfrm flipV="1">
            <a:off x="9535160" y="2832100"/>
            <a:ext cx="1231900" cy="9728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63560" y="42062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счётчик ссылок не нулевой, данные </a:t>
            </a:r>
            <a:r>
              <a:rPr lang="en-US" sz="2400" smtClean="0"/>
              <a:t>Node</a:t>
            </a:r>
            <a:r>
              <a:rPr lang="ru-RU" sz="2400" smtClean="0"/>
              <a:t> сохраняются в куче и все владеющие указатели могут читать и изменять их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0040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Правильное создание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Существует</a:t>
            </a:r>
            <a:r>
              <a:rPr lang="en-US" smtClean="0"/>
              <a:t> (</a:t>
            </a:r>
            <a:r>
              <a:rPr lang="ru-RU" smtClean="0"/>
              <a:t>начиная с 2014 года) два способа создать умный указатель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p1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p2(new </a:t>
            </a:r>
            <a:r>
              <a:rPr lang="en-US" smtClean="0">
                <a:latin typeface="Consolas" panose="020B0609020204030204" pitchFamily="49" charset="0"/>
              </a:rPr>
              <a:t>Node());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первом случае одним выделением памяти создаётся и контрольный блок и данные</a:t>
            </a:r>
          </a:p>
          <a:p>
            <a:r>
              <a:rPr lang="ru-RU" smtClean="0"/>
              <a:t>Во втором случае сначала создаются данные, а потом в конструкторе контрольный блок</a:t>
            </a:r>
          </a:p>
          <a:p>
            <a:r>
              <a:rPr lang="ru-RU" smtClean="0"/>
              <a:t>Второй вариант менее эффективен и менее безопасен относительно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1020" y="34061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1020" y="42062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</a:t>
            </a:r>
            <a:r>
              <a:rPr lang="en-US" sz="2400" smtClean="0"/>
              <a:t>make_shared, </a:t>
            </a:r>
            <a:r>
              <a:rPr lang="ru-RU" sz="2400" smtClean="0"/>
              <a:t>данные </a:t>
            </a:r>
            <a:r>
              <a:rPr lang="en-US" sz="2400" smtClean="0"/>
              <a:t>Node </a:t>
            </a:r>
            <a:r>
              <a:rPr lang="ru-RU" sz="2400" smtClean="0"/>
              <a:t>могут быть внесены в контрольный блок и выделяться в одну аллокацию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8450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доступа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7160" cy="4038600"/>
          </a:xfrm>
        </p:spPr>
        <p:txBody>
          <a:bodyPr/>
          <a:lstStyle/>
          <a:p>
            <a:r>
              <a:rPr lang="ru-RU" smtClean="0"/>
              <a:t>Если в классе есть закрытые конструкторы, </a:t>
            </a:r>
            <a:r>
              <a:rPr lang="en-US" smtClean="0"/>
              <a:t>make_shared </a:t>
            </a:r>
            <a:r>
              <a:rPr lang="ru-RU" smtClean="0"/>
              <a:t>не сработает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A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A(int v): </a:t>
            </a:r>
            <a:r>
              <a:rPr lang="en-US">
                <a:latin typeface="Consolas" panose="020B0609020204030204" pitchFamily="49" charset="0"/>
              </a:rPr>
              <a:t>val(v</a:t>
            </a:r>
            <a:r>
              <a:rPr lang="en-US" smtClean="0">
                <a:latin typeface="Consolas" panose="020B0609020204030204" pitchFamily="49" charset="0"/>
              </a:rPr>
              <a:t>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сработает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shared_ptr&lt;A&gt; createNext(){ return make_shared&lt;A&gt;(val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сработает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shared_ptr&lt;A</a:t>
            </a:r>
            <a:r>
              <a:rPr lang="en-US">
                <a:latin typeface="Consolas" panose="020B0609020204030204" pitchFamily="49" charset="0"/>
              </a:rPr>
              <a:t>&gt; createNext(){ return shared_ptr&lt;A&gt;(new A(val</a:t>
            </a:r>
            <a:r>
              <a:rPr lang="en-US">
                <a:latin typeface="Consolas" panose="020B0609020204030204" pitchFamily="49" charset="0"/>
              </a:rPr>
              <a:t>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функция </a:t>
            </a:r>
            <a:r>
              <a:rPr lang="en-US" smtClean="0"/>
              <a:t>make_shared </a:t>
            </a:r>
            <a:r>
              <a:rPr lang="ru-RU" smtClean="0"/>
              <a:t>должна иметь доступ к конструктору, который она собирается вызвать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Интересно, что </a:t>
            </a:r>
            <a:r>
              <a:rPr lang="en-US" smtClean="0"/>
              <a:t>make</a:t>
            </a:r>
            <a:r>
              <a:rPr lang="ru-RU" smtClean="0"/>
              <a:t>_</a:t>
            </a:r>
            <a:r>
              <a:rPr lang="en-US" smtClean="0"/>
              <a:t>unique </a:t>
            </a:r>
            <a:r>
              <a:rPr lang="ru-RU" smtClean="0"/>
              <a:t>было стилистической фитюлькой, а вот </a:t>
            </a:r>
            <a:r>
              <a:rPr lang="en-US" smtClean="0"/>
              <a:t>make_shared </a:t>
            </a:r>
            <a:r>
              <a:rPr lang="ru-RU" smtClean="0"/>
              <a:t>имеет весомые аргументы как за, так и против </a:t>
            </a:r>
          </a:p>
          <a:p>
            <a:r>
              <a:rPr lang="ru-RU"/>
              <a:t>И</a:t>
            </a:r>
            <a:r>
              <a:rPr lang="ru-RU" smtClean="0"/>
              <a:t> мы ещё даже не приступили к серьёзной критике, проблема закрытого конструктора во-первых была и в </a:t>
            </a:r>
            <a:r>
              <a:rPr lang="en-US" smtClean="0"/>
              <a:t>make_unique, </a:t>
            </a:r>
            <a:r>
              <a:rPr lang="ru-RU" smtClean="0"/>
              <a:t>во вторых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 проблема</a:t>
            </a:r>
          </a:p>
          <a:p>
            <a:r>
              <a:rPr lang="ru-RU" smtClean="0"/>
              <a:t>И главное </a:t>
            </a:r>
            <a:r>
              <a:rPr lang="ru-RU">
                <a:latin typeface="Corbel" panose="020B0503020204020204" pitchFamily="34" charset="0"/>
              </a:rPr>
              <a:t>–</a:t>
            </a:r>
            <a:r>
              <a:rPr lang="ru-RU"/>
              <a:t> </a:t>
            </a:r>
            <a:r>
              <a:rPr lang="ru-RU" smtClean="0"/>
              <a:t>кажется, подсчёт ссылок открывает ещё одну возможность выделять разделяемый указатель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возвращается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Проблема тут в том, что хочется не </a:t>
            </a:r>
            <a:r>
              <a:rPr lang="en-US" smtClean="0"/>
              <a:t>Node, </a:t>
            </a:r>
            <a:r>
              <a:rPr lang="ru-RU" smtClean="0"/>
              <a:t>а только данные из ноды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9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aliasing 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left</a:t>
            </a:r>
            <a:r>
              <a:rPr lang="en-US">
                <a:latin typeface="Consolas" panose="020B0609020204030204" pitchFamily="49" charset="0"/>
              </a:rPr>
              <a:t>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shared_ptr&lt;Data&gt;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{spn, &amp;(spn-&gt;d)}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Этого можно добиться с помощью управляемого алиасинга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0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8152130" y="3202702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130" y="4534932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0" y="2641600"/>
            <a:ext cx="1925320" cy="2923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созданию с алиасингом, данные могут ссылаться не на все, а на часть данных контрольного блока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385810" y="3815477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6720" y="367895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8"/>
          <p:cNvCxnSpPr>
            <a:stCxn id="16" idx="3"/>
            <a:endCxn id="14" idx="1"/>
          </p:cNvCxnSpPr>
          <p:nvPr/>
        </p:nvCxnSpPr>
        <p:spPr>
          <a:xfrm>
            <a:off x="7020560" y="4080272"/>
            <a:ext cx="1365250" cy="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3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Пошарить самого себя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Совместное владение предполагает иной подход к копированию</a:t>
            </a:r>
          </a:p>
          <a:p>
            <a:pPr marL="45720" indent="0">
              <a:buNone/>
            </a:pPr>
            <a:r>
              <a:rPr lang="en-US"/>
              <a:t>struct </a:t>
            </a:r>
            <a:r>
              <a:rPr lang="en-US" smtClean="0"/>
              <a:t>Bad</a:t>
            </a:r>
            <a:r>
              <a:rPr lang="ru-RU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std::shared_ptr&lt;Bad&gt; getptr()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</a:t>
            </a:r>
            <a:r>
              <a:rPr lang="en-US"/>
              <a:t>return std::shared_ptr&lt;Bad&gt;(this</a:t>
            </a:r>
            <a:r>
              <a:rPr lang="en-US" smtClean="0"/>
              <a:t>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}</a:t>
            </a:r>
            <a:r>
              <a:rPr lang="ru-RU"/>
              <a:t/>
            </a:r>
            <a:br>
              <a:rPr lang="ru-RU"/>
            </a:br>
            <a:r>
              <a:rPr lang="en-US" smtClean="0"/>
              <a:t>};</a:t>
            </a:r>
            <a:endParaRPr lang="en-US"/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std</a:t>
            </a:r>
            <a:r>
              <a:rPr lang="en-US"/>
              <a:t>::shared_ptr&lt;Bad&gt; bp1 = std::make_shared&lt;Bad</a:t>
            </a:r>
            <a:r>
              <a:rPr lang="en-US" smtClean="0"/>
              <a:t>&gt;();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</a:t>
            </a:r>
            <a:r>
              <a:rPr lang="en-US"/>
              <a:t>std::shared_ptr&lt;Bad&gt; bp2 = bp1-&gt;getptr();</a:t>
            </a:r>
          </a:p>
        </p:txBody>
      </p:sp>
    </p:spTree>
    <p:extLst>
      <p:ext uri="{BB962C8B-B14F-4D97-AF65-F5344CB8AC3E}">
        <p14:creationId xmlns:p14="http://schemas.microsoft.com/office/powerpoint/2010/main" val="2413327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struct Good: std::enable_shared_from_this&lt;Good&gt;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</a:t>
            </a:r>
            <a:r>
              <a:rPr lang="en-US"/>
              <a:t>std::shared_ptr&lt;Good&gt; getptr()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    </a:t>
            </a:r>
            <a:r>
              <a:rPr lang="en-US"/>
              <a:t>return shared_from_this</a:t>
            </a:r>
            <a:r>
              <a:rPr lang="en-US" smtClean="0"/>
              <a:t>();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  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Неправильное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 smtClean="0"/>
              <a:t>Good not_so_good;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std</a:t>
            </a:r>
            <a:r>
              <a:rPr lang="en-US"/>
              <a:t>::shared_ptr&lt;Good&gt; gp1 = not_so_good.getptr</a:t>
            </a:r>
            <a:r>
              <a:rPr lang="en-US" smtClean="0"/>
              <a:t>();</a:t>
            </a:r>
          </a:p>
          <a:p>
            <a:pPr marL="45720" indent="0">
              <a:buNone/>
            </a:pPr>
            <a:r>
              <a:rPr lang="ru-RU" smtClean="0"/>
              <a:t>В С++14 это </a:t>
            </a:r>
            <a:r>
              <a:rPr lang="en-US" smtClean="0"/>
              <a:t>UB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это приводит к выбросу исключения </a:t>
            </a:r>
            <a:r>
              <a:rPr lang="en-US" smtClean="0"/>
              <a:t>std::bad_weak_ptr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013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про </a:t>
            </a:r>
            <a:r>
              <a:rPr lang="en-US" smtClean="0"/>
              <a:t>static_pointer_cast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 многих языках нет ничего, кроме </a:t>
            </a:r>
            <a:r>
              <a:rPr lang="en-US" smtClean="0"/>
              <a:t>shared_pointers </a:t>
            </a:r>
            <a:r>
              <a:rPr lang="ru-RU" smtClean="0"/>
              <a:t>и люди ничего, живут</a:t>
            </a:r>
          </a:p>
          <a:p>
            <a:r>
              <a:rPr lang="ru-RU" smtClean="0"/>
              <a:t>Какие основные проблемы создаёт копирование и подсчёт ссылок?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276466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Закольцованные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Главная проблема указателей с совместным владением это возможность циркулярных ссылок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parent,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эта сладкая пара не умрёт</a:t>
            </a:r>
            <a:r>
              <a:rPr lang="en-US" smtClean="0"/>
              <a:t> </a:t>
            </a:r>
            <a:r>
              <a:rPr lang="ru-RU" smtClean="0"/>
              <a:t>на выходе из области видимости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2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слабые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Слабый указатель не владеет объектом, на который указывает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weak_ptr&lt;Node&gt; parent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счётчик: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уничтожен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master,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чего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slave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всё хорошо за счёт слабого владения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7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нельзя разыменовать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разыменование не сработает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weak_ptr&lt;int&gt; w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 = *t;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сделать</a:t>
            </a:r>
            <a:r>
              <a:rPr lang="en-US" smtClean="0">
                <a:latin typeface="Consolas" panose="020B0609020204030204" pitchFamily="49" charset="0"/>
              </a:rPr>
              <a:t> int xw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*w</a:t>
            </a:r>
            <a:r>
              <a:rPr lang="ru-RU" smtClean="0">
                <a:latin typeface="Consolas" panose="020B0609020204030204" pitchFamily="49" charset="0"/>
              </a:rPr>
              <a:t> нельзя</a:t>
            </a:r>
          </a:p>
          <a:p>
            <a:r>
              <a:rPr lang="ru-RU" smtClean="0"/>
              <a:t>Зато его можно превратить в сильный указатель и потом разыменовать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tprime = w.lock();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xtp = *tprime;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Защёлкивание не вовремя может создать те же проблемы циклической ссылки, но они более контролируемы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 может повиснуть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он может закончится. Типичный случай, приводящий к подвисанию обычных указателей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foo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в этот момент память была освобождена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result = foo();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(result.expired());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(result.lock() == nullptr);</a:t>
            </a:r>
          </a:p>
          <a:p>
            <a:r>
              <a:rPr lang="ru-RU" smtClean="0"/>
              <a:t>Это создаёт возможность контроля валидности состояния слабых указателей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8118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на самом деле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6280" y="306578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0230" y="526923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0560" y="2150110"/>
            <a:ext cx="158496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437880" y="2952750"/>
            <a:ext cx="1915160" cy="51435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66280" y="386842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6280" y="4671060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0" name="Straight Arrow Connector 8"/>
          <p:cNvCxnSpPr>
            <a:stCxn id="6" idx="3"/>
          </p:cNvCxnSpPr>
          <p:nvPr/>
        </p:nvCxnSpPr>
        <p:spPr>
          <a:xfrm flipV="1">
            <a:off x="5894070" y="4969510"/>
            <a:ext cx="882650" cy="701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86880" y="2599690"/>
            <a:ext cx="1925320" cy="336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94480" y="473329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80" y="333121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60560" y="430149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Arrow Connector 8"/>
          <p:cNvCxnSpPr>
            <a:stCxn id="37" idx="3"/>
          </p:cNvCxnSpPr>
          <p:nvPr/>
        </p:nvCxnSpPr>
        <p:spPr>
          <a:xfrm flipV="1">
            <a:off x="5735320" y="3681730"/>
            <a:ext cx="1051560" cy="5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964420" y="479298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29527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712200" y="479298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2211070"/>
            <a:ext cx="302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есть сильные ссылки, данные </a:t>
            </a:r>
            <a:r>
              <a:rPr lang="en-US" sz="2400" smtClean="0"/>
              <a:t>Data</a:t>
            </a:r>
            <a:r>
              <a:rPr lang="ru-RU" sz="2400" smtClean="0"/>
              <a:t> сохраняются в куче и слабые указатели могут с помощью </a:t>
            </a:r>
            <a:r>
              <a:rPr lang="en-US" sz="2400" smtClean="0"/>
              <a:t>lock() </a:t>
            </a:r>
            <a:r>
              <a:rPr lang="ru-RU" sz="2400" smtClean="0"/>
              <a:t>получить к ним доступ</a:t>
            </a:r>
            <a:r>
              <a:rPr lang="en-US" sz="2400" smtClean="0"/>
              <a:t>, </a:t>
            </a:r>
            <a:r>
              <a:rPr lang="ru-RU" sz="2400" smtClean="0"/>
              <a:t>так как </a:t>
            </a:r>
            <a:r>
              <a:rPr lang="en-US" sz="2400" smtClean="0"/>
              <a:t>Data pointer </a:t>
            </a:r>
            <a:r>
              <a:rPr lang="ru-RU" sz="2400" smtClean="0"/>
              <a:t>не </a:t>
            </a:r>
            <a:r>
              <a:rPr lang="en-US" sz="2400" smtClean="0"/>
              <a:t>nullptr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4039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на самом деле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2120" y="31267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6400" y="2211070"/>
            <a:ext cx="1584960" cy="80264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173720" y="3013710"/>
            <a:ext cx="1915160" cy="51435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02120" y="392938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2120" y="4732020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2720" y="2660650"/>
            <a:ext cx="1925320" cy="336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43624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00260" y="48539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448040" y="485394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211070"/>
            <a:ext cx="511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не остаётся ни одной сильной ссылки, то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control block </a:t>
            </a:r>
            <a:r>
              <a:rPr lang="ru-RU" sz="2400" smtClean="0"/>
              <a:t>живёт пока есть слабые ссылки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ru-RU" sz="2400" smtClean="0"/>
              <a:t>освобождается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pointer </a:t>
            </a:r>
            <a:r>
              <a:rPr lang="ru-RU" sz="2400" smtClean="0"/>
              <a:t>становится </a:t>
            </a:r>
            <a:r>
              <a:rPr lang="en-US" sz="2400" smtClean="0"/>
              <a:t>nullptr</a:t>
            </a:r>
            <a:endParaRPr lang="ru-RU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</a:t>
            </a:r>
            <a:r>
              <a:rPr lang="en-US" sz="2400" smtClean="0"/>
              <a:t>weak pointer </a:t>
            </a:r>
            <a:r>
              <a:rPr lang="ru-RU" sz="2400" smtClean="0"/>
              <a:t>указывает на </a:t>
            </a:r>
            <a:r>
              <a:rPr lang="en-US" sz="2400" smtClean="0"/>
              <a:t>control block </a:t>
            </a:r>
            <a:r>
              <a:rPr lang="ru-RU" sz="2400" smtClean="0"/>
              <a:t>без сильных ссылок, то он </a:t>
            </a:r>
            <a:r>
              <a:rPr lang="en-US" sz="2400" smtClean="0"/>
              <a:t>expired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25470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Кэш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5872" cy="4038600"/>
          </a:xfrm>
        </p:spPr>
        <p:txBody>
          <a:bodyPr/>
          <a:lstStyle/>
          <a:p>
            <a:r>
              <a:rPr lang="ru-RU" smtClean="0"/>
              <a:t>Майерс в книге </a:t>
            </a:r>
            <a:r>
              <a:rPr lang="en-US" smtClean="0"/>
              <a:t>"Effective Modern C++" </a:t>
            </a:r>
            <a:r>
              <a:rPr lang="ru-RU" smtClean="0"/>
              <a:t>описывает кэширующую фабрику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unordered_map&lt;int,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 smtClean="0">
                <a:latin typeface="Consolas" panose="020B0609020204030204" pitchFamily="49" charset="0"/>
              </a:rPr>
              <a:t>&gt; cache;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cache[id].lock();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(!result)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как это работает?</a:t>
            </a:r>
          </a:p>
          <a:p>
            <a:r>
              <a:rPr lang="ru-RU" smtClean="0"/>
              <a:t>Вы видите здесь какие-нибудь проблемы?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4776" y="585063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0" y="4817364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4976" y="5382006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2488" y="5933694"/>
            <a:ext cx="512064" cy="41148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13" idx="3"/>
            <a:endCxn id="5" idx="1"/>
          </p:cNvCxnSpPr>
          <p:nvPr/>
        </p:nvCxnSpPr>
        <p:spPr>
          <a:xfrm>
            <a:off x="8988552" y="5023104"/>
            <a:ext cx="384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4776" y="5298948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4776" y="473430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>
            <a:off x="8988552" y="5587746"/>
            <a:ext cx="1106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8988552" y="6139434"/>
            <a:ext cx="17739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9628632" y="4400931"/>
            <a:ext cx="0" cy="416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8582" y="3843908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50958" y="3004564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2"/>
            <a:endCxn id="6" idx="0"/>
          </p:cNvCxnSpPr>
          <p:nvPr/>
        </p:nvCxnSpPr>
        <p:spPr>
          <a:xfrm>
            <a:off x="10351008" y="3561587"/>
            <a:ext cx="0" cy="182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1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Безопасность относительно потоков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onsolas" panose="020B0609020204030204" pitchFamily="49" charset="0"/>
              </a:rPr>
              <a:t> unordered_map&lt;int,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>
                <a:latin typeface="Consolas" panose="020B0609020204030204" pitchFamily="49" charset="0"/>
              </a:rPr>
              <a:t>&gt; cache;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Каждый раз, когда в коде встречается статическая или глобальная переменная, необходимо думать о возможной безопасности относительно потоков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2280"/>
          </a:xfrm>
        </p:spPr>
        <p:txBody>
          <a:bodyPr/>
          <a:lstStyle/>
          <a:p>
            <a:r>
              <a:rPr lang="ru-RU" smtClean="0"/>
              <a:t>Пока что без экскурсий в глубину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unordered_map&lt;int, weak_ptr&lt;T&gt;&gt; </a:t>
            </a:r>
            <a:r>
              <a:rPr lang="en-US">
                <a:latin typeface="Consolas" panose="020B0609020204030204" pitchFamily="49" charset="0"/>
              </a:rPr>
              <a:t>cache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mutex mcache;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lock_guard&lt;mutex&gt; hold(mcache);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У нас будет лекция (и не одна) про то, как это делать правильно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5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известно 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ограничен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758</TotalTime>
  <Words>1602</Words>
  <Application>Microsoft Office PowerPoint</Application>
  <PresentationFormat>Widescreen</PresentationFormat>
  <Paragraphs>313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Обсуждение: идиома PImpl</vt:lpstr>
      <vt:lpstr>Обсуждение: идиома PImpl</vt:lpstr>
      <vt:lpstr>Дерево из уникальных указателей</vt:lpstr>
      <vt:lpstr>Обсуждение</vt:lpstr>
      <vt:lpstr>Проблема метода find в дереве</vt:lpstr>
      <vt:lpstr>PowerPoint Presentation</vt:lpstr>
      <vt:lpstr>Проблема метода find в дереве</vt:lpstr>
      <vt:lpstr>Идея для shared_ptr</vt:lpstr>
      <vt:lpstr>Как может быть устроен shared_ptr</vt:lpstr>
      <vt:lpstr>Правильное создание</vt:lpstr>
      <vt:lpstr>Как может быть устроен shared_ptr</vt:lpstr>
      <vt:lpstr>Проблема доступа</vt:lpstr>
      <vt:lpstr>Обсуждение</vt:lpstr>
      <vt:lpstr>Проблема метода find возвращается</vt:lpstr>
      <vt:lpstr>Решение: aliasing ctors</vt:lpstr>
      <vt:lpstr>Как может быть устроен shared_ptr</vt:lpstr>
      <vt:lpstr>Пошарить самого себя</vt:lpstr>
      <vt:lpstr>Правильный вариант</vt:lpstr>
      <vt:lpstr>Неправильное использование</vt:lpstr>
      <vt:lpstr>Приведение</vt:lpstr>
      <vt:lpstr>Обсуждение</vt:lpstr>
      <vt:lpstr>PowerPoint Presentation</vt:lpstr>
      <vt:lpstr>Закольцованные указатели</vt:lpstr>
      <vt:lpstr>Решение: слабые указатели</vt:lpstr>
      <vt:lpstr>Слабый указатель нельзя разыменовать</vt:lpstr>
      <vt:lpstr>Слабый указатель не может повиснуть</vt:lpstr>
      <vt:lpstr>Как на самом деле устроен shared_ptr</vt:lpstr>
      <vt:lpstr>Как на самом деле устроен shared_ptr</vt:lpstr>
      <vt:lpstr>Кэш Майерса</vt:lpstr>
      <vt:lpstr>Проблема-тизер</vt:lpstr>
      <vt:lpstr>Решение-тизер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129</cp:revision>
  <dcterms:created xsi:type="dcterms:W3CDTF">2017-06-26T09:21:48Z</dcterms:created>
  <dcterms:modified xsi:type="dcterms:W3CDTF">2017-08-31T21:58:25Z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2017-08-31 21:58:23Z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