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2" r:id="rId5"/>
    <p:sldId id="263" r:id="rId6"/>
    <p:sldId id="265" r:id="rId7"/>
    <p:sldId id="277" r:id="rId8"/>
    <p:sldId id="278" r:id="rId9"/>
    <p:sldId id="259" r:id="rId10"/>
    <p:sldId id="276" r:id="rId11"/>
    <p:sldId id="279" r:id="rId12"/>
    <p:sldId id="271" r:id="rId13"/>
    <p:sldId id="275" r:id="rId14"/>
    <p:sldId id="281" r:id="rId15"/>
    <p:sldId id="316" r:id="rId16"/>
    <p:sldId id="317" r:id="rId17"/>
    <p:sldId id="318" r:id="rId18"/>
    <p:sldId id="313" r:id="rId19"/>
    <p:sldId id="319" r:id="rId20"/>
    <p:sldId id="309" r:id="rId21"/>
    <p:sldId id="261" r:id="rId22"/>
    <p:sldId id="301" r:id="rId23"/>
    <p:sldId id="302" r:id="rId24"/>
    <p:sldId id="303" r:id="rId25"/>
    <p:sldId id="320" r:id="rId26"/>
    <p:sldId id="305" r:id="rId27"/>
    <p:sldId id="306" r:id="rId28"/>
    <p:sldId id="335" r:id="rId29"/>
    <p:sldId id="334" r:id="rId30"/>
    <p:sldId id="307" r:id="rId31"/>
    <p:sldId id="308" r:id="rId32"/>
    <p:sldId id="330" r:id="rId33"/>
    <p:sldId id="257" r:id="rId34"/>
    <p:sldId id="258" r:id="rId35"/>
    <p:sldId id="280" r:id="rId36"/>
    <p:sldId id="315" r:id="rId37"/>
    <p:sldId id="311" r:id="rId38"/>
    <p:sldId id="282" r:id="rId39"/>
    <p:sldId id="297" r:id="rId40"/>
    <p:sldId id="298" r:id="rId41"/>
    <p:sldId id="299" r:id="rId42"/>
    <p:sldId id="283" r:id="rId43"/>
    <p:sldId id="284" r:id="rId44"/>
    <p:sldId id="285" r:id="rId45"/>
    <p:sldId id="321" r:id="rId46"/>
    <p:sldId id="286" r:id="rId47"/>
    <p:sldId id="287" r:id="rId48"/>
    <p:sldId id="288" r:id="rId49"/>
    <p:sldId id="289" r:id="rId50"/>
    <p:sldId id="323" r:id="rId51"/>
    <p:sldId id="324" r:id="rId52"/>
    <p:sldId id="331" r:id="rId53"/>
    <p:sldId id="332" r:id="rId54"/>
    <p:sldId id="312" r:id="rId55"/>
    <p:sldId id="290" r:id="rId56"/>
    <p:sldId id="291" r:id="rId57"/>
    <p:sldId id="292" r:id="rId58"/>
    <p:sldId id="293" r:id="rId59"/>
    <p:sldId id="295" r:id="rId60"/>
    <p:sldId id="296" r:id="rId61"/>
    <p:sldId id="325" r:id="rId62"/>
    <p:sldId id="326" r:id="rId63"/>
    <p:sldId id="327" r:id="rId64"/>
    <p:sldId id="294" r:id="rId65"/>
    <p:sldId id="328" r:id="rId66"/>
    <p:sldId id="329" r:id="rId67"/>
    <p:sldId id="300" r:id="rId68"/>
    <p:sldId id="322" r:id="rId69"/>
    <p:sldId id="314" r:id="rId70"/>
    <p:sldId id="268" r:id="rId71"/>
    <p:sldId id="333" r:id="rId72"/>
    <p:sldId id="266" r:id="rId73"/>
    <p:sldId id="272" r:id="rId74"/>
    <p:sldId id="273" r:id="rId75"/>
    <p:sldId id="274" r:id="rId76"/>
    <p:sldId id="336" r:id="rId77"/>
    <p:sldId id="337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SFINAE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Шаблонные параметры, инстанцирование и подстановка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08162" y="6098960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</a:t>
            </a:r>
            <a:r>
              <a:rPr lang="en-US" sz="1400" smtClean="0"/>
              <a:t>2017</a:t>
            </a:r>
          </a:p>
          <a:p>
            <a:pPr algn="r"/>
            <a:r>
              <a:rPr lang="en-US" sz="1400" cap="none" smtClean="0"/>
              <a:t>mail-to: konstantin.vladimirov@gmail.com</a:t>
            </a:r>
            <a:endParaRPr lang="en-US" sz="1400" cap="none" smtClean="0"/>
          </a:p>
        </p:txBody>
      </p:sp>
    </p:spTree>
    <p:extLst>
      <p:ext uri="{BB962C8B-B14F-4D97-AF65-F5344CB8AC3E}">
        <p14:creationId xmlns:p14="http://schemas.microsoft.com/office/powerpoint/2010/main" val="244824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БОЛЕЕ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//</a:t>
            </a:r>
            <a:r>
              <a:rPr lang="ru-RU" sz="1800">
                <a:latin typeface="Consolas" panose="020B0609020204030204" pitchFamily="49" charset="0"/>
              </a:rPr>
              <a:t> .....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enum </a:t>
            </a:r>
            <a:r>
              <a:rPr lang="en-US" sz="1800">
                <a:latin typeface="Consolas" panose="020B0609020204030204" pitchFamily="49" charset="0"/>
              </a:rPr>
              <a:t>AlgoType { </a:t>
            </a:r>
            <a:r>
              <a:rPr lang="en-US" sz="1800" smtClean="0">
                <a:latin typeface="Consolas" panose="020B0609020204030204" pitchFamily="49" charset="0"/>
              </a:rPr>
              <a:t>INSRT</a:t>
            </a:r>
            <a:r>
              <a:rPr lang="en-US" sz="1800">
                <a:latin typeface="Consolas" panose="020B0609020204030204" pitchFamily="49" charset="0"/>
              </a:rPr>
              <a:t>, QUICK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static </a:t>
            </a:r>
            <a:r>
              <a:rPr lang="en-US" sz="1800">
                <a:latin typeface="Consolas" panose="020B0609020204030204" pitchFamily="49" charset="0"/>
              </a:rPr>
              <a:t>const int algo = (N&lt;50) </a:t>
            </a:r>
            <a:r>
              <a:rPr lang="en-US" sz="1800" smtClean="0">
                <a:latin typeface="Consolas" panose="020B0609020204030204" pitchFamily="49" charset="0"/>
              </a:rPr>
              <a:t>? INSRT : QUICK;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Int2Type&lt;INSRT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Int2Type&lt;QUICK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 do_sort </a:t>
            </a:r>
            <a:r>
              <a:rPr lang="en-US" sz="1800">
                <a:latin typeface="Consolas" panose="020B0609020204030204" pitchFamily="49" charset="0"/>
              </a:rPr>
              <a:t>(Int2Type&lt;algo</a:t>
            </a:r>
            <a:r>
              <a:rPr lang="en-US" sz="1800" smtClean="0">
                <a:latin typeface="Consolas" panose="020B0609020204030204" pitchFamily="49" charset="0"/>
              </a:rPr>
              <a:t>&gt;());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размышления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насчёт обратного переходника </a:t>
            </a:r>
            <a:r>
              <a:rPr lang="en-US" smtClean="0"/>
              <a:t>Type2Int, </a:t>
            </a:r>
            <a:r>
              <a:rPr lang="ru-RU" smtClean="0"/>
              <a:t>который берёт любой тип и ставит ему в соответствие число?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interface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do_smth(Value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 static_cast&lt;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latin typeface="Consolas" panose="020B0609020204030204" pitchFamily="49" charset="0"/>
              </a:rPr>
              <a:t>*&gt;(this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r>
              <a:rPr lang="ru-RU" sz="1800" smtClean="0">
                <a:latin typeface="Consolas" panose="020B0609020204030204" pitchFamily="49" charset="0"/>
              </a:rPr>
              <a:t>-</a:t>
            </a:r>
            <a:r>
              <a:rPr lang="en-US" sz="1800" smtClean="0">
                <a:latin typeface="Consolas" panose="020B0609020204030204" pitchFamily="49" charset="0"/>
              </a:rPr>
              <a:t>&gt;do_smth(v);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implementation 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</a:t>
            </a: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&lt;implementation&lt;Value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 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do_smth(Value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implementation&lt;int&gt;, 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intf_int_t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238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27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</a:t>
            </a:r>
            <a:r>
              <a:rPr lang="en-US" sz="1800">
                <a:solidFill>
                  <a:srgbClr val="FFFF00"/>
                </a:solidFill>
                <a:latin typeface="Consolas" panose="020B0609020204030204" pitchFamily="49" charset="0"/>
              </a:rPr>
              <a:t>template &lt;typename&gt; class 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latin typeface="Consolas" panose="020B0609020204030204" pitchFamily="49" charset="0"/>
              </a:rPr>
              <a:t>, 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interface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do_smth(Value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 static_cast&lt;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Derived&lt;Value</a:t>
            </a:r>
            <a:r>
              <a:rPr lang="en-US" sz="180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*&gt;(this)-&gt;</a:t>
            </a:r>
            <a:r>
              <a:rPr lang="en-US" sz="1800" smtClean="0">
                <a:latin typeface="Consolas" panose="020B0609020204030204" pitchFamily="49" charset="0"/>
              </a:rPr>
              <a:t>do_smth(v);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implementation 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       public interface 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&lt;implementation, Value</a:t>
            </a:r>
            <a:r>
              <a:rPr lang="en-US" sz="180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do_smth(Value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rgbClr val="FFFF00"/>
                </a:solidFill>
                <a:latin typeface="Consolas" panose="020B0609020204030204" pitchFamily="49" charset="0"/>
              </a:rPr>
              <a:t>implementation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int&gt; </a:t>
            </a:r>
            <a:r>
              <a:rPr lang="en-US" sz="1800" smtClean="0">
                <a:latin typeface="Consolas" panose="020B0609020204030204" pitchFamily="49" charset="0"/>
              </a:rPr>
              <a:t>intf_int_t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531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шаблонный шаблонный параметр с одним параметром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template &lt;typename&gt; class </a:t>
            </a:r>
            <a:r>
              <a:rPr lang="en-US" sz="2000">
                <a:latin typeface="Consolas" panose="020B0609020204030204" pitchFamily="49" charset="0"/>
              </a:rPr>
              <a:t>CreationPolicy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</a:t>
            </a:r>
            <a:r>
              <a:rPr lang="en-US" sz="2000">
                <a:latin typeface="Consolas" panose="020B0609020204030204" pitchFamily="49" charset="0"/>
              </a:rPr>
              <a:t>public CreationPolicy&lt;Widget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/>
              <a:t>шаблонный шаблонный параметр с </a:t>
            </a:r>
            <a:r>
              <a:rPr lang="ru-RU" sz="2000" smtClean="0"/>
              <a:t>двумя параметрами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FF00"/>
                </a:solidFill>
                <a:latin typeface="Consolas" panose="020B0609020204030204" pitchFamily="49" charset="0"/>
              </a:rPr>
              <a:t>template &lt;typename, typename&gt;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class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CreationPolicyEx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public </a:t>
            </a:r>
            <a:r>
              <a:rPr lang="en-US" sz="2000">
                <a:latin typeface="Consolas" panose="020B0609020204030204" pitchFamily="49" charset="0"/>
              </a:rPr>
              <a:t>CreationPolicyEx&lt;Widget, WidgetPattern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Storage&lt;Element&gt; m_storage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push(const Element&amp; e) { m_storage.push_back(e);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pop() { m_storage.pop_back();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6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</a:t>
            </a:r>
            <a:r>
              <a:rPr lang="en-US" sz="2000">
                <a:latin typeface="Consolas" panose="020B0609020204030204" pitchFamily="49" charset="0"/>
              </a:rPr>
              <a:t>;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</a:p>
          <a:p>
            <a:pPr marL="0" indent="0">
              <a:buNone/>
            </a:pPr>
            <a:r>
              <a:rPr lang="ru-RU" sz="2000" smtClean="0"/>
              <a:t>Увы, это не работает, так как вектор имеет ДВА параметра: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expected a template of type 'template&lt;class&gt; class Storage',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got </a:t>
            </a:r>
            <a:r>
              <a:rPr lang="en-US" sz="2000">
                <a:latin typeface="Consolas" panose="020B0609020204030204" pitchFamily="49" charset="0"/>
              </a:rPr>
              <a:t>'template&lt;class _Tp, class _Alloc&gt; class std::vector</a:t>
            </a:r>
            <a:r>
              <a:rPr lang="en-US" sz="200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ru-RU" sz="2000" smtClean="0"/>
              <a:t>Второй по умолчанию, но в "типе" шаблонного шаблонного параметра умолчания не считаются.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765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длинноеды высших категорий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struct Vector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Stack 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&lt;template </a:t>
            </a:r>
            <a:r>
              <a:rPr lang="en-US" sz="1800">
                <a:latin typeface="Consolas" panose="020B0609020204030204" pitchFamily="49" charset="0"/>
              </a:rPr>
              <a:t>&lt;template &lt;typename&gt; </a:t>
            </a:r>
            <a:r>
              <a:rPr lang="en-US" sz="1800" smtClean="0">
                <a:latin typeface="Consolas" panose="020B0609020204030204" pitchFamily="49" charset="0"/>
              </a:rPr>
              <a:t>typename, typename&gt; class Stack,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template </a:t>
            </a:r>
            <a:r>
              <a:rPr lang="en-US" sz="1800">
                <a:latin typeface="Consolas" panose="020B0609020204030204" pitchFamily="49" charset="0"/>
              </a:rPr>
              <a:t>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StackMachine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Vector </a:t>
            </a:r>
            <a:r>
              <a:rPr lang="en-US" sz="1800">
                <a:latin typeface="Consolas" panose="020B0609020204030204" pitchFamily="49" charset="0"/>
              </a:rPr>
              <a:t>&lt;int&gt; v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 </a:t>
            </a:r>
            <a:r>
              <a:rPr lang="en-US" sz="1800">
                <a:latin typeface="Consolas" panose="020B0609020204030204" pitchFamily="49" charset="0"/>
              </a:rPr>
              <a:t>&lt;Vector, int&gt; 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StackMachine </a:t>
            </a:r>
            <a:r>
              <a:rPr lang="en-US" sz="1800">
                <a:latin typeface="Consolas" panose="020B0609020204030204" pitchFamily="49" charset="0"/>
              </a:rPr>
              <a:t>&lt;Stack, Vector, int&gt; a</a:t>
            </a:r>
            <a:r>
              <a:rPr lang="en-US" sz="1800" smtClean="0">
                <a:latin typeface="Consolas" panose="020B0609020204030204" pitchFamily="49" charset="0"/>
              </a:rPr>
              <a:t>; // OOOK!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9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класс?</a:t>
            </a:r>
            <a:endParaRPr lang="en-US" smtClean="0"/>
          </a:p>
          <a:p>
            <a:pPr lvl="1"/>
            <a:r>
              <a:rPr lang="ru-RU" smtClean="0"/>
              <a:t>Типами с несчетными</a:t>
            </a:r>
            <a:r>
              <a:rPr lang="en-US" smtClean="0"/>
              <a:t>/</a:t>
            </a:r>
            <a:r>
              <a:rPr lang="ru-RU" smtClean="0"/>
              <a:t>несепарабельными значениями: </a:t>
            </a:r>
            <a:r>
              <a:rPr lang="en-US" smtClean="0"/>
              <a:t>double, float, long double</a:t>
            </a:r>
          </a:p>
          <a:p>
            <a:pPr lvl="2"/>
            <a:r>
              <a:rPr lang="en-US">
                <a:latin typeface="Consolas" panose="020B0609020204030204" pitchFamily="49" charset="0"/>
              </a:rPr>
              <a:t>func&lt;1/3.f&gt; (); </a:t>
            </a:r>
          </a:p>
          <a:p>
            <a:pPr lvl="2"/>
            <a:r>
              <a:rPr lang="en-US">
                <a:latin typeface="Consolas" panose="020B0609020204030204" pitchFamily="49" charset="0"/>
              </a:rPr>
              <a:t>func&lt;2/6.f&gt; </a:t>
            </a:r>
            <a:r>
              <a:rPr lang="en-US" smtClean="0">
                <a:latin typeface="Consolas" panose="020B0609020204030204" pitchFamily="49" charset="0"/>
              </a:rPr>
              <a:t>(); // </a:t>
            </a:r>
            <a:r>
              <a:rPr lang="ru-RU" smtClean="0">
                <a:latin typeface="Consolas" panose="020B0609020204030204" pitchFamily="49" charset="0"/>
              </a:rPr>
              <a:t>та же что и выше?</a:t>
            </a:r>
            <a:endParaRPr lang="en-US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Экземплярами классов, даже стандартных вроде </a:t>
            </a:r>
            <a:r>
              <a:rPr lang="en-US" smtClean="0"/>
              <a:t>std::complex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выражениями и экземплярами замыканий</a:t>
            </a:r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  <a:endParaRPr lang="ru-RU" sz="36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87646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Инстанцирование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/>
              <a:t> </a:t>
            </a:r>
            <a:r>
              <a:rPr lang="ru-RU" sz="3600" smtClean="0"/>
              <a:t>Ленивость инстанцирования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0932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Инстанцированием называется порождение конкретного класса, функции, функции-члена из обобщенного кода</a:t>
            </a:r>
          </a:p>
          <a:p>
            <a:pPr marL="0" indent="0">
              <a:buNone/>
            </a:pPr>
            <a:r>
              <a:rPr lang="ru-RU" smtClean="0"/>
              <a:t>При инстанцировании может происходить:</a:t>
            </a:r>
          </a:p>
          <a:p>
            <a:r>
              <a:rPr lang="ru-RU" smtClean="0"/>
              <a:t>Подстановка типов (</a:t>
            </a:r>
            <a:r>
              <a:rPr lang="en-US" smtClean="0"/>
              <a:t>substitution)</a:t>
            </a:r>
          </a:p>
          <a:p>
            <a:r>
              <a:rPr lang="ru-RU" smtClean="0"/>
              <a:t>Вывод типов</a:t>
            </a:r>
            <a:r>
              <a:rPr lang="en-US" smtClean="0"/>
              <a:t> (inference)</a:t>
            </a:r>
            <a:endParaRPr lang="ru-RU" smtClean="0"/>
          </a:p>
          <a:p>
            <a:r>
              <a:rPr lang="ru-RU" smtClean="0"/>
              <a:t>Изобретение типов</a:t>
            </a:r>
            <a:r>
              <a:rPr lang="en-US" smtClean="0"/>
              <a:t> (invention)</a:t>
            </a:r>
            <a:endParaRPr lang="ru-RU" smtClean="0"/>
          </a:p>
          <a:p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правила довольно сложны, но сводятся к двум простым пунктам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класса инстанцируется ДО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функции инстанцируется ПОСЛЕ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2&gt;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ipptr_t;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9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Stars&lt;int,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0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обрыв рекурсии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&gt;;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0&gt;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Stars&lt;int,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ipptr_t;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89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9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proceed(T);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tearup()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finalize()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proceed(T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  Dancing&lt;T</a:t>
            </a:r>
            <a:r>
              <a:rPr lang="fr-FR" sz="1800">
                <a:latin typeface="Consolas" panose="020B0609020204030204" pitchFamily="49" charset="0"/>
              </a:rPr>
              <a:t>&gt; </a:t>
            </a:r>
            <a:r>
              <a:rPr lang="fr-FR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a.finalize();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a.tearup();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09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284104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proceed(T</a:t>
            </a:r>
            <a:r>
              <a:rPr lang="en-US" sz="1800">
                <a:latin typeface="Consolas" panose="020B0609020204030204" pitchFamily="49" charset="0"/>
              </a:rPr>
              <a:t>);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tearup()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proceed(0</a:t>
            </a:r>
            <a:r>
              <a:rPr lang="en-US" sz="1800">
                <a:latin typeface="Consolas" panose="020B0609020204030204" pitchFamily="49" charset="0"/>
              </a:rPr>
              <a:t>); }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finalize()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proceed(T </a:t>
            </a:r>
            <a:r>
              <a:rPr lang="fr-FR" sz="1800">
                <a:latin typeface="Consolas" panose="020B0609020204030204" pitchFamily="49" charset="0"/>
              </a:rPr>
              <a:t>t)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  Dancing&lt;T&gt;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a.finalize();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Dancing&lt;int&gt;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a.tearup();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862" y="2249486"/>
            <a:ext cx="5303108" cy="4164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  <a:r>
              <a:rPr lang="ru-RU" sz="1800" smtClean="0">
                <a:latin typeface="Consolas" panose="020B0609020204030204" pitchFamily="49" charset="0"/>
              </a:rPr>
              <a:t> использует </a:t>
            </a:r>
            <a:r>
              <a:rPr lang="en-US" sz="1800" smtClean="0">
                <a:latin typeface="Consolas" panose="020B0609020204030204" pitchFamily="49" charset="0"/>
              </a:rPr>
              <a:t>proceed&lt;int&gt;(0)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endParaRPr lang="en-US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proceed&lt;int&gt;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main()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67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proceed(T);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tearup()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finalize()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smtClean="0">
                <a:latin typeface="Consolas" panose="020B0609020204030204" pitchFamily="49" charset="0"/>
              </a:rPr>
              <a:t>template&lt;typename </a:t>
            </a:r>
            <a:r>
              <a:rPr lang="fr-FR" sz="1800">
                <a:latin typeface="Consolas" panose="020B0609020204030204" pitchFamily="49" charset="0"/>
              </a:rPr>
              <a:t>T&gt; void </a:t>
            </a:r>
            <a:r>
              <a:rPr lang="fr-FR" sz="1800" smtClean="0">
                <a:latin typeface="Consolas" panose="020B0609020204030204" pitchFamily="49" charset="0"/>
              </a:rPr>
              <a:t>proceed(T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 Dancing&lt;T</a:t>
            </a:r>
            <a:r>
              <a:rPr lang="fr-FR" sz="1800">
                <a:latin typeface="Consolas" panose="020B0609020204030204" pitchFamily="49" charset="0"/>
              </a:rPr>
              <a:t>&gt; a</a:t>
            </a:r>
            <a:r>
              <a:rPr lang="fr-FR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a.finalize(); 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r>
              <a:rPr lang="en-US" sz="1800" smtClean="0">
                <a:latin typeface="Consolas" panose="020B0609020204030204" pitchFamily="49" charset="0"/>
              </a:rPr>
              <a:t>a.tearup(); }</a:t>
            </a:r>
            <a:endParaRPr lang="ru-RU" sz="18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7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proceed(T);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tearup()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finalize()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 { void tearup(); void finalize(); }; 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БЕЗ тел функций</a:t>
            </a:r>
            <a:endParaRPr lang="en-US" sz="1800" smtClean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proceed(T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 Dancing&lt;T</a:t>
            </a:r>
            <a:r>
              <a:rPr lang="fr-FR" sz="1800">
                <a:latin typeface="Consolas" panose="020B0609020204030204" pitchFamily="49" charset="0"/>
              </a:rPr>
              <a:t>&gt; a</a:t>
            </a:r>
            <a:r>
              <a:rPr lang="fr-FR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a.finalize(); 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r>
              <a:rPr lang="en-US" sz="1800" smtClean="0">
                <a:latin typeface="Consolas" panose="020B0609020204030204" pitchFamily="49" charset="0"/>
              </a:rPr>
              <a:t>a.tearup(); }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Dancing&lt;int&gt;::tearup</a:t>
            </a:r>
            <a:endParaRPr lang="ru-RU" sz="18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654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Что может быть шаблонным параметром?</a:t>
            </a:r>
          </a:p>
          <a:p>
            <a:r>
              <a:rPr lang="ru-RU" smtClean="0"/>
              <a:t>Типы</a:t>
            </a:r>
          </a:p>
          <a:p>
            <a:r>
              <a:rPr lang="ru-RU" smtClean="0"/>
              <a:t>Целые числа (</a:t>
            </a:r>
            <a:r>
              <a:rPr lang="en-US" smtClean="0"/>
              <a:t>bool, char, unsigned char, int, long, etc ....)</a:t>
            </a:r>
            <a:endParaRPr lang="ru-RU" smtClean="0"/>
          </a:p>
          <a:p>
            <a:r>
              <a:rPr lang="ru-RU" smtClean="0"/>
              <a:t>Указатели и ссылки на глобальные и статические переменные и функции</a:t>
            </a:r>
          </a:p>
          <a:p>
            <a:r>
              <a:rPr lang="ru-RU" smtClean="0"/>
              <a:t>Шаблоны</a:t>
            </a:r>
          </a:p>
          <a:p>
            <a:r>
              <a:rPr lang="ru-RU" smtClean="0"/>
              <a:t>Пачки из всего вышеперечисленного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proceed(T);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tearup()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proceed(0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finalize()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 { void tearup(); void finalize(); }; //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БЕЗ тел функций</a:t>
            </a:r>
            <a:endParaRPr lang="en-US" sz="1800" smtClean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proceed(T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 Dancing&lt;T</a:t>
            </a:r>
            <a:r>
              <a:rPr lang="fr-FR" sz="1800">
                <a:latin typeface="Consolas" panose="020B0609020204030204" pitchFamily="49" charset="0"/>
              </a:rPr>
              <a:t>&gt; a</a:t>
            </a:r>
            <a:r>
              <a:rPr lang="fr-FR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a.finalize(); 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r>
              <a:rPr lang="en-US" sz="1800" smtClean="0">
                <a:latin typeface="Consolas" panose="020B0609020204030204" pitchFamily="49" charset="0"/>
              </a:rPr>
              <a:t>a.tearup(); }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Dancing&lt;int&gt;::tearup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Dancing&lt;int&gt;::tearup () { proceed(0); 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proceed&lt;int&gt;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proceed&lt;int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(int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{ Dancing&lt;int&gt; a; 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                  a.finalize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Dancing&lt;int&gt;::finalize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Dancing&lt;int&gt;::finalize () {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3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тема для размышления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в языке есть шаблоны переменных (см. следующие лекции, они действительно есть). Когда должны инстанцироваться </a:t>
            </a: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они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4000" smtClean="0"/>
              <a:t> Инстанцирование</a:t>
            </a:r>
            <a:endParaRPr lang="en-US" sz="400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/>
              <a:t> </a:t>
            </a:r>
            <a:r>
              <a:rPr lang="ru-RU" sz="3600" smtClean="0"/>
              <a:t>Ленивость инстанцирования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74473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260"/>
            <a:ext cx="9905999" cy="12401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foo (int x, int y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(x &gt; 3) ? 0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79374" y="3231082"/>
            <a:ext cx="2689990" cy="164882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96651" y="5135426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903389" y="5827562"/>
            <a:ext cx="1873884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2258791" y="4879387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16200000" flipH="1">
            <a:off x="1980816" y="5161005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6433372" y="3216896"/>
            <a:ext cx="2689990" cy="121195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invoke foo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560758" y="4698951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7557387" y="5481080"/>
            <a:ext cx="1873884" cy="84432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6912785" y="4428602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6717888" y="5063745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94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</a:t>
            </a:r>
            <a:r>
              <a:rPr lang="ru-RU" smtClean="0"/>
              <a:t> 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вычислении сокращенных выражений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&amp;&amp; (p-&gt;x == 3))</a:t>
            </a:r>
          </a:p>
          <a:p>
            <a:r>
              <a:rPr lang="ru-RU" smtClean="0">
                <a:solidFill>
                  <a:srgbClr val="FFFF00"/>
                </a:solidFill>
              </a:rPr>
              <a:t>При подстановке шаблонных параметров</a:t>
            </a:r>
          </a:p>
          <a:p>
            <a:r>
              <a:rPr lang="ru-RU" smtClean="0"/>
              <a:t>Можно также организовать своему классу "ленивое" поведение искуственно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9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Ленивая подстановка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Danger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block[N];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T, 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Tricky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test_lazyness()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Danger&lt;N&gt; no_boom_yet;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main()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Tricky&lt;int, -2&gt; ok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не энергичная подстановка?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47332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  <a:endParaRPr lang="ru-RU" smtClean="0"/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max (T </a:t>
            </a:r>
            <a:r>
              <a:rPr lang="fr-FR">
                <a:latin typeface="Consolas" panose="020B0609020204030204" pitchFamily="49" charset="0"/>
              </a:rPr>
              <a:t>a, </a:t>
            </a:r>
            <a:r>
              <a:rPr lang="fr-FR" smtClean="0">
                <a:latin typeface="Consolas" panose="020B0609020204030204" pitchFamily="49" charset="0"/>
              </a:rPr>
              <a:t>T 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>
                <a:latin typeface="Consolas" panose="020B0609020204030204" pitchFamily="49" charset="0"/>
              </a:rPr>
              <a:t>template </a:t>
            </a:r>
            <a:r>
              <a:rPr lang="fr-FR">
                <a:latin typeface="Consolas" panose="020B0609020204030204" pitchFamily="49" charset="0"/>
              </a:rPr>
              <a:t>&lt;typename </a:t>
            </a:r>
            <a:r>
              <a:rPr lang="fr-FR" smtClean="0">
                <a:latin typeface="Consolas" panose="020B0609020204030204" pitchFamily="49" charset="0"/>
              </a:rPr>
              <a:t>T, typename U&gt; 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max (T a, </a:t>
            </a:r>
            <a:r>
              <a:rPr lang="fr-FR" smtClean="0">
                <a:latin typeface="Consolas" panose="020B0609020204030204" pitchFamily="49" charset="0"/>
              </a:rPr>
              <a:t>U </a:t>
            </a:r>
            <a:r>
              <a:rPr lang="fr-FR">
                <a:latin typeface="Consolas" panose="020B0609020204030204" pitchFamily="49" charset="0"/>
              </a:rPr>
              <a:t>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g = max (1, 1.0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подстановка в 1 провалена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подстановка в 2 успешна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SFINAE: </a:t>
            </a:r>
            <a:r>
              <a:rPr lang="ru-RU" smtClean="0"/>
              <a:t>формальное определение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4013"/>
          </a:xfrm>
        </p:spPr>
        <p:txBody>
          <a:bodyPr/>
          <a:lstStyle/>
          <a:p>
            <a:r>
              <a:rPr lang="ru-RU" smtClean="0"/>
              <a:t>Если в результате подстановки возникает невалидный тип или выражение, подстановка неуспешна</a:t>
            </a:r>
            <a:r>
              <a:rPr lang="en-US" smtClean="0"/>
              <a:t> (failed)</a:t>
            </a:r>
            <a:r>
              <a:rPr lang="ru-RU" smtClean="0"/>
              <a:t>.</a:t>
            </a:r>
          </a:p>
          <a:p>
            <a:r>
              <a:rPr lang="ru-RU" smtClean="0"/>
              <a:t>Невалидная конструкция это конструкция</a:t>
            </a:r>
            <a:r>
              <a:rPr lang="en-US" smtClean="0"/>
              <a:t>,</a:t>
            </a:r>
            <a:r>
              <a:rPr lang="ru-RU" smtClean="0"/>
              <a:t> которая была бы синтаксически неверна (</a:t>
            </a:r>
            <a:r>
              <a:rPr lang="en-US" smtClean="0"/>
              <a:t>ill-formed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при записи с подставленными аргументами</a:t>
            </a:r>
          </a:p>
          <a:p>
            <a:r>
              <a:rPr lang="ru-RU" smtClean="0"/>
              <a:t>Провал подстановки вызывают только типы и выражения в </a:t>
            </a:r>
            <a:r>
              <a:rPr lang="ru-RU" smtClean="0">
                <a:solidFill>
                  <a:srgbClr val="FFFF00"/>
                </a:solidFill>
              </a:rPr>
              <a:t>непосредственном контексте </a:t>
            </a:r>
            <a:r>
              <a:rPr lang="ru-RU" smtClean="0"/>
              <a:t>типа (сигнатуры функции) и шаблонных аргументов.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Buffer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unsigned </a:t>
            </a:r>
            <a:r>
              <a:rPr lang="en-US">
                <a:latin typeface="Consolas" panose="020B0609020204030204" pitchFamily="49" charset="0"/>
              </a:rPr>
              <a:t>char bytes[S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Buffer&lt;10&gt; b; // </a:t>
            </a:r>
            <a:r>
              <a:rPr lang="ru-RU" smtClean="0">
                <a:latin typeface="Consolas" panose="020B0609020204030204" pitchFamily="49" charset="0"/>
              </a:rPr>
              <a:t>буфер из десяти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T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latin typeface="Consolas" panose="020B0609020204030204" pitchFamily="49" charset="0"/>
              </a:rPr>
              <a:t>typename </a:t>
            </a:r>
            <a:r>
              <a:rPr lang="fr-FR" sz="2000">
                <a:latin typeface="Consolas" panose="020B0609020204030204" pitchFamily="49" charset="0"/>
              </a:rPr>
              <a:t>T::value_type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negate(2.0)</a:t>
            </a:r>
            <a:r>
              <a:rPr lang="fr-FR" sz="2000" smtClean="0"/>
              <a:t>; // </a:t>
            </a:r>
            <a:r>
              <a:rPr lang="ru-RU" sz="2000" smtClean="0"/>
              <a:t>провал подстановки или ошибка</a:t>
            </a:r>
            <a:r>
              <a:rPr lang="en-US" sz="2000" smtClean="0"/>
              <a:t> </a:t>
            </a:r>
            <a:r>
              <a:rPr lang="ru-RU" sz="2000" smtClean="0"/>
              <a:t>в случаях 1 и 2?</a:t>
            </a:r>
          </a:p>
        </p:txBody>
      </p:sp>
    </p:spTree>
    <p:extLst>
      <p:ext uri="{BB962C8B-B14F-4D97-AF65-F5344CB8AC3E}">
        <p14:creationId xmlns:p14="http://schemas.microsoft.com/office/powerpoint/2010/main" val="3461315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</a:t>
            </a:r>
            <a:r>
              <a:rPr lang="fr-FR" sz="2000" smtClean="0">
                <a:latin typeface="Consolas" panose="020B0609020204030204" pitchFamily="49" charset="0"/>
              </a:rPr>
              <a:t>T 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T::value_type</a:t>
            </a:r>
            <a:r>
              <a:rPr lang="fr-FR" sz="2000">
                <a:latin typeface="Consolas" panose="020B0609020204030204" pitchFamily="49" charset="0"/>
              </a:rPr>
              <a:t>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Ошибка!</a:t>
            </a:r>
            <a:r>
              <a:rPr lang="fr-FR" sz="2000" smtClean="0">
                <a:latin typeface="Consolas" panose="020B0609020204030204" pitchFamily="49" charset="0"/>
              </a:rPr>
              <a:t/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Провал подстановки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negate(2.0)</a:t>
            </a:r>
            <a:r>
              <a:rPr lang="fr-FR" sz="2000" smtClean="0"/>
              <a:t>; // (2) </a:t>
            </a:r>
            <a:r>
              <a:rPr lang="ru-RU" sz="2000" smtClean="0"/>
              <a:t>провал подстановки и</a:t>
            </a:r>
            <a:r>
              <a:rPr lang="en-US" sz="2000" smtClean="0"/>
              <a:t> (1)</a:t>
            </a:r>
            <a:r>
              <a:rPr lang="ru-RU" sz="2000" smtClean="0"/>
              <a:t> ошибка</a:t>
            </a:r>
          </a:p>
        </p:txBody>
      </p:sp>
    </p:spTree>
    <p:extLst>
      <p:ext uri="{BB962C8B-B14F-4D97-AF65-F5344CB8AC3E}">
        <p14:creationId xmlns:p14="http://schemas.microsoft.com/office/powerpoint/2010/main" val="2755371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Простой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Успех или провал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Провал</a:t>
            </a:r>
          </a:p>
          <a:p>
            <a:r>
              <a:rPr lang="ru-RU" smtClean="0"/>
              <a:t>Как написать перегрузку </a:t>
            </a:r>
            <a:r>
              <a:rPr lang="en-US" smtClean="0"/>
              <a:t>at, </a:t>
            </a:r>
            <a:r>
              <a:rPr lang="ru-RU" smtClean="0"/>
              <a:t>в которую подстановка будет успешна? (менять существующий код запрещено)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template&lt;typename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auto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at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ok</a:t>
            </a:r>
          </a:p>
          <a:p>
            <a:pPr marL="0" indent="0">
              <a:buNone/>
            </a:pPr>
            <a:r>
              <a:rPr lang="ru-RU" smtClean="0"/>
              <a:t>Ваши возражения против такого решения?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956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ok</a:t>
            </a:r>
          </a:p>
          <a:p>
            <a:pPr marL="0" indent="0">
              <a:buNone/>
            </a:pPr>
            <a:r>
              <a:rPr lang="ru-RU" smtClean="0"/>
              <a:t>Казалось бы: перегрузка по возвращаемому значению запрещена. Почему же всё работает? Потому что это перегрузка не только по возвр. значению, но и по его типу.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359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float foobar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std::boolalpha &lt;&lt;</a:t>
            </a:r>
            <a:r>
              <a:rPr lang="ru-RU" smtClean="0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" " &lt;&lt; </a:t>
            </a:r>
            <a:r>
              <a:rPr lang="ru-RU" smtClean="0">
                <a:latin typeface="Consolas" panose="020B0609020204030204" pitchFamily="49" charset="0"/>
              </a:rPr>
              <a:t>нечто от </a:t>
            </a:r>
            <a:r>
              <a:rPr lang="en-US" smtClean="0">
                <a:latin typeface="Consolas" panose="020B0609020204030204" pitchFamily="49" charset="0"/>
              </a:rPr>
              <a:t>bar &lt;&lt; endl;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 должно быть: </a:t>
            </a:r>
            <a:r>
              <a:rPr lang="en-US" smtClean="0">
                <a:latin typeface="Consolas" panose="020B0609020204030204" pitchFamily="49" charset="0"/>
              </a:rPr>
              <a:t>true, false.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yes[1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no[2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 C</a:t>
            </a:r>
            <a:r>
              <a:rPr lang="en-US" sz="2000" smtClean="0">
                <a:latin typeface="Consolas" panose="020B0609020204030204" pitchFamily="49" charset="0"/>
              </a:rPr>
              <a:t>&gt; static </a:t>
            </a:r>
            <a:r>
              <a:rPr lang="en-US" sz="2000">
                <a:latin typeface="Consolas" panose="020B0609020204030204" pitchFamily="49" charset="0"/>
              </a:rPr>
              <a:t>yes&amp; test(typename C::foobar</a:t>
            </a:r>
            <a:r>
              <a:rPr lang="en-US" sz="2000" smtClean="0">
                <a:latin typeface="Consolas" panose="020B0609020204030204" pitchFamily="49" charset="0"/>
              </a:rPr>
              <a:t>*);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static no&amp; test</a:t>
            </a:r>
            <a:r>
              <a:rPr lang="en-US" sz="2000" smtClean="0">
                <a:latin typeface="Consolas" panose="020B0609020204030204" pitchFamily="49" charset="0"/>
              </a:rPr>
              <a:t>(...);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static </a:t>
            </a:r>
            <a:r>
              <a:rPr lang="en-US" sz="2000">
                <a:latin typeface="Consolas" panose="020B0609020204030204" pitchFamily="49" charset="0"/>
              </a:rPr>
              <a:t>const bool value </a:t>
            </a:r>
            <a:r>
              <a:rPr lang="en-US" sz="2000" smtClean="0">
                <a:latin typeface="Consolas" panose="020B0609020204030204" pitchFamily="49" charset="0"/>
              </a:rPr>
              <a:t>= </a:t>
            </a:r>
            <a:r>
              <a:rPr lang="en-US" sz="2000">
                <a:latin typeface="Consolas" panose="020B0609020204030204" pitchFamily="49" charset="0"/>
              </a:rPr>
              <a:t>sizeof(test&lt;T&gt;(0)) == sizeof(yes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cout &lt;&lt; boolalpha &lt;&lt; has_typedef_foobar&lt;foo&gt;::value &lt;&lt; " "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&lt;&lt; </a:t>
            </a:r>
            <a:r>
              <a:rPr lang="en-US" sz="2000" smtClean="0">
                <a:latin typeface="Consolas" panose="020B0609020204030204" pitchFamily="49" charset="0"/>
              </a:rPr>
              <a:t>has_typedef_foobar&lt;bar&gt;::value &lt;&lt; 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93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HASFOOBAR()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9"/>
            <a:ext cx="9905999" cy="3541714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FF00"/>
                </a:solidFill>
              </a:rPr>
              <a:t>функции </a:t>
            </a:r>
            <a:r>
              <a:rPr lang="en-US" smtClean="0">
                <a:latin typeface="Consolas" panose="020B0609020204030204" pitchFamily="49" charset="0"/>
              </a:rPr>
              <a:t>float foobar()?</a:t>
            </a:r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bar {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buz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1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>
                <a:latin typeface="Consolas" panose="020B0609020204030204" pitchFamily="49" charset="0"/>
              </a:rPr>
              <a:t>float foobar()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decltype(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declval&lt;C&gt;()</a:t>
            </a:r>
            <a:r>
              <a:rPr lang="en-US" smtClean="0">
                <a:latin typeface="Consolas" panose="020B0609020204030204" pitchFamily="49" charset="0"/>
              </a:rPr>
              <a:t>.foobar(), yes{});</a:t>
            </a:r>
          </a:p>
          <a:p>
            <a:pPr marL="0" indent="0">
              <a:buNone/>
            </a:pPr>
            <a:r>
              <a:rPr lang="ru-RU" smtClean="0"/>
              <a:t>Проблемы с этим решением?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elements[S];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Array&lt;int, 10&gt; a; // </a:t>
            </a:r>
            <a:r>
              <a:rPr lang="ru-RU" smtClean="0">
                <a:latin typeface="Consolas" panose="020B0609020204030204" pitchFamily="49" charset="0"/>
              </a:rPr>
              <a:t>массив из десяти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float foobar()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decltype(declval&lt;C&gt;().foobar(), yes{});</a:t>
            </a:r>
          </a:p>
          <a:p>
            <a:pPr marL="0" indent="0">
              <a:buNone/>
            </a:pPr>
            <a:r>
              <a:rPr lang="ru-RU" smtClean="0"/>
              <a:t>Проблемы с этим решением?</a:t>
            </a:r>
          </a:p>
          <a:p>
            <a:pPr marL="0" indent="0">
              <a:buNone/>
            </a:pPr>
            <a:r>
              <a:rPr lang="ru-RU" smtClean="0"/>
              <a:t>Увы, неточно проверяется сигнатура: </a:t>
            </a:r>
            <a:r>
              <a:rPr lang="en-US" smtClean="0">
                <a:latin typeface="Consolas" panose="020B0609020204030204" pitchFamily="49" charset="0"/>
              </a:rPr>
              <a:t>int foobar()</a:t>
            </a:r>
            <a:r>
              <a:rPr lang="en-US" smtClean="0"/>
              <a:t> </a:t>
            </a:r>
            <a:r>
              <a:rPr lang="ru-RU" smtClean="0"/>
              <a:t>тоже подходит.</a:t>
            </a:r>
          </a:p>
        </p:txBody>
      </p:sp>
    </p:spTree>
    <p:extLst>
      <p:ext uri="{BB962C8B-B14F-4D97-AF65-F5344CB8AC3E}">
        <p14:creationId xmlns:p14="http://schemas.microsoft.com/office/powerpoint/2010/main" val="3491562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 (</a:t>
            </a:r>
            <a:r>
              <a:rPr lang="ru-RU" smtClean="0"/>
              <a:t>уточнение)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/>
              <a:t>float foobar()?</a:t>
            </a:r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идея</a:t>
            </a:r>
            <a:r>
              <a:rPr lang="en-US" smtClean="0">
                <a:latin typeface="+mj-lt"/>
              </a:rPr>
              <a:t> (</a:t>
            </a:r>
            <a:r>
              <a:rPr lang="ru-RU" smtClean="0">
                <a:latin typeface="+mj-lt"/>
              </a:rPr>
              <a:t>уточнение</a:t>
            </a:r>
            <a:r>
              <a:rPr lang="en-US" smtClean="0">
                <a:latin typeface="+mj-lt"/>
              </a:rPr>
              <a:t>)</a:t>
            </a:r>
            <a:r>
              <a:rPr lang="ru-RU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decltype(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float {</a:t>
            </a:r>
            <a:r>
              <a:rPr lang="en-US" smtClean="0">
                <a:latin typeface="Consolas" panose="020B0609020204030204" pitchFamily="49" charset="0"/>
              </a:rPr>
              <a:t>declval&lt;C&gt;().foobar()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, yes{});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/>
              <a:t>Это работает за счёт свойств списочной инициализации, которая предохраняет от приведения типов.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3994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всё на самом деле проще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Код всё-таки выглядит страшновато: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struct has_typedef_foobar {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typedef char yes[1];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typedef char no[2];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 C&gt; static yes&amp; test(typename C::foobar*);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template &lt;typename&gt; static no&amp; test(...);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static const bool value = sizeof(test&lt;T&gt;(0)) == sizeof(yes);</a:t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8989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Тизер: всё на самом деле проще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на следующей лекции он станет проще: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T, typename = </a:t>
            </a:r>
            <a:r>
              <a:rPr lang="en-US" sz="1800" smtClean="0">
                <a:latin typeface="Consolas" panose="020B0609020204030204" pitchFamily="49" charset="0"/>
              </a:rPr>
              <a:t>void&gt;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has_typedef_foobar : </a:t>
            </a:r>
            <a:r>
              <a:rPr lang="en-US" sz="1800" smtClean="0">
                <a:latin typeface="Consolas" panose="020B0609020204030204" pitchFamily="49" charset="0"/>
              </a:rPr>
              <a:t>false_type {};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T&gt;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has_typedef_foobar&lt;T, void_t&lt;typename T::foobar&gt;&gt; : </a:t>
            </a:r>
            <a:r>
              <a:rPr lang="en-US" sz="1800" smtClean="0">
                <a:latin typeface="Consolas" panose="020B0609020204030204" pitchFamily="49" charset="0"/>
              </a:rPr>
              <a:t>true_type </a:t>
            </a:r>
            <a:r>
              <a:rPr lang="en-US" sz="1800">
                <a:latin typeface="Consolas" panose="020B0609020204030204" pitchFamily="49" charset="0"/>
              </a:rPr>
              <a:t>{};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34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440268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4); // CT == Compile Time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CT_ASSERT(pred) switch(0</a:t>
            </a:r>
            <a:r>
              <a:rPr lang="en-US">
                <a:latin typeface="Consolas" panose="020B0609020204030204" pitchFamily="49" charset="0"/>
              </a:rPr>
              <a:t>){case 0:case pred:;} </a:t>
            </a:r>
            <a:endParaRPr lang="en-US" smtClean="0">
              <a:latin typeface="Consolas" panose="020B0609020204030204" pitchFamily="49" charset="0"/>
            </a:endParaRPr>
          </a:p>
          <a:p>
            <a:pPr lvl="1"/>
            <a:r>
              <a:rPr lang="en-US">
                <a:latin typeface="Consolas" panose="020B0609020204030204" pitchFamily="49" charset="0"/>
              </a:rPr>
              <a:t>#define CT_ASSERT(pred</a:t>
            </a:r>
            <a:r>
              <a:rPr lang="en-US" smtClean="0">
                <a:latin typeface="Consolas" panose="020B0609020204030204" pitchFamily="49" charset="0"/>
              </a:rPr>
              <a:t>) do { int arr[pred ? 1 : -1]; } while(0);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</a:p>
          <a:p>
            <a:pPr lvl="1"/>
            <a:r>
              <a:rPr lang="ru-RU" smtClean="0"/>
              <a:t>Должно работать в </a:t>
            </a:r>
            <a:r>
              <a:rPr lang="en-US" smtClean="0"/>
              <a:t>function, global </a:t>
            </a:r>
            <a:r>
              <a:rPr lang="ru-RU" smtClean="0"/>
              <a:t>и </a:t>
            </a:r>
            <a:r>
              <a:rPr lang="en-US" smtClean="0"/>
              <a:t>class scopes.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8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</a:t>
            </a:r>
            <a:r>
              <a:rPr lang="en-US" smtClean="0"/>
              <a:t>: 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cond&gt; struct </a:t>
            </a:r>
            <a:r>
              <a:rPr lang="en-US" smtClean="0">
                <a:latin typeface="Consolas" panose="020B0609020204030204" pitchFamily="49" charset="0"/>
              </a:rPr>
              <a:t>CT_ASSERT;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</a:t>
            </a:r>
            <a:r>
              <a:rPr lang="en-US" smtClean="0">
                <a:latin typeface="Consolas" panose="020B0609020204030204" pitchFamily="49" charset="0"/>
              </a:rPr>
              <a:t>struct CT_ASSERT&lt;true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&lt;sizeof(int) == 4&gt; ();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C11 </a:t>
            </a:r>
            <a:r>
              <a:rPr lang="ru-RU" smtClean="0"/>
              <a:t>и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языка </a:t>
            </a:r>
            <a:r>
              <a:rPr lang="en-US" smtClean="0"/>
              <a:t>C: _Static_assert (cond, message)</a:t>
            </a:r>
          </a:p>
          <a:p>
            <a:r>
              <a:rPr lang="ru-RU" smtClean="0"/>
              <a:t>Для </a:t>
            </a:r>
            <a:r>
              <a:rPr lang="ru-RU"/>
              <a:t>языка </a:t>
            </a:r>
            <a:r>
              <a:rPr lang="en-US" smtClean="0"/>
              <a:t>C++: static_assert </a:t>
            </a:r>
            <a:r>
              <a:rPr lang="en-US"/>
              <a:t>(cond, message</a:t>
            </a:r>
            <a:r>
              <a:rPr lang="en-US" smtClean="0"/>
              <a:t>)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"mylib.h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(MyLib::Version &gt; 2, "Old Mylib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(sizeof(int) == 4, "Incompatible </a:t>
            </a:r>
            <a:r>
              <a:rPr lang="en-US" smtClean="0">
                <a:latin typeface="Consolas" panose="020B0609020204030204" pitchFamily="49" charset="0"/>
              </a:rPr>
              <a:t>env");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53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</a:t>
            </a:r>
            <a:r>
              <a:rPr lang="ru-RU" smtClean="0">
                <a:latin typeface="Consolas" panose="020B0609020204030204" pitchFamily="49" charset="0"/>
              </a:rPr>
              <a:t> 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Задача: эта версия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ru-RU" smtClean="0">
                <a:latin typeface="Consolas" panose="020B0609020204030204" pitchFamily="49" charset="0"/>
              </a:rPr>
              <a:t>должна инстанцироваться только если выполнено условие </a:t>
            </a:r>
            <a:r>
              <a:rPr lang="en-US" smtClean="0">
                <a:latin typeface="Consolas" panose="020B0609020204030204" pitchFamily="49" charset="0"/>
              </a:rPr>
              <a:t>sizeof(T) &gt; 4</a:t>
            </a:r>
          </a:p>
        </p:txBody>
      </p:sp>
    </p:spTree>
    <p:extLst>
      <p:ext uri="{BB962C8B-B14F-4D97-AF65-F5344CB8AC3E}">
        <p14:creationId xmlns:p14="http://schemas.microsoft.com/office/powerpoint/2010/main" val="28738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fst, snd, thrd;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T&amp; operator[] (int n) 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if (n == 0) return fst;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30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Решения: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b, typename T = void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enable_if&lt;true, 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T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Но куда воткнуть </a:t>
            </a:r>
            <a:r>
              <a:rPr lang="en-US" smtClean="0">
                <a:latin typeface="Consolas" panose="020B0609020204030204" pitchFamily="49" charset="0"/>
              </a:rPr>
              <a:t>enable_if </a:t>
            </a:r>
            <a:r>
              <a:rPr lang="ru-RU" smtClean="0">
                <a:latin typeface="Consolas" panose="020B0609020204030204" pitchFamily="49" charset="0"/>
              </a:rPr>
              <a:t>в изначальном примере?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9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enable_if&lt;(sizeof(T) &gt; 4)&gt;::</a:t>
            </a:r>
            <a:r>
              <a:rPr lang="en-US" smtClean="0">
                <a:latin typeface="Consolas" panose="020B0609020204030204" pitchFamily="49" charset="0"/>
              </a:rPr>
              <a:t>type&gt;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x)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out </a:t>
            </a:r>
            <a:r>
              <a:rPr lang="en-US">
                <a:latin typeface="Consolas" panose="020B0609020204030204" pitchFamily="49" charset="0"/>
              </a:rPr>
              <a:t>&lt;&lt; x &lt;&lt; " </a:t>
            </a:r>
            <a:r>
              <a:rPr lang="en-US" smtClean="0">
                <a:latin typeface="Consolas" panose="020B0609020204030204" pitchFamily="49" charset="0"/>
              </a:rPr>
              <a:t>gt 4 bytes"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/>
              <a:t>Но есть проблема. Очевидная "перегрузка" для </a:t>
            </a:r>
            <a:r>
              <a:rPr lang="en-US" smtClean="0">
                <a:latin typeface="Consolas" panose="020B0609020204030204" pitchFamily="49" charset="0"/>
              </a:rPr>
              <a:t>sizeof(T) &lt;= 4 </a:t>
            </a:r>
            <a:r>
              <a:rPr lang="ru-RU" smtClean="0"/>
              <a:t>не сработает.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2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=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enable_if&lt;(sizeof(T) &gt; 4)&gt;::</a:t>
            </a:r>
            <a:r>
              <a:rPr lang="en-US" sz="2000" smtClean="0">
                <a:latin typeface="Consolas" panose="020B0609020204030204" pitchFamily="49" charset="0"/>
              </a:rPr>
              <a:t>type&gt;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foo (T x) </a:t>
            </a:r>
            <a:r>
              <a:rPr lang="en-US" sz="2000" smtClean="0">
                <a:latin typeface="Consolas" panose="020B0609020204030204" pitchFamily="49" charset="0"/>
              </a:rPr>
              <a:t>{ cout </a:t>
            </a:r>
            <a:r>
              <a:rPr lang="en-US" sz="2000">
                <a:latin typeface="Consolas" panose="020B0609020204030204" pitchFamily="49" charset="0"/>
              </a:rPr>
              <a:t>&lt;&lt; x &lt;&lt; " gt 4 bytes" &lt;&lt; 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&lt;typename T, typename = </a:t>
            </a: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enable_if&lt;(sizeof(T)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&lt;=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4)&gt;::type&gt;</a:t>
            </a: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foo (T x)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 cout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&lt;&lt; x &lt;&lt; "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 4 bytes"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ru-RU" sz="2000" smtClean="0"/>
              <a:t>Это не работает, так как формально функции совпадают по сигнатуре. До </a:t>
            </a:r>
            <a:r>
              <a:rPr lang="en-US" sz="2000" smtClean="0"/>
              <a:t>SFINAE </a:t>
            </a:r>
            <a:r>
              <a:rPr lang="ru-RU" sz="2000" smtClean="0"/>
              <a:t>просто не дойдёт: ошибка </a:t>
            </a:r>
            <a:r>
              <a:rPr lang="en-US" sz="2000" smtClean="0"/>
              <a:t>overload resolution </a:t>
            </a:r>
            <a:r>
              <a:rPr lang="ru-RU" sz="2000" smtClean="0"/>
              <a:t>будет выявлена раньше.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62480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=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enable_if&lt;(sizeof(T) &gt; 4)&gt;::</a:t>
            </a:r>
            <a:r>
              <a:rPr lang="en-US" sz="2000" smtClean="0">
                <a:latin typeface="Consolas" panose="020B0609020204030204" pitchFamily="49" charset="0"/>
              </a:rPr>
              <a:t>type&gt;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foo (T x)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x &lt;&lt; " </a:t>
            </a:r>
            <a:r>
              <a:rPr lang="en-US" sz="2000" smtClean="0">
                <a:latin typeface="Consolas" panose="020B0609020204030204" pitchFamily="49" charset="0"/>
              </a:rPr>
              <a:t>gt 4 bytes" </a:t>
            </a:r>
            <a:r>
              <a:rPr lang="en-US" sz="2000"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= 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typename enable_if&lt;(sizeof(T) </a:t>
            </a:r>
            <a:r>
              <a:rPr lang="en-US" sz="2000" smtClean="0">
                <a:latin typeface="Consolas" panose="020B0609020204030204" pitchFamily="49" charset="0"/>
              </a:rPr>
              <a:t>&lt;= </a:t>
            </a:r>
            <a:r>
              <a:rPr lang="en-US" sz="2000">
                <a:latin typeface="Consolas" panose="020B0609020204030204" pitchFamily="49" charset="0"/>
              </a:rPr>
              <a:t>4)&gt;::type&gt;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foo (T </a:t>
            </a:r>
            <a:r>
              <a:rPr lang="en-US" sz="2000" smtClean="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int dummy = 0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x &lt;&lt; " </a:t>
            </a:r>
            <a:r>
              <a:rPr lang="en-US" sz="2000" smtClean="0">
                <a:latin typeface="Consolas" panose="020B0609020204030204" pitchFamily="49" charset="0"/>
              </a:rPr>
              <a:t>le 4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bytes" </a:t>
            </a:r>
            <a:r>
              <a:rPr lang="en-US" sz="2000">
                <a:latin typeface="Consolas" panose="020B0609020204030204" pitchFamily="49" charset="0"/>
              </a:rPr>
              <a:t>&lt;&lt; 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2000" smtClean="0"/>
              <a:t>Это работает, но это странная ассиметрия на ровном месте.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0913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</a:t>
            </a:r>
            <a:r>
              <a:rPr lang="en-US" smtClean="0"/>
              <a:t> </a:t>
            </a:r>
            <a:r>
              <a:rPr lang="ru-RU" smtClean="0"/>
              <a:t>2: жертвуем типом результата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typename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enable_if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&lt;(sizeof(T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 &gt;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4), void&gt;::type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{ cout </a:t>
            </a:r>
            <a:r>
              <a:rPr lang="en-US">
                <a:latin typeface="Consolas" panose="020B0609020204030204" pitchFamily="49" charset="0"/>
              </a:rPr>
              <a:t>&lt;&lt; x &lt;&lt; " greater than 4" &lt;&lt; endl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enable_if&lt;(sizeof(T)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4), void&gt;::type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cout &lt;&lt; x &lt;&lt; " </a:t>
            </a:r>
            <a:r>
              <a:rPr lang="en-US" smtClean="0">
                <a:latin typeface="Consolas" panose="020B0609020204030204" pitchFamily="49" charset="0"/>
              </a:rPr>
              <a:t>less or eq </a:t>
            </a:r>
            <a:r>
              <a:rPr lang="en-US">
                <a:latin typeface="Consolas" panose="020B0609020204030204" pitchFamily="49" charset="0"/>
              </a:rPr>
              <a:t>than 4" &lt;&lt; endl;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/>
              <a:t>Это работает "из коробки", но запись чуть тяжелее читается.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4408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хорошей идея пожертвовать типом значения?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(typename enable_if&lt;(sizeof(T) &gt; 4), T&gt;::type </a:t>
            </a:r>
            <a:r>
              <a:rPr lang="en-US" smtClean="0">
                <a:latin typeface="Consolas" panose="020B0609020204030204" pitchFamily="49" charset="0"/>
              </a:rPr>
              <a:t>x)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0548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хорошей идея пожертвовать типом значения?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(typename enable_if&lt;(sizeof(T) &gt; 4), T&gt;::type </a:t>
            </a:r>
            <a:r>
              <a:rPr lang="en-US" smtClean="0">
                <a:latin typeface="Consolas" panose="020B0609020204030204" pitchFamily="49" charset="0"/>
              </a:rPr>
              <a:t>x);</a:t>
            </a:r>
          </a:p>
          <a:p>
            <a:r>
              <a:rPr lang="ru-RU" smtClean="0"/>
              <a:t>Это </a:t>
            </a:r>
            <a:r>
              <a:rPr lang="ru-RU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очень </a:t>
            </a:r>
            <a:r>
              <a:rPr lang="ru-RU" smtClean="0"/>
              <a:t>плохая идея, так как нарушается </a:t>
            </a:r>
            <a:r>
              <a:rPr lang="en-US" smtClean="0"/>
              <a:t>inference context. </a:t>
            </a:r>
            <a:r>
              <a:rPr lang="ru-RU" smtClean="0"/>
              <a:t>Жертвуем при вышивании на </a:t>
            </a:r>
            <a:r>
              <a:rPr lang="en-US" smtClean="0"/>
              <a:t>SFINAE </a:t>
            </a:r>
            <a:r>
              <a:rPr lang="ru-RU" smtClean="0"/>
              <a:t>мы чаще всего чем-то, что не влияет на вывод типов из аргументов.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2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85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  <a:p>
            <a:r>
              <a:rPr lang="en-US" sz="2000" smtClean="0"/>
              <a:t>using </a:t>
            </a:r>
            <a:r>
              <a:rPr lang="ru-RU" sz="2000" smtClean="0"/>
              <a:t>существенно улучшает читаемость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enable_if&lt;sizeof(T) &gt; 4, void&gt;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2000" smtClean="0">
                <a:latin typeface="Consolas" panose="020B0609020204030204" pitchFamily="49" charset="0"/>
              </a:rPr>
              <a:t> foo (T x);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enable_if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t&lt;sizeof(T</a:t>
            </a:r>
            <a:r>
              <a:rPr lang="en-US" sz="2000">
                <a:latin typeface="Consolas" panose="020B0609020204030204" pitchFamily="49" charset="0"/>
              </a:rPr>
              <a:t>) &gt; 4, void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foo </a:t>
            </a:r>
            <a:r>
              <a:rPr lang="en-US" sz="2000" smtClean="0">
                <a:latin typeface="Consolas" panose="020B0609020204030204" pitchFamily="49" charset="0"/>
              </a:rPr>
              <a:t>(T x);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70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новый смысл ключевого слова </a:t>
            </a:r>
            <a:r>
              <a:rPr lang="en-US" smtClean="0"/>
              <a:t>using</a:t>
            </a:r>
            <a:r>
              <a:rPr lang="ru-RU" smtClean="0"/>
              <a:t> (и так конкретно перегруженного)</a:t>
            </a:r>
            <a:r>
              <a:rPr lang="en-US" smtClean="0"/>
              <a:t>, </a:t>
            </a:r>
            <a:r>
              <a:rPr lang="ru-RU" smtClean="0"/>
              <a:t>а не переиспользование </a:t>
            </a:r>
            <a:r>
              <a:rPr lang="en-US" smtClean="0"/>
              <a:t>typedef?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Int2Type&lt;3&gt; three;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three.value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55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</a:p>
          <a:p>
            <a:r>
              <a:rPr lang="en-US" sz="2000"/>
              <a:t>Boris Kolpakov blog at codesynthesis.com/~boris/blog</a:t>
            </a:r>
            <a:r>
              <a:rPr lang="en-US" sz="2000" smtClean="0"/>
              <a:t>/</a:t>
            </a:r>
          </a:p>
          <a:p>
            <a:r>
              <a:rPr lang="en-US" sz="2000"/>
              <a:t>C++ Standard Core Language Active </a:t>
            </a:r>
            <a:r>
              <a:rPr lang="en-US" sz="2000" smtClean="0"/>
              <a:t>Issues, Item 287 </a:t>
            </a:r>
            <a:br>
              <a:rPr lang="en-US" sz="2000" smtClean="0"/>
            </a:br>
            <a:r>
              <a:rPr lang="en-US" sz="2000" smtClean="0"/>
              <a:t>http</a:t>
            </a:r>
            <a:r>
              <a:rPr lang="en-US" sz="2000"/>
              <a:t>://www.open-std.org/jtc1/sc22/wg21/docs/cwg_active.html#287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99789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указатели как шаблонные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9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Шаблон</a:t>
            </a:r>
            <a:r>
              <a:rPr lang="en-US"/>
              <a:t>,</a:t>
            </a:r>
            <a:r>
              <a:rPr lang="ru-RU" smtClean="0"/>
              <a:t> параметризованный адресом</a:t>
            </a:r>
            <a:r>
              <a:rPr lang="en-US" smtClean="0"/>
              <a:t>,</a:t>
            </a:r>
            <a:r>
              <a:rPr lang="ru-RU" smtClean="0"/>
              <a:t> выглядит странно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ptr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SomeThing&lt;&amp;ptr&gt; s; // FAIL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002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Это работает для </a:t>
            </a:r>
            <a:r>
              <a:rPr lang="ru-RU" smtClean="0">
                <a:solidFill>
                  <a:srgbClr val="FFFF00"/>
                </a:solidFill>
              </a:rPr>
              <a:t>глобальных </a:t>
            </a:r>
            <a:r>
              <a:rPr lang="ru-RU" smtClean="0"/>
              <a:t>переменных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global;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SomeThing&lt;&amp;global&gt; s;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19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Также это работает для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fib(int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if (n &lt; 2) return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memoize&lt;fib&gt;(n - 1) + memoize&lt;fib&gt;(n - 2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30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ru-RU" smtClean="0"/>
              <a:t>:</a:t>
            </a:r>
            <a:r>
              <a:rPr lang="en-US" smtClean="0"/>
              <a:t> </a:t>
            </a:r>
            <a:r>
              <a:rPr lang="ru-RU" smtClean="0"/>
              <a:t>преимущества 1 над 2</a:t>
            </a:r>
            <a:r>
              <a:rPr lang="en-US" smtClean="0"/>
              <a:t>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int memoize(</a:t>
            </a:r>
            <a:r>
              <a:rPr lang="en-US">
                <a:latin typeface="Consolas" panose="020B0609020204030204" pitchFamily="49" charset="0"/>
              </a:rPr>
              <a:t>int (*f)(</a:t>
            </a:r>
            <a:r>
              <a:rPr lang="en-US" smtClean="0">
                <a:latin typeface="Consolas" panose="020B0609020204030204" pitchFamily="49" charset="0"/>
              </a:rPr>
              <a:t>int), int </a:t>
            </a:r>
            <a:r>
              <a:rPr lang="en-US">
                <a:latin typeface="Consolas" panose="020B0609020204030204" pitchFamily="49" charset="0"/>
              </a:rPr>
              <a:t>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(cache.find(x)) return cache.val(x);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cache.store (f(x));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91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для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Напомним: это не работает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=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typename enable_if&lt;(sizeof(T) &gt; 4)&gt;::type&gt;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cout &lt;&lt; x &lt;&lt; " gt 4 bytes" &lt;&lt; endl; 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&lt;typename T, typename = </a:t>
            </a:r>
            <a:r>
              <a:rPr lang="ru-RU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ru-RU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enable_if&lt;(sizeof(T) &lt;= 4)&gt;::type&gt;</a:t>
            </a:r>
            <a:r>
              <a:rPr lang="ru-RU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foo (T x) { cout &lt;&lt; x &lt;&lt; " le 4 bytes" &lt;&lt; endl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1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для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Зато это работает через указатели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enable_if_t &lt;(</a:t>
            </a:r>
            <a:r>
              <a:rPr lang="en-US">
                <a:latin typeface="Consolas" panose="020B0609020204030204" pitchFamily="49" charset="0"/>
              </a:rPr>
              <a:t>sizeof(T) &gt;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* = </a:t>
            </a:r>
            <a:r>
              <a:rPr lang="en-US" smtClean="0">
                <a:latin typeface="Consolas" panose="020B0609020204030204" pitchFamily="49" charset="0"/>
              </a:rPr>
              <a:t>nullptr&gt;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cout &lt;&lt; x &lt;&lt; " gt 4 bytes" &lt;&lt; endl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enable_if_t &lt;(</a:t>
            </a:r>
            <a:r>
              <a:rPr lang="en-US">
                <a:latin typeface="Consolas" panose="020B0609020204030204" pitchFamily="49" charset="0"/>
              </a:rPr>
              <a:t>sizeof(T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4)&gt;</a:t>
            </a:r>
            <a:r>
              <a:rPr lang="ru-RU">
                <a:latin typeface="Consolas" panose="020B0609020204030204" pitchFamily="49" charset="0"/>
              </a:rPr>
              <a:t>* = </a:t>
            </a:r>
            <a:r>
              <a:rPr lang="en-US">
                <a:latin typeface="Consolas" panose="020B0609020204030204" pitchFamily="49" charset="0"/>
              </a:rPr>
              <a:t>nullptr&gt;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foo (T x) { cout &lt;&lt; x &lt;&lt; </a:t>
            </a:r>
            <a:r>
              <a:rPr lang="en-US">
                <a:latin typeface="Consolas" panose="020B0609020204030204" pitchFamily="49" charset="0"/>
              </a:rPr>
              <a:t>" </a:t>
            </a:r>
            <a:r>
              <a:rPr lang="en-US" smtClean="0">
                <a:latin typeface="Consolas" panose="020B0609020204030204" pitchFamily="49" charset="0"/>
              </a:rPr>
              <a:t>le </a:t>
            </a:r>
            <a:r>
              <a:rPr lang="en-US">
                <a:latin typeface="Consolas" panose="020B0609020204030204" pitchFamily="49" charset="0"/>
              </a:rPr>
              <a:t>4 bytes" &lt;&lt; endl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3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599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 value_type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Int2Type&lt;I+1&gt; 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Int2Type&lt;I-1&gt; previous;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6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.....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do_insertion_sort();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do_quick_sort();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// </a:t>
            </a:r>
            <a:r>
              <a:rPr lang="ru-RU" sz="1800" smtClean="0">
                <a:latin typeface="Consolas" panose="020B0609020204030204" pitchFamily="49" charset="0"/>
              </a:rPr>
              <a:t>что если тут будет 10 алгоритмов?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(N &lt; 50) do_insertion_sort(); else do_quick_sort();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3206</TotalTime>
  <Words>1604</Words>
  <Application>Microsoft Office PowerPoint</Application>
  <PresentationFormat>Widescreen</PresentationFormat>
  <Paragraphs>343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Consolas</vt:lpstr>
      <vt:lpstr>Symbol</vt:lpstr>
      <vt:lpstr>Trebuchet MS</vt:lpstr>
      <vt:lpstr>Tw Cen MT</vt:lpstr>
      <vt:lpstr>Wingdings</vt:lpstr>
      <vt:lpstr>Circuit</vt:lpstr>
      <vt:lpstr>SFINAE</vt:lpstr>
      <vt:lpstr>PowerPoint Presentation</vt:lpstr>
      <vt:lpstr>Шаблонные параметры</vt:lpstr>
      <vt:lpstr>целые шаблонные параметры</vt:lpstr>
      <vt:lpstr>целые шаблонные параметры</vt:lpstr>
      <vt:lpstr>целые шаблонные параметры</vt:lpstr>
      <vt:lpstr>Нумералы (типы для чисел)</vt:lpstr>
      <vt:lpstr>Нумералы (типы для чисел)</vt:lpstr>
      <vt:lpstr>пример: гибкая сортировка</vt:lpstr>
      <vt:lpstr>пример: БОЛЕЕ гибкая сортировка</vt:lpstr>
      <vt:lpstr>Идея для размышления</vt:lpstr>
      <vt:lpstr>шаблоны как параметры</vt:lpstr>
      <vt:lpstr>шаблоны как параметры</vt:lpstr>
      <vt:lpstr>шаблоны как параметры</vt:lpstr>
      <vt:lpstr>Казалось бы правильный stack</vt:lpstr>
      <vt:lpstr>Казалось бы правильный stack</vt:lpstr>
      <vt:lpstr>длинноеды высших категорий</vt:lpstr>
      <vt:lpstr>Обсуждение</vt:lpstr>
      <vt:lpstr>Обсуждение</vt:lpstr>
      <vt:lpstr>PowerPoint Presentation</vt:lpstr>
      <vt:lpstr>инстанцирование</vt:lpstr>
      <vt:lpstr>ТОЧКИ инстанцирования</vt:lpstr>
      <vt:lpstr>Пример 1. рекурсивные указатели</vt:lpstr>
      <vt:lpstr>Пример 1. рекурсивные указатели</vt:lpstr>
      <vt:lpstr>Пример 1. рекурсивные указатели</vt:lpstr>
      <vt:lpstr>пример 2. танец с функциями </vt:lpstr>
      <vt:lpstr>пример 2. танец с функциями </vt:lpstr>
      <vt:lpstr>пример 2. танец с функциями </vt:lpstr>
      <vt:lpstr>пример 2. танец с функциями </vt:lpstr>
      <vt:lpstr>пример 2. танец с функциями </vt:lpstr>
      <vt:lpstr>тема для размышления</vt:lpstr>
      <vt:lpstr>PowerPoint Presentation</vt:lpstr>
      <vt:lpstr>ленивость и энергичность</vt:lpstr>
      <vt:lpstr>когда C++ ведёт себя лениво</vt:lpstr>
      <vt:lpstr>Ленивая подстановка</vt:lpstr>
      <vt:lpstr>обсуждение</vt:lpstr>
      <vt:lpstr>PowerPoint Presentation</vt:lpstr>
      <vt:lpstr>SFINAE</vt:lpstr>
      <vt:lpstr>SFINAE: формальное определение</vt:lpstr>
      <vt:lpstr>SFINAE или нет?</vt:lpstr>
      <vt:lpstr>SFINAE или нет?</vt:lpstr>
      <vt:lpstr>Простой вопрос</vt:lpstr>
      <vt:lpstr>Задача</vt:lpstr>
      <vt:lpstr>решение?</vt:lpstr>
      <vt:lpstr>РЕШЕНИЕ</vt:lpstr>
      <vt:lpstr>пример: hasfoobar</vt:lpstr>
      <vt:lpstr>пример: hasfoobar</vt:lpstr>
      <vt:lpstr>Задача: HASFOOBAR()</vt:lpstr>
      <vt:lpstr>Решение</vt:lpstr>
      <vt:lpstr>Решение</vt:lpstr>
      <vt:lpstr>Решение (уточнение)</vt:lpstr>
      <vt:lpstr>Тизер: всё на самом деле проще</vt:lpstr>
      <vt:lpstr>Тизер: всё на самом деле проще</vt:lpstr>
      <vt:lpstr>PowerPoint Presentation</vt:lpstr>
      <vt:lpstr>задача: Статический assert</vt:lpstr>
      <vt:lpstr>задача: Статический assert</vt:lpstr>
      <vt:lpstr>идея решения: SFINAE</vt:lpstr>
      <vt:lpstr>Начиная с C11 и C++11</vt:lpstr>
      <vt:lpstr>Задача: enable_if</vt:lpstr>
      <vt:lpstr>идея для Решения: enable_if</vt:lpstr>
      <vt:lpstr>Идея 1: дополнительный параметр</vt:lpstr>
      <vt:lpstr>Идея 1: дополнительный параметр</vt:lpstr>
      <vt:lpstr>Идея 1: дополнительный параметр</vt:lpstr>
      <vt:lpstr>идея 2: жертвуем типом результата</vt:lpstr>
      <vt:lpstr>обсуждение</vt:lpstr>
      <vt:lpstr>обсуждение</vt:lpstr>
      <vt:lpstr>Ваш друг using</vt:lpstr>
      <vt:lpstr>Ваш друг using</vt:lpstr>
      <vt:lpstr>обсуждение</vt:lpstr>
      <vt:lpstr>литература</vt:lpstr>
      <vt:lpstr>Секретный уровень</vt:lpstr>
      <vt:lpstr>Указатели как параметры</vt:lpstr>
      <vt:lpstr>Указатели как параметры</vt:lpstr>
      <vt:lpstr>Указатели как параметры</vt:lpstr>
      <vt:lpstr>Обсуждение: преимущества 1 над 2 ?</vt:lpstr>
      <vt:lpstr>Указатели для enable_IF</vt:lpstr>
      <vt:lpstr>Указатели для enable_IF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336</cp:revision>
  <dcterms:created xsi:type="dcterms:W3CDTF">2017-03-25T15:45:52Z</dcterms:created>
  <dcterms:modified xsi:type="dcterms:W3CDTF">2017-04-10T19:13:38Z</dcterms:modified>
</cp:coreProperties>
</file>